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419" r:id="rId5"/>
    <p:sldId id="664" r:id="rId6"/>
    <p:sldId id="1196" r:id="rId7"/>
    <p:sldId id="1202" r:id="rId8"/>
    <p:sldId id="1256" r:id="rId9"/>
    <p:sldId id="1207" r:id="rId10"/>
    <p:sldId id="1272" r:id="rId11"/>
    <p:sldId id="1278" r:id="rId12"/>
    <p:sldId id="1279" r:id="rId13"/>
    <p:sldId id="1284" r:id="rId14"/>
    <p:sldId id="1308" r:id="rId15"/>
    <p:sldId id="1402" r:id="rId16"/>
    <p:sldId id="1339" r:id="rId17"/>
    <p:sldId id="1269" r:id="rId18"/>
    <p:sldId id="1354" r:id="rId19"/>
    <p:sldId id="1359" r:id="rId20"/>
    <p:sldId id="1365" r:id="rId21"/>
    <p:sldId id="1369" r:id="rId22"/>
    <p:sldId id="1229" r:id="rId23"/>
    <p:sldId id="1378" r:id="rId24"/>
    <p:sldId id="1215" r:id="rId25"/>
    <p:sldId id="1407" r:id="rId26"/>
    <p:sldId id="1214" r:id="rId27"/>
    <p:sldId id="1379" r:id="rId28"/>
    <p:sldId id="1388" r:id="rId29"/>
    <p:sldId id="1015" r:id="rId30"/>
    <p:sldId id="1390" r:id="rId31"/>
    <p:sldId id="1187" r:id="rId32"/>
    <p:sldId id="1194" r:id="rId33"/>
    <p:sldId id="1195" r:id="rId34"/>
    <p:sldId id="962" r:id="rId35"/>
    <p:sldId id="1399" r:id="rId36"/>
    <p:sldId id="1183" r:id="rId37"/>
    <p:sldId id="1213" r:id="rId38"/>
    <p:sldId id="1211" r:id="rId39"/>
    <p:sldId id="1212" r:id="rId40"/>
    <p:sldId id="1409" r:id="rId41"/>
    <p:sldId id="1395" r:id="rId42"/>
    <p:sldId id="326" r:id="rId4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 T" initials="JT" lastIdx="4" clrIdx="0">
    <p:extLst>
      <p:ext uri="{19B8F6BF-5375-455C-9EA6-DF929625EA0E}">
        <p15:presenceInfo xmlns:p15="http://schemas.microsoft.com/office/powerpoint/2012/main" userId="6409673acf3f9e32" providerId="Windows Live"/>
      </p:ext>
    </p:extLst>
  </p:cmAuthor>
  <p:cmAuthor id="2" name="Monika Manios" initials="MM"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DD"/>
    <a:srgbClr val="5C3654"/>
    <a:srgbClr val="7F4B74"/>
    <a:srgbClr val="00816C"/>
    <a:srgbClr val="E8E6DC"/>
    <a:srgbClr val="F9B59A"/>
    <a:srgbClr val="FBCDBC"/>
    <a:srgbClr val="373472"/>
    <a:srgbClr val="000000"/>
    <a:srgbClr val="D7E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Közepesen sötét stílus 2 – 4.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Közepesen sötét stílus 3 – 4.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Közepesen sötét stílus 3 – 5.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Közepesen sötét stílus 3 – 2.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Sötét stílus 2 – 3./4. jelölőszín">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8" autoAdjust="0"/>
    <p:restoredTop sz="87179" autoAdjust="0"/>
  </p:normalViewPr>
  <p:slideViewPr>
    <p:cSldViewPr snapToGrid="0" showGuides="1">
      <p:cViewPr varScale="1">
        <p:scale>
          <a:sx n="47" d="100"/>
          <a:sy n="47" d="100"/>
        </p:scale>
        <p:origin x="1164" y="264"/>
      </p:cViewPr>
      <p:guideLst>
        <p:guide orient="horz" pos="2160"/>
        <p:guide pos="3840"/>
      </p:guideLst>
    </p:cSldViewPr>
  </p:slideViewPr>
  <p:outlineViewPr>
    <p:cViewPr>
      <p:scale>
        <a:sx n="33" d="100"/>
        <a:sy n="33" d="100"/>
      </p:scale>
      <p:origin x="0" y="-32664"/>
    </p:cViewPr>
  </p:outlineViewPr>
  <p:notesTextViewPr>
    <p:cViewPr>
      <p:scale>
        <a:sx n="1" d="1"/>
        <a:sy n="1" d="1"/>
      </p:scale>
      <p:origin x="0" y="0"/>
    </p:cViewPr>
  </p:notesTextViewPr>
  <p:sorterViewPr>
    <p:cViewPr>
      <p:scale>
        <a:sx n="75" d="100"/>
        <a:sy n="75" d="100"/>
      </p:scale>
      <p:origin x="0" y="-33972"/>
    </p:cViewPr>
  </p:sorterViewPr>
  <p:notesViewPr>
    <p:cSldViewPr snapToGrid="0" showGuides="1">
      <p:cViewPr varScale="1">
        <p:scale>
          <a:sx n="65" d="100"/>
          <a:sy n="65" d="100"/>
        </p:scale>
        <p:origin x="3082"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300AB8-D2F6-4304-AD81-4A286E034E8B}" type="datetime1">
              <a:rPr lang="hu-HU" smtClean="0"/>
              <a:t>2025. 11. 26.</a:t>
            </a:fld>
            <a:endParaRPr lang="hu-HU"/>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9B3AA6-AD85-4F6F-8698-6ED5D1F71DFC}" type="slidenum">
              <a:rPr lang="hu-HU" smtClean="0"/>
              <a:t>‹#›</a:t>
            </a:fld>
            <a:endParaRPr lang="hu-HU"/>
          </a:p>
        </p:txBody>
      </p:sp>
    </p:spTree>
    <p:extLst>
      <p:ext uri="{BB962C8B-B14F-4D97-AF65-F5344CB8AC3E}">
        <p14:creationId xmlns:p14="http://schemas.microsoft.com/office/powerpoint/2010/main" val="41815106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850DF-6B9F-49A6-A50A-9B2A56FB751A}" type="datetime1">
              <a:rPr lang="hu-HU" smtClean="0"/>
              <a:t>2025. 11. 26.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7020E-E438-4247-AE68-5533F1029826}" type="slidenum">
              <a:rPr lang="hu-HU" smtClean="0"/>
              <a:t>‹#›</a:t>
            </a:fld>
            <a:endParaRPr lang="hu-HU"/>
          </a:p>
        </p:txBody>
      </p:sp>
    </p:spTree>
    <p:extLst>
      <p:ext uri="{BB962C8B-B14F-4D97-AF65-F5344CB8AC3E}">
        <p14:creationId xmlns:p14="http://schemas.microsoft.com/office/powerpoint/2010/main" val="4093737132"/>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97AAA-0F9C-7D20-DDDA-78D58B187B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BF693A-1BA9-B19B-5011-B2042A41BA5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029D695-0675-B801-F4C1-9988B1B2D733}"/>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04360C3B-39E0-9B00-0056-9A8060E11001}"/>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325FE943-08CE-EE46-1A37-DFEE722DF30E}"/>
              </a:ext>
            </a:extLst>
          </p:cNvPr>
          <p:cNvSpPr>
            <a:spLocks noGrp="1"/>
          </p:cNvSpPr>
          <p:nvPr>
            <p:ph type="dt" idx="1"/>
          </p:nvPr>
        </p:nvSpPr>
        <p:spPr/>
        <p:txBody>
          <a:bodyPr/>
          <a:lstStyle/>
          <a:p>
            <a:fld id="{3F6DB67F-C882-404D-B772-7DA87823067B}" type="datetime1">
              <a:rPr lang="hu-HU" smtClean="0"/>
              <a:t>2025. 11. 26.</a:t>
            </a:fld>
            <a:endParaRPr lang="hu-HU"/>
          </a:p>
        </p:txBody>
      </p:sp>
      <p:sp>
        <p:nvSpPr>
          <p:cNvPr id="6" name="Tijdelijke aanduiding voor dianummer 5">
            <a:extLst>
              <a:ext uri="{FF2B5EF4-FFF2-40B4-BE49-F238E27FC236}">
                <a16:creationId xmlns:a16="http://schemas.microsoft.com/office/drawing/2014/main" id="{9B440F4B-DA19-0C83-68E3-AA1715BF089D}"/>
              </a:ext>
            </a:extLst>
          </p:cNvPr>
          <p:cNvSpPr>
            <a:spLocks noGrp="1"/>
          </p:cNvSpPr>
          <p:nvPr>
            <p:ph type="sldNum" sz="quarter" idx="5"/>
          </p:nvPr>
        </p:nvSpPr>
        <p:spPr/>
        <p:txBody>
          <a:bodyPr/>
          <a:lstStyle/>
          <a:p>
            <a:fld id="{4A67020E-E438-4247-AE68-5533F1029826}" type="slidenum">
              <a:rPr lang="hu-HU" smtClean="0"/>
              <a:t>3</a:t>
            </a:fld>
            <a:endParaRPr lang="hu-HU"/>
          </a:p>
        </p:txBody>
      </p:sp>
    </p:spTree>
    <p:extLst>
      <p:ext uri="{BB962C8B-B14F-4D97-AF65-F5344CB8AC3E}">
        <p14:creationId xmlns:p14="http://schemas.microsoft.com/office/powerpoint/2010/main" val="344963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E1FDB-9DCB-E24E-AAAA-71FB604D1E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466D7A-2552-6425-E38F-5B8ADA94AB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59ECDB-92C7-6D44-3DCB-919696ADCCA6}"/>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C01EF827-AA27-5C15-56E5-5B96A06AD472}"/>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F5DA8AEC-E880-F20C-CF64-1F335B0F6C04}"/>
              </a:ext>
            </a:extLst>
          </p:cNvPr>
          <p:cNvSpPr>
            <a:spLocks noGrp="1"/>
          </p:cNvSpPr>
          <p:nvPr>
            <p:ph type="dt" idx="1"/>
          </p:nvPr>
        </p:nvSpPr>
        <p:spPr/>
        <p:txBody>
          <a:bodyPr/>
          <a:lstStyle/>
          <a:p>
            <a:fld id="{6999FC26-5E22-4CC9-B43E-9269D4AAF605}" type="datetime1">
              <a:rPr lang="hu-HU" smtClean="0"/>
              <a:t>2025. 11. 26.</a:t>
            </a:fld>
            <a:endParaRPr lang="hu-HU"/>
          </a:p>
        </p:txBody>
      </p:sp>
      <p:sp>
        <p:nvSpPr>
          <p:cNvPr id="6" name="Tijdelijke aanduiding voor dianummer 5">
            <a:extLst>
              <a:ext uri="{FF2B5EF4-FFF2-40B4-BE49-F238E27FC236}">
                <a16:creationId xmlns:a16="http://schemas.microsoft.com/office/drawing/2014/main" id="{D8FB076D-32A8-8287-51F6-5C101F4038A1}"/>
              </a:ext>
            </a:extLst>
          </p:cNvPr>
          <p:cNvSpPr>
            <a:spLocks noGrp="1"/>
          </p:cNvSpPr>
          <p:nvPr>
            <p:ph type="sldNum" sz="quarter" idx="5"/>
          </p:nvPr>
        </p:nvSpPr>
        <p:spPr/>
        <p:txBody>
          <a:bodyPr/>
          <a:lstStyle/>
          <a:p>
            <a:fld id="{4A67020E-E438-4247-AE68-5533F1029826}" type="slidenum">
              <a:rPr lang="hu-HU" smtClean="0"/>
              <a:t>20</a:t>
            </a:fld>
            <a:endParaRPr lang="hu-HU"/>
          </a:p>
        </p:txBody>
      </p:sp>
    </p:spTree>
    <p:extLst>
      <p:ext uri="{BB962C8B-B14F-4D97-AF65-F5344CB8AC3E}">
        <p14:creationId xmlns:p14="http://schemas.microsoft.com/office/powerpoint/2010/main" val="256007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AD2CA-AA5E-46DD-BD21-EAF6568478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632DE7-3BBF-80A8-F49A-6FD7108072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398D3A-75B7-F972-DBCB-B1899B23B780}"/>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1EC840BF-2707-F124-8EAE-16F1FA5236BD}"/>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3D07D16D-BE58-4498-6529-40E29B50908F}"/>
              </a:ext>
            </a:extLst>
          </p:cNvPr>
          <p:cNvSpPr>
            <a:spLocks noGrp="1"/>
          </p:cNvSpPr>
          <p:nvPr>
            <p:ph type="dt" idx="1"/>
          </p:nvPr>
        </p:nvSpPr>
        <p:spPr/>
        <p:txBody>
          <a:bodyPr/>
          <a:lstStyle/>
          <a:p>
            <a:fld id="{BA333618-C7BA-44C2-88EF-DD57B3AC0B1E}" type="datetime1">
              <a:rPr lang="hu-HU" smtClean="0"/>
              <a:t>2025. 11. 26.</a:t>
            </a:fld>
            <a:endParaRPr lang="hu-HU"/>
          </a:p>
        </p:txBody>
      </p:sp>
      <p:sp>
        <p:nvSpPr>
          <p:cNvPr id="6" name="Tijdelijke aanduiding voor dianummer 5">
            <a:extLst>
              <a:ext uri="{FF2B5EF4-FFF2-40B4-BE49-F238E27FC236}">
                <a16:creationId xmlns:a16="http://schemas.microsoft.com/office/drawing/2014/main" id="{2DDE5357-A6B8-D261-931D-DC2F76D94062}"/>
              </a:ext>
            </a:extLst>
          </p:cNvPr>
          <p:cNvSpPr>
            <a:spLocks noGrp="1"/>
          </p:cNvSpPr>
          <p:nvPr>
            <p:ph type="sldNum" sz="quarter" idx="5"/>
          </p:nvPr>
        </p:nvSpPr>
        <p:spPr/>
        <p:txBody>
          <a:bodyPr/>
          <a:lstStyle/>
          <a:p>
            <a:fld id="{4A67020E-E438-4247-AE68-5533F1029826}" type="slidenum">
              <a:rPr lang="hu-HU" smtClean="0"/>
              <a:t>21</a:t>
            </a:fld>
            <a:endParaRPr lang="hu-HU"/>
          </a:p>
        </p:txBody>
      </p:sp>
    </p:spTree>
    <p:extLst>
      <p:ext uri="{BB962C8B-B14F-4D97-AF65-F5344CB8AC3E}">
        <p14:creationId xmlns:p14="http://schemas.microsoft.com/office/powerpoint/2010/main" val="4007625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460A-B315-9BD4-90D0-A2D1A6E01A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8B8C25-C8F3-3134-B078-E7950EA478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014E73-AF1F-0C75-18EE-16AE5D24CFF0}"/>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A7CC3142-3052-037C-B9F5-473913753BBA}"/>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74CA08C6-F25D-4CC9-20E3-96D43B32F8FC}"/>
              </a:ext>
            </a:extLst>
          </p:cNvPr>
          <p:cNvSpPr>
            <a:spLocks noGrp="1"/>
          </p:cNvSpPr>
          <p:nvPr>
            <p:ph type="dt" idx="1"/>
          </p:nvPr>
        </p:nvSpPr>
        <p:spPr/>
        <p:txBody>
          <a:bodyPr/>
          <a:lstStyle/>
          <a:p>
            <a:fld id="{602D6653-BBAF-4E8C-9F17-D5BAF6347971}" type="datetime1">
              <a:rPr lang="hu-HU" smtClean="0"/>
              <a:t>2025. 11. 26.</a:t>
            </a:fld>
            <a:endParaRPr lang="hu-HU"/>
          </a:p>
        </p:txBody>
      </p:sp>
      <p:sp>
        <p:nvSpPr>
          <p:cNvPr id="6" name="Tijdelijke aanduiding voor dianummer 5">
            <a:extLst>
              <a:ext uri="{FF2B5EF4-FFF2-40B4-BE49-F238E27FC236}">
                <a16:creationId xmlns:a16="http://schemas.microsoft.com/office/drawing/2014/main" id="{5D445287-11A1-A65F-14DD-0A2945648FBA}"/>
              </a:ext>
            </a:extLst>
          </p:cNvPr>
          <p:cNvSpPr>
            <a:spLocks noGrp="1"/>
          </p:cNvSpPr>
          <p:nvPr>
            <p:ph type="sldNum" sz="quarter" idx="5"/>
          </p:nvPr>
        </p:nvSpPr>
        <p:spPr/>
        <p:txBody>
          <a:bodyPr/>
          <a:lstStyle/>
          <a:p>
            <a:fld id="{4A67020E-E438-4247-AE68-5533F1029826}" type="slidenum">
              <a:rPr lang="hu-HU" smtClean="0"/>
              <a:t>22</a:t>
            </a:fld>
            <a:endParaRPr lang="hu-HU"/>
          </a:p>
        </p:txBody>
      </p:sp>
    </p:spTree>
    <p:extLst>
      <p:ext uri="{BB962C8B-B14F-4D97-AF65-F5344CB8AC3E}">
        <p14:creationId xmlns:p14="http://schemas.microsoft.com/office/powerpoint/2010/main" val="3461117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D06B-601F-BE9A-C3C0-D0C25554DF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4F040D-4255-6375-285F-0794745EA1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5E791C-7FFE-1700-2CEC-BA686172E475}"/>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ABE0A196-607A-1ECD-69CD-341D8A9E9572}"/>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C6092CC7-E99A-F74D-D42E-8B3765C80627}"/>
              </a:ext>
            </a:extLst>
          </p:cNvPr>
          <p:cNvSpPr>
            <a:spLocks noGrp="1"/>
          </p:cNvSpPr>
          <p:nvPr>
            <p:ph type="dt" idx="1"/>
          </p:nvPr>
        </p:nvSpPr>
        <p:spPr/>
        <p:txBody>
          <a:bodyPr/>
          <a:lstStyle/>
          <a:p>
            <a:fld id="{5E0125EC-DAFE-4300-B311-4EF3C32705B4}" type="datetime1">
              <a:rPr lang="hu-HU" smtClean="0"/>
              <a:t>2025. 11. 26.</a:t>
            </a:fld>
            <a:endParaRPr lang="hu-HU"/>
          </a:p>
        </p:txBody>
      </p:sp>
      <p:sp>
        <p:nvSpPr>
          <p:cNvPr id="6" name="Tijdelijke aanduiding voor dianummer 5">
            <a:extLst>
              <a:ext uri="{FF2B5EF4-FFF2-40B4-BE49-F238E27FC236}">
                <a16:creationId xmlns:a16="http://schemas.microsoft.com/office/drawing/2014/main" id="{5CE5CBAE-72AE-1C5F-57A9-17C243BC94BC}"/>
              </a:ext>
            </a:extLst>
          </p:cNvPr>
          <p:cNvSpPr>
            <a:spLocks noGrp="1"/>
          </p:cNvSpPr>
          <p:nvPr>
            <p:ph type="sldNum" sz="quarter" idx="5"/>
          </p:nvPr>
        </p:nvSpPr>
        <p:spPr/>
        <p:txBody>
          <a:bodyPr/>
          <a:lstStyle/>
          <a:p>
            <a:fld id="{4A67020E-E438-4247-AE68-5533F1029826}" type="slidenum">
              <a:rPr lang="hu-HU" smtClean="0"/>
              <a:t>23</a:t>
            </a:fld>
            <a:endParaRPr lang="hu-HU"/>
          </a:p>
        </p:txBody>
      </p:sp>
    </p:spTree>
    <p:extLst>
      <p:ext uri="{BB962C8B-B14F-4D97-AF65-F5344CB8AC3E}">
        <p14:creationId xmlns:p14="http://schemas.microsoft.com/office/powerpoint/2010/main" val="2683926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C3A6-0919-A0DF-4243-0519C65A33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67B68F-D4D1-8A05-3D96-F6024ECD193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07684E-2FF9-2ED7-4BD0-75F1434598AE}"/>
              </a:ext>
            </a:extLst>
          </p:cNvPr>
          <p:cNvSpPr>
            <a:spLocks noGrp="1"/>
          </p:cNvSpPr>
          <p:nvPr>
            <p:ph type="body" idx="1"/>
          </p:nvPr>
        </p:nvSpPr>
        <p:spPr/>
        <p:txBody>
          <a:bodyPr/>
          <a:lstStyle/>
          <a:p>
            <a:r>
              <a:rPr lang="nl-NL" dirty="0"/>
              <a:t>Zeker als je de vaste kosten meeneemt.</a:t>
            </a:r>
          </a:p>
          <a:p>
            <a:r>
              <a:rPr lang="nl-NL" dirty="0"/>
              <a:t>Zie volgende dia.</a:t>
            </a:r>
          </a:p>
        </p:txBody>
      </p:sp>
      <p:sp>
        <p:nvSpPr>
          <p:cNvPr id="4" name="Tijdelijke aanduiding voor koptekst 3">
            <a:extLst>
              <a:ext uri="{FF2B5EF4-FFF2-40B4-BE49-F238E27FC236}">
                <a16:creationId xmlns:a16="http://schemas.microsoft.com/office/drawing/2014/main" id="{4E531D85-E182-CEEE-5294-CEF837713C41}"/>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D1D8A16A-E15C-C5BB-5AC7-651F1C433C64}"/>
              </a:ext>
            </a:extLst>
          </p:cNvPr>
          <p:cNvSpPr>
            <a:spLocks noGrp="1"/>
          </p:cNvSpPr>
          <p:nvPr>
            <p:ph type="dt" idx="1"/>
          </p:nvPr>
        </p:nvSpPr>
        <p:spPr/>
        <p:txBody>
          <a:bodyPr/>
          <a:lstStyle/>
          <a:p>
            <a:fld id="{38D207BB-0527-438E-B773-4F3435C8C44B}" type="datetime1">
              <a:rPr lang="hu-HU" smtClean="0"/>
              <a:t>2025. 11. 26.</a:t>
            </a:fld>
            <a:endParaRPr lang="hu-HU"/>
          </a:p>
        </p:txBody>
      </p:sp>
      <p:sp>
        <p:nvSpPr>
          <p:cNvPr id="6" name="Tijdelijke aanduiding voor dianummer 5">
            <a:extLst>
              <a:ext uri="{FF2B5EF4-FFF2-40B4-BE49-F238E27FC236}">
                <a16:creationId xmlns:a16="http://schemas.microsoft.com/office/drawing/2014/main" id="{B223ECE6-1875-E71E-1FD5-EACBB15CBE5F}"/>
              </a:ext>
            </a:extLst>
          </p:cNvPr>
          <p:cNvSpPr>
            <a:spLocks noGrp="1"/>
          </p:cNvSpPr>
          <p:nvPr>
            <p:ph type="sldNum" sz="quarter" idx="5"/>
          </p:nvPr>
        </p:nvSpPr>
        <p:spPr/>
        <p:txBody>
          <a:bodyPr/>
          <a:lstStyle/>
          <a:p>
            <a:fld id="{4A67020E-E438-4247-AE68-5533F1029826}" type="slidenum">
              <a:rPr lang="hu-HU" smtClean="0"/>
              <a:t>27</a:t>
            </a:fld>
            <a:endParaRPr lang="hu-HU"/>
          </a:p>
        </p:txBody>
      </p:sp>
    </p:spTree>
    <p:extLst>
      <p:ext uri="{BB962C8B-B14F-4D97-AF65-F5344CB8AC3E}">
        <p14:creationId xmlns:p14="http://schemas.microsoft.com/office/powerpoint/2010/main" val="56763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rgbClr val="373472"/>
                </a:solidFill>
              </a:rPr>
              <a:t>Gemiddelde gasprijzen in 2026: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rgbClr val="373472"/>
                </a:solidFill>
              </a:rPr>
              <a:t>€ 1,408 verbruik per m3</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rgbClr val="373472"/>
                </a:solidFill>
              </a:rPr>
              <a:t>€ 182,90 netbeheer per jaar &lt;500m3</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rgbClr val="373472"/>
                </a:solidFill>
              </a:rPr>
              <a:t>€ 247,55 netbeheer per jaar &gt;500m3</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rgbClr val="373472"/>
                </a:solidFill>
              </a:rPr>
              <a:t>€ 84,46 levering per jaar</a:t>
            </a:r>
          </a:p>
          <a:p>
            <a:endParaRPr lang="nl-NL"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2F72B7B3-2156-4DE2-96AA-5D241CEFBD77}" type="datetime1">
              <a:rPr lang="hu-HU" smtClean="0"/>
              <a:t>2025. 11. 26.</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28</a:t>
            </a:fld>
            <a:endParaRPr lang="hu-HU"/>
          </a:p>
        </p:txBody>
      </p:sp>
    </p:spTree>
    <p:extLst>
      <p:ext uri="{BB962C8B-B14F-4D97-AF65-F5344CB8AC3E}">
        <p14:creationId xmlns:p14="http://schemas.microsoft.com/office/powerpoint/2010/main" val="4134520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Liander</a:t>
            </a:r>
            <a:r>
              <a:rPr lang="nl-NL" dirty="0"/>
              <a:t> rekent voor netbeheer gas met twee bedragen. Het bedrag voor verbruikers &lt; 500 m3 is lager dan dat voor verbruikers &gt; 500 m3.</a:t>
            </a:r>
          </a:p>
          <a:p>
            <a:r>
              <a:rPr lang="nl-NL" dirty="0"/>
              <a:t>Wij hebben altijd gezegd tegen laagverbruikers: wij gaan onderzoeken of wij jullie achteraf een deel van de vaste kosten terug kunnen betalen.</a:t>
            </a:r>
          </a:p>
          <a:p>
            <a:r>
              <a:rPr lang="nl-NL" dirty="0"/>
              <a:t>Wij hebben daar altijd bij gezegd dat wij de grens voor laagverbruik lager moesten vaststellen, omdat heel veel mensen op het WG-terrein minder 500 m3 verbruiken.</a:t>
            </a:r>
          </a:p>
          <a:p>
            <a:r>
              <a:rPr lang="nl-NL" dirty="0"/>
              <a:t>De </a:t>
            </a:r>
            <a:r>
              <a:rPr lang="nl-NL" dirty="0" err="1"/>
              <a:t>buca</a:t>
            </a:r>
            <a:r>
              <a:rPr lang="nl-NL" dirty="0"/>
              <a:t> rekent met 300 euro plus inflatie voor iedereen, dus gaat onderuit als we teveel mensen daarvan een deel terug geven.</a:t>
            </a:r>
          </a:p>
          <a:p>
            <a:r>
              <a:rPr lang="nl-NL" dirty="0"/>
              <a:t>Het voorstel is de grens bij 300 m3 (9,2 GJ) te leggen en alle verbruikers daaronder € 45 per jaar terug te geven.</a:t>
            </a:r>
          </a:p>
          <a:p>
            <a:r>
              <a:rPr lang="nl-NL" dirty="0"/>
              <a:t>Wij schatten dat dat zo’n € 10.000 kost. Onze rekenmeesters denken dat we dat uit de </a:t>
            </a:r>
            <a:r>
              <a:rPr lang="nl-NL" dirty="0" err="1"/>
              <a:t>buca</a:t>
            </a:r>
            <a:r>
              <a:rPr lang="nl-NL" dirty="0"/>
              <a:t> kunnen betalen.</a:t>
            </a:r>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B8759EDC-F555-4839-BF06-393E1AC40F42}" type="datetime1">
              <a:rPr lang="hu-HU" smtClean="0"/>
              <a:t>2025. 11. 26.</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29</a:t>
            </a:fld>
            <a:endParaRPr lang="hu-HU"/>
          </a:p>
        </p:txBody>
      </p:sp>
    </p:spTree>
    <p:extLst>
      <p:ext uri="{BB962C8B-B14F-4D97-AF65-F5344CB8AC3E}">
        <p14:creationId xmlns:p14="http://schemas.microsoft.com/office/powerpoint/2010/main" val="369209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Belangrijk uitgangspunt was dat de warmte van KWG niet duurder mocht zijn dan gas.</a:t>
            </a:r>
          </a:p>
          <a:p>
            <a:r>
              <a:rPr lang="nl-NL" dirty="0"/>
              <a:t>Door de recente ontwikkeling van de gasprijs zijn we nu even iets duurder.</a:t>
            </a:r>
          </a:p>
          <a:p>
            <a:r>
              <a:rPr lang="nl-NL" dirty="0"/>
              <a:t>Eind 2024 waren we gemiddeld niet duurder, maar voor sommige bewoners wel. Toen hebben we gezegd: we onderzoeken of we minima die bij ons duurder uit zijn kunnen compenseren.</a:t>
            </a:r>
          </a:p>
          <a:p>
            <a:r>
              <a:rPr lang="nl-NL" dirty="0"/>
              <a:t>Uit onderzoek van het gemeentelijk bureau Onderzoek &amp; Statistiek blijkt dat 18% van de huishoudens in West tot de minima behoren.</a:t>
            </a:r>
          </a:p>
          <a:p>
            <a:r>
              <a:rPr lang="nl-NL" dirty="0"/>
              <a:t>Uitgaande van de 640 woningen met individuele aansluitingen gaat het om 115 woningen.</a:t>
            </a:r>
          </a:p>
          <a:p>
            <a:endParaRPr lang="nl-NL" dirty="0"/>
          </a:p>
          <a:p>
            <a:r>
              <a:rPr lang="nl-NL" dirty="0"/>
              <a:t>We schatten in dat we in het eerste jaar 10.000 euro nodig hebben voor de compensatie. We zijn op zoek naar subsidie hiervoor. Maar als we die niet vinden, kunnen we het uit de </a:t>
            </a:r>
            <a:r>
              <a:rPr lang="nl-NL" dirty="0" err="1"/>
              <a:t>buca</a:t>
            </a:r>
            <a:r>
              <a:rPr lang="nl-NL" dirty="0"/>
              <a:t> betalen.</a:t>
            </a:r>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64079030-DE11-4B55-B9D5-096B649CFCA4}" type="datetime1">
              <a:rPr lang="hu-HU" smtClean="0"/>
              <a:t>2025. 11. 26.</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30</a:t>
            </a:fld>
            <a:endParaRPr lang="hu-HU"/>
          </a:p>
        </p:txBody>
      </p:sp>
    </p:spTree>
    <p:extLst>
      <p:ext uri="{BB962C8B-B14F-4D97-AF65-F5344CB8AC3E}">
        <p14:creationId xmlns:p14="http://schemas.microsoft.com/office/powerpoint/2010/main" val="267458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stellen voor de eenmalige bijdragen die we ook in 2024 hebben vastgesteld niet te verhogen. Want de aangevraagde en inmiddels grotendeels toegekende SAH-subsidie gaat ook van deze bedragen uit. En dat blijkt de </a:t>
            </a:r>
            <a:r>
              <a:rPr lang="nl-NL" dirty="0" err="1"/>
              <a:t>buca</a:t>
            </a:r>
            <a:r>
              <a:rPr lang="nl-NL" dirty="0"/>
              <a:t> te kunnen dragen.  </a:t>
            </a:r>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DE9DB993-17B6-4C31-8877-42CAC6AAD0A0}" type="datetime1">
              <a:rPr lang="hu-HU" smtClean="0"/>
              <a:t>2025. 11. 26.</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31</a:t>
            </a:fld>
            <a:endParaRPr lang="hu-HU"/>
          </a:p>
        </p:txBody>
      </p:sp>
    </p:spTree>
    <p:extLst>
      <p:ext uri="{BB962C8B-B14F-4D97-AF65-F5344CB8AC3E}">
        <p14:creationId xmlns:p14="http://schemas.microsoft.com/office/powerpoint/2010/main" val="2583161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2C617-E284-2850-8CC5-E0B7E170FA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D59275-7F95-8F7C-CA02-2375F004CB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B74FCE-FBD7-D44F-7CCE-ACDA74A05800}"/>
              </a:ext>
            </a:extLst>
          </p:cNvPr>
          <p:cNvSpPr>
            <a:spLocks noGrp="1"/>
          </p:cNvSpPr>
          <p:nvPr>
            <p:ph type="body" idx="1"/>
          </p:nvPr>
        </p:nvSpPr>
        <p:spPr/>
        <p:txBody>
          <a:bodyPr/>
          <a:lstStyle/>
          <a:p>
            <a:endParaRPr lang="nl-NL" dirty="0"/>
          </a:p>
        </p:txBody>
      </p:sp>
      <p:sp>
        <p:nvSpPr>
          <p:cNvPr id="4" name="Tijdelijke aanduiding voor koptekst 3">
            <a:extLst>
              <a:ext uri="{FF2B5EF4-FFF2-40B4-BE49-F238E27FC236}">
                <a16:creationId xmlns:a16="http://schemas.microsoft.com/office/drawing/2014/main" id="{9A611936-EE74-9690-6F66-4036D5FA4924}"/>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BA58FD1D-130C-C84F-52F7-42AE56E6CB8B}"/>
              </a:ext>
            </a:extLst>
          </p:cNvPr>
          <p:cNvSpPr>
            <a:spLocks noGrp="1"/>
          </p:cNvSpPr>
          <p:nvPr>
            <p:ph type="dt" idx="1"/>
          </p:nvPr>
        </p:nvSpPr>
        <p:spPr/>
        <p:txBody>
          <a:bodyPr/>
          <a:lstStyle/>
          <a:p>
            <a:fld id="{700D2BCE-FAD2-4FBC-8C75-28F54E42E7A9}" type="datetime1">
              <a:rPr lang="hu-HU" smtClean="0"/>
              <a:t>2025. 11. 26.</a:t>
            </a:fld>
            <a:endParaRPr lang="hu-HU"/>
          </a:p>
        </p:txBody>
      </p:sp>
      <p:sp>
        <p:nvSpPr>
          <p:cNvPr id="6" name="Tijdelijke aanduiding voor dianummer 5">
            <a:extLst>
              <a:ext uri="{FF2B5EF4-FFF2-40B4-BE49-F238E27FC236}">
                <a16:creationId xmlns:a16="http://schemas.microsoft.com/office/drawing/2014/main" id="{981C1DAA-E4CF-39D4-2A3C-F0EA2EE784D0}"/>
              </a:ext>
            </a:extLst>
          </p:cNvPr>
          <p:cNvSpPr>
            <a:spLocks noGrp="1"/>
          </p:cNvSpPr>
          <p:nvPr>
            <p:ph type="sldNum" sz="quarter" idx="5"/>
          </p:nvPr>
        </p:nvSpPr>
        <p:spPr/>
        <p:txBody>
          <a:bodyPr/>
          <a:lstStyle/>
          <a:p>
            <a:fld id="{4A67020E-E438-4247-AE68-5533F1029826}" type="slidenum">
              <a:rPr lang="hu-HU" smtClean="0"/>
              <a:t>32</a:t>
            </a:fld>
            <a:endParaRPr lang="hu-HU"/>
          </a:p>
        </p:txBody>
      </p:sp>
    </p:spTree>
    <p:extLst>
      <p:ext uri="{BB962C8B-B14F-4D97-AF65-F5344CB8AC3E}">
        <p14:creationId xmlns:p14="http://schemas.microsoft.com/office/powerpoint/2010/main" val="130886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8D7C3A9D-6505-45F0-88F6-2D32DAB3BD13}" type="datetime1">
              <a:rPr lang="hu-HU" smtClean="0"/>
              <a:t>2025. 11. 26.</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4</a:t>
            </a:fld>
            <a:endParaRPr lang="hu-HU"/>
          </a:p>
        </p:txBody>
      </p:sp>
    </p:spTree>
    <p:extLst>
      <p:ext uri="{BB962C8B-B14F-4D97-AF65-F5344CB8AC3E}">
        <p14:creationId xmlns:p14="http://schemas.microsoft.com/office/powerpoint/2010/main" val="2645639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2025 wordt het maximum overschreden bij 68,16 GJ verbruik, ofwel 2.229 m3, wat op het WG-terrein niet voorkomt.</a:t>
            </a:r>
          </a:p>
          <a:p>
            <a:endParaRPr lang="nl-NL" dirty="0"/>
          </a:p>
          <a:p>
            <a:r>
              <a:rPr lang="nl-NL" dirty="0"/>
              <a:t>Dat is als volgt berekend: (300x1,023=) 306,90 + </a:t>
            </a:r>
            <a:r>
              <a:rPr lang="nl-NL" dirty="0">
                <a:highlight>
                  <a:srgbClr val="FFFF00"/>
                </a:highlight>
              </a:rPr>
              <a:t>? GJ </a:t>
            </a:r>
            <a:r>
              <a:rPr lang="nl-NL" dirty="0"/>
              <a:t>x (46,69x1,023=) 47,76 </a:t>
            </a:r>
          </a:p>
          <a:p>
            <a:r>
              <a:rPr lang="nl-NL" dirty="0"/>
              <a:t>mag niet hoger zijn dan                          577,48  + ? GJ x                          43,79. </a:t>
            </a:r>
          </a:p>
          <a:p>
            <a:r>
              <a:rPr lang="nl-NL" dirty="0"/>
              <a:t>				? GJ is dan 68,16 GJ </a:t>
            </a:r>
          </a:p>
          <a:p>
            <a:r>
              <a:rPr lang="nl-NL" dirty="0"/>
              <a:t>					68,16 GJ x 32,7 = 2.229 m3. </a:t>
            </a:r>
          </a:p>
          <a:p>
            <a:endParaRPr lang="nl-NL" dirty="0"/>
          </a:p>
          <a:p>
            <a:r>
              <a:rPr lang="nl-NL" dirty="0"/>
              <a:t>Zodra de ACM tarieven voor 2026 gepubliceerd zijn, rekenen we uit bij welk verbruik het maximum wordt overschreden.</a:t>
            </a:r>
          </a:p>
          <a:p>
            <a:r>
              <a:rPr lang="nl-NL" dirty="0"/>
              <a:t>Gebeurt dat, dan worden de laatste </a:t>
            </a:r>
            <a:r>
              <a:rPr lang="nl-NL" dirty="0" err="1"/>
              <a:t>Gigajoules</a:t>
            </a:r>
            <a:r>
              <a:rPr lang="nl-NL" dirty="0"/>
              <a:t> afgerekend op </a:t>
            </a:r>
            <a:r>
              <a:rPr lang="nl-NL"/>
              <a:t>het ACM-tarief.</a:t>
            </a:r>
            <a:endParaRPr lang="nl-NL"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3E7679C8-8797-464B-B2B1-205C0C0CE300}" type="datetime1">
              <a:rPr lang="hu-HU" smtClean="0"/>
              <a:t>2025. 11. 26.</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33</a:t>
            </a:fld>
            <a:endParaRPr lang="hu-HU"/>
          </a:p>
        </p:txBody>
      </p:sp>
    </p:spTree>
    <p:extLst>
      <p:ext uri="{BB962C8B-B14F-4D97-AF65-F5344CB8AC3E}">
        <p14:creationId xmlns:p14="http://schemas.microsoft.com/office/powerpoint/2010/main" val="1560216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endParaRPr lang="hu-HU"/>
          </a:p>
        </p:txBody>
      </p:sp>
      <p:sp>
        <p:nvSpPr>
          <p:cNvPr id="5" name="Tijdelijke aanduiding voor datum 4"/>
          <p:cNvSpPr>
            <a:spLocks noGrp="1"/>
          </p:cNvSpPr>
          <p:nvPr>
            <p:ph type="dt" idx="1"/>
          </p:nvPr>
        </p:nvSpPr>
        <p:spPr/>
        <p:txBody>
          <a:bodyPr/>
          <a:lstStyle/>
          <a:p>
            <a:fld id="{50A850DF-6B9F-49A6-A50A-9B2A56FB751A}" type="datetime1">
              <a:rPr lang="hu-HU" smtClean="0"/>
              <a:t>2025. 11. 26.</a:t>
            </a:fld>
            <a:endParaRPr lang="hu-HU"/>
          </a:p>
        </p:txBody>
      </p:sp>
      <p:sp>
        <p:nvSpPr>
          <p:cNvPr id="6" name="Tijdelijke aanduiding voor dianummer 5"/>
          <p:cNvSpPr>
            <a:spLocks noGrp="1"/>
          </p:cNvSpPr>
          <p:nvPr>
            <p:ph type="sldNum" sz="quarter" idx="5"/>
          </p:nvPr>
        </p:nvSpPr>
        <p:spPr/>
        <p:txBody>
          <a:bodyPr/>
          <a:lstStyle/>
          <a:p>
            <a:fld id="{4A67020E-E438-4247-AE68-5533F1029826}" type="slidenum">
              <a:rPr lang="hu-HU" smtClean="0"/>
              <a:t>34</a:t>
            </a:fld>
            <a:endParaRPr lang="hu-HU"/>
          </a:p>
        </p:txBody>
      </p:sp>
    </p:spTree>
    <p:extLst>
      <p:ext uri="{BB962C8B-B14F-4D97-AF65-F5344CB8AC3E}">
        <p14:creationId xmlns:p14="http://schemas.microsoft.com/office/powerpoint/2010/main" val="337687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74C4-00FF-00B5-997A-1EBAF5609D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7EFDBD6-0AD5-346E-84CA-AB21E8C79D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BD985B-FC06-2750-A9D5-AAF597A80130}"/>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C261C406-C9F8-8555-C736-E820D3E0F3AF}"/>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6886E02C-B2E1-6101-9FC8-EE3A160A9798}"/>
              </a:ext>
            </a:extLst>
          </p:cNvPr>
          <p:cNvSpPr>
            <a:spLocks noGrp="1"/>
          </p:cNvSpPr>
          <p:nvPr>
            <p:ph type="dt" idx="1"/>
          </p:nvPr>
        </p:nvSpPr>
        <p:spPr/>
        <p:txBody>
          <a:bodyPr/>
          <a:lstStyle/>
          <a:p>
            <a:fld id="{A5428E36-5661-4E03-B7DC-CD69500A74F7}" type="datetime1">
              <a:rPr lang="hu-HU" smtClean="0"/>
              <a:t>2025. 11. 26.</a:t>
            </a:fld>
            <a:endParaRPr lang="hu-HU"/>
          </a:p>
        </p:txBody>
      </p:sp>
      <p:sp>
        <p:nvSpPr>
          <p:cNvPr id="6" name="Tijdelijke aanduiding voor dianummer 5">
            <a:extLst>
              <a:ext uri="{FF2B5EF4-FFF2-40B4-BE49-F238E27FC236}">
                <a16:creationId xmlns:a16="http://schemas.microsoft.com/office/drawing/2014/main" id="{013D4AB9-C588-EC10-84CD-8EE627CD19BD}"/>
              </a:ext>
            </a:extLst>
          </p:cNvPr>
          <p:cNvSpPr>
            <a:spLocks noGrp="1"/>
          </p:cNvSpPr>
          <p:nvPr>
            <p:ph type="sldNum" sz="quarter" idx="5"/>
          </p:nvPr>
        </p:nvSpPr>
        <p:spPr/>
        <p:txBody>
          <a:bodyPr/>
          <a:lstStyle/>
          <a:p>
            <a:fld id="{4A67020E-E438-4247-AE68-5533F1029826}" type="slidenum">
              <a:rPr lang="hu-HU" smtClean="0"/>
              <a:t>38</a:t>
            </a:fld>
            <a:endParaRPr lang="hu-HU"/>
          </a:p>
        </p:txBody>
      </p:sp>
    </p:spTree>
    <p:extLst>
      <p:ext uri="{BB962C8B-B14F-4D97-AF65-F5344CB8AC3E}">
        <p14:creationId xmlns:p14="http://schemas.microsoft.com/office/powerpoint/2010/main" val="204060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76A09-0045-C7A6-2B6A-6DA5B46ABD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54A39C-18B5-FD80-31CA-611AFFD970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BBD2DD-6A6B-245F-19DC-B112A82AC7CD}"/>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EED8017D-85A7-27A9-03FD-3D552E185CD0}"/>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1688C011-432A-12AB-EF63-D907E5C094B6}"/>
              </a:ext>
            </a:extLst>
          </p:cNvPr>
          <p:cNvSpPr>
            <a:spLocks noGrp="1"/>
          </p:cNvSpPr>
          <p:nvPr>
            <p:ph type="dt" idx="1"/>
          </p:nvPr>
        </p:nvSpPr>
        <p:spPr/>
        <p:txBody>
          <a:bodyPr/>
          <a:lstStyle/>
          <a:p>
            <a:fld id="{7B35F138-6F29-42F6-8C65-56BF521126B8}" type="datetime1">
              <a:rPr lang="hu-HU" smtClean="0"/>
              <a:t>2025. 11. 26.</a:t>
            </a:fld>
            <a:endParaRPr lang="hu-HU"/>
          </a:p>
        </p:txBody>
      </p:sp>
      <p:sp>
        <p:nvSpPr>
          <p:cNvPr id="6" name="Tijdelijke aanduiding voor dianummer 5">
            <a:extLst>
              <a:ext uri="{FF2B5EF4-FFF2-40B4-BE49-F238E27FC236}">
                <a16:creationId xmlns:a16="http://schemas.microsoft.com/office/drawing/2014/main" id="{024E5A1D-6C12-5B6E-CAFD-11D15059F840}"/>
              </a:ext>
            </a:extLst>
          </p:cNvPr>
          <p:cNvSpPr>
            <a:spLocks noGrp="1"/>
          </p:cNvSpPr>
          <p:nvPr>
            <p:ph type="sldNum" sz="quarter" idx="5"/>
          </p:nvPr>
        </p:nvSpPr>
        <p:spPr/>
        <p:txBody>
          <a:bodyPr/>
          <a:lstStyle/>
          <a:p>
            <a:fld id="{4A67020E-E438-4247-AE68-5533F1029826}" type="slidenum">
              <a:rPr lang="hu-HU" smtClean="0"/>
              <a:t>7</a:t>
            </a:fld>
            <a:endParaRPr lang="hu-HU"/>
          </a:p>
        </p:txBody>
      </p:sp>
    </p:spTree>
    <p:extLst>
      <p:ext uri="{BB962C8B-B14F-4D97-AF65-F5344CB8AC3E}">
        <p14:creationId xmlns:p14="http://schemas.microsoft.com/office/powerpoint/2010/main" val="2959940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F035-2078-3BF6-61C0-006298317BB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8B5B7C-4D25-A51F-2FE0-AC70C5D5D3C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434D7D-AB17-17F2-FA3A-0DF406614A72}"/>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34C1F843-0899-1B70-4445-DB6FA91EFC9E}"/>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907C9E32-9607-1F2F-8D4F-669104DD9857}"/>
              </a:ext>
            </a:extLst>
          </p:cNvPr>
          <p:cNvSpPr>
            <a:spLocks noGrp="1"/>
          </p:cNvSpPr>
          <p:nvPr>
            <p:ph type="dt" idx="1"/>
          </p:nvPr>
        </p:nvSpPr>
        <p:spPr/>
        <p:txBody>
          <a:bodyPr/>
          <a:lstStyle/>
          <a:p>
            <a:fld id="{B9A39E6C-6D59-4337-8A0F-223C901F9A01}" type="datetime1">
              <a:rPr lang="hu-HU" smtClean="0"/>
              <a:t>2025. 11. 26.</a:t>
            </a:fld>
            <a:endParaRPr lang="hu-HU"/>
          </a:p>
        </p:txBody>
      </p:sp>
      <p:sp>
        <p:nvSpPr>
          <p:cNvPr id="6" name="Tijdelijke aanduiding voor dianummer 5">
            <a:extLst>
              <a:ext uri="{FF2B5EF4-FFF2-40B4-BE49-F238E27FC236}">
                <a16:creationId xmlns:a16="http://schemas.microsoft.com/office/drawing/2014/main" id="{FD6C5EAC-65C3-F7A5-E2AC-7A8B47D9AB45}"/>
              </a:ext>
            </a:extLst>
          </p:cNvPr>
          <p:cNvSpPr>
            <a:spLocks noGrp="1"/>
          </p:cNvSpPr>
          <p:nvPr>
            <p:ph type="sldNum" sz="quarter" idx="5"/>
          </p:nvPr>
        </p:nvSpPr>
        <p:spPr/>
        <p:txBody>
          <a:bodyPr/>
          <a:lstStyle/>
          <a:p>
            <a:fld id="{4A67020E-E438-4247-AE68-5533F1029826}" type="slidenum">
              <a:rPr lang="hu-HU" smtClean="0"/>
              <a:t>8</a:t>
            </a:fld>
            <a:endParaRPr lang="hu-HU"/>
          </a:p>
        </p:txBody>
      </p:sp>
    </p:spTree>
    <p:extLst>
      <p:ext uri="{BB962C8B-B14F-4D97-AF65-F5344CB8AC3E}">
        <p14:creationId xmlns:p14="http://schemas.microsoft.com/office/powerpoint/2010/main" val="35326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7874B-11F8-B8F1-45AC-885C6B3023C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586188-A9D5-1DC0-8E77-3A8174EE401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1102BE-9CC8-61A1-6CB9-61EAF9D3E5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Zoals elk jaar geef ik een korte toelichting op de jaarrekening. We kijken vandaag alleen naar het afgesloten boekjaar 2024; de begroting voor 2025 is al eerder vastgesteld. Omdat dit de ALV van de </a:t>
            </a:r>
            <a:r>
              <a:rPr lang="nl-NL" dirty="0" err="1"/>
              <a:t>Coop</a:t>
            </a:r>
            <a:r>
              <a:rPr lang="nl-NL" dirty="0"/>
              <a:t> is zal niet de jaarrekening van van de BV worden behandeld. Deze is alleen ter kennisgeving hierbij gevoegd.</a:t>
            </a:r>
          </a:p>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68FDC4A1-F5EB-B4D5-A2CE-280BE422C12A}"/>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FCCFE0EF-0EB9-3AC7-4778-CB5ADA6B1DDD}"/>
              </a:ext>
            </a:extLst>
          </p:cNvPr>
          <p:cNvSpPr>
            <a:spLocks noGrp="1"/>
          </p:cNvSpPr>
          <p:nvPr>
            <p:ph type="dt" idx="1"/>
          </p:nvPr>
        </p:nvSpPr>
        <p:spPr/>
        <p:txBody>
          <a:bodyPr/>
          <a:lstStyle/>
          <a:p>
            <a:fld id="{BA333618-C7BA-44C2-88EF-DD57B3AC0B1E}" type="datetime1">
              <a:rPr lang="hu-HU" smtClean="0"/>
              <a:t>2025. 11. 26.</a:t>
            </a:fld>
            <a:endParaRPr lang="hu-HU"/>
          </a:p>
        </p:txBody>
      </p:sp>
      <p:sp>
        <p:nvSpPr>
          <p:cNvPr id="6" name="Tijdelijke aanduiding voor dianummer 5">
            <a:extLst>
              <a:ext uri="{FF2B5EF4-FFF2-40B4-BE49-F238E27FC236}">
                <a16:creationId xmlns:a16="http://schemas.microsoft.com/office/drawing/2014/main" id="{9B46386F-4B15-F86B-F2AD-B0D9F3244E09}"/>
              </a:ext>
            </a:extLst>
          </p:cNvPr>
          <p:cNvSpPr>
            <a:spLocks noGrp="1"/>
          </p:cNvSpPr>
          <p:nvPr>
            <p:ph type="sldNum" sz="quarter" idx="5"/>
          </p:nvPr>
        </p:nvSpPr>
        <p:spPr/>
        <p:txBody>
          <a:bodyPr/>
          <a:lstStyle/>
          <a:p>
            <a:fld id="{4A67020E-E438-4247-AE68-5533F1029826}" type="slidenum">
              <a:rPr lang="hu-HU" smtClean="0"/>
              <a:t>15</a:t>
            </a:fld>
            <a:endParaRPr lang="hu-HU"/>
          </a:p>
        </p:txBody>
      </p:sp>
    </p:spTree>
    <p:extLst>
      <p:ext uri="{BB962C8B-B14F-4D97-AF65-F5344CB8AC3E}">
        <p14:creationId xmlns:p14="http://schemas.microsoft.com/office/powerpoint/2010/main" val="118382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646F7-0625-4306-73F5-95EB8F7230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605C4D-0988-8CDB-4D23-578B1CC0BE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D8323B-4635-BC19-A3E9-3B3F872B3D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inkomsten en uitgaven liggen grotendeels in lijn met de begroting. Er is een klein positief resultaat van ongeveer € 1.500, wat wordt toegevoegd aan de algemene reserve. De grootste posten blijven onderhoud, administratie en organisatie kosten”</a:t>
            </a:r>
          </a:p>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B8DFB9F9-5A1E-E640-9C19-D6AC98B2147A}"/>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7885ADBC-0069-E505-A5DA-049CB4A76DF4}"/>
              </a:ext>
            </a:extLst>
          </p:cNvPr>
          <p:cNvSpPr>
            <a:spLocks noGrp="1"/>
          </p:cNvSpPr>
          <p:nvPr>
            <p:ph type="dt" idx="1"/>
          </p:nvPr>
        </p:nvSpPr>
        <p:spPr/>
        <p:txBody>
          <a:bodyPr/>
          <a:lstStyle/>
          <a:p>
            <a:fld id="{0CEEED71-C87E-4A1D-8844-63AB2822BD76}" type="datetime1">
              <a:rPr lang="hu-HU" smtClean="0"/>
              <a:t>2025. 11. 26.</a:t>
            </a:fld>
            <a:endParaRPr lang="hu-HU"/>
          </a:p>
        </p:txBody>
      </p:sp>
      <p:sp>
        <p:nvSpPr>
          <p:cNvPr id="6" name="Tijdelijke aanduiding voor dianummer 5">
            <a:extLst>
              <a:ext uri="{FF2B5EF4-FFF2-40B4-BE49-F238E27FC236}">
                <a16:creationId xmlns:a16="http://schemas.microsoft.com/office/drawing/2014/main" id="{0A9FDA9F-B72D-A575-AB17-915989EA5233}"/>
              </a:ext>
            </a:extLst>
          </p:cNvPr>
          <p:cNvSpPr>
            <a:spLocks noGrp="1"/>
          </p:cNvSpPr>
          <p:nvPr>
            <p:ph type="sldNum" sz="quarter" idx="5"/>
          </p:nvPr>
        </p:nvSpPr>
        <p:spPr/>
        <p:txBody>
          <a:bodyPr/>
          <a:lstStyle/>
          <a:p>
            <a:fld id="{4A67020E-E438-4247-AE68-5533F1029826}" type="slidenum">
              <a:rPr lang="hu-HU" smtClean="0"/>
              <a:t>16</a:t>
            </a:fld>
            <a:endParaRPr lang="hu-HU"/>
          </a:p>
        </p:txBody>
      </p:sp>
    </p:spTree>
    <p:extLst>
      <p:ext uri="{BB962C8B-B14F-4D97-AF65-F5344CB8AC3E}">
        <p14:creationId xmlns:p14="http://schemas.microsoft.com/office/powerpoint/2010/main" val="67836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D596D-A41D-CE76-12CD-DDF659E2CE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745965-724D-41C5-8867-157FE9DBAE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67F7EE-27CE-8A79-A5E8-B168FB6C45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“De balanspositie is gezond. Er zijn geen langlopende verplichtingen, en de liquide middelen zijn toereikend voor lopende uitgaven. Het eigen vermogen bedraagt circa € 42.000.” “Eigen vermogen is het bedrag dat overblijft als je alle bezittingen van de vereniging neemt en daar de schulden vanaf trekt. Het is dus ons financiële buffervermogen.”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Het eigen vermogen zijn reserves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“De liquide middelen zijn het geld dat direct op onze bankrekening staat en dat we meteen kunnen gebruiken om rekeningen te betalen of lopende kosten te dekken.”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CAF95647-B9B0-5DB2-9ECF-81B6DA5076C1}"/>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8D9144B9-0A4A-50E0-B93A-1333665C1CC1}"/>
              </a:ext>
            </a:extLst>
          </p:cNvPr>
          <p:cNvSpPr>
            <a:spLocks noGrp="1"/>
          </p:cNvSpPr>
          <p:nvPr>
            <p:ph type="dt" idx="1"/>
          </p:nvPr>
        </p:nvSpPr>
        <p:spPr/>
        <p:txBody>
          <a:bodyPr/>
          <a:lstStyle/>
          <a:p>
            <a:fld id="{629EE7CC-D775-4405-97ED-E7551987C7EB}" type="datetime1">
              <a:rPr lang="hu-HU" smtClean="0"/>
              <a:t>2025. 11. 26.</a:t>
            </a:fld>
            <a:endParaRPr lang="hu-HU"/>
          </a:p>
        </p:txBody>
      </p:sp>
      <p:sp>
        <p:nvSpPr>
          <p:cNvPr id="6" name="Tijdelijke aanduiding voor dianummer 5">
            <a:extLst>
              <a:ext uri="{FF2B5EF4-FFF2-40B4-BE49-F238E27FC236}">
                <a16:creationId xmlns:a16="http://schemas.microsoft.com/office/drawing/2014/main" id="{1620D535-F131-832A-22DD-35141C83D279}"/>
              </a:ext>
            </a:extLst>
          </p:cNvPr>
          <p:cNvSpPr>
            <a:spLocks noGrp="1"/>
          </p:cNvSpPr>
          <p:nvPr>
            <p:ph type="sldNum" sz="quarter" idx="5"/>
          </p:nvPr>
        </p:nvSpPr>
        <p:spPr/>
        <p:txBody>
          <a:bodyPr/>
          <a:lstStyle/>
          <a:p>
            <a:fld id="{4A67020E-E438-4247-AE68-5533F1029826}" type="slidenum">
              <a:rPr lang="hu-HU" smtClean="0"/>
              <a:t>17</a:t>
            </a:fld>
            <a:endParaRPr lang="hu-HU"/>
          </a:p>
        </p:txBody>
      </p:sp>
    </p:spTree>
    <p:extLst>
      <p:ext uri="{BB962C8B-B14F-4D97-AF65-F5344CB8AC3E}">
        <p14:creationId xmlns:p14="http://schemas.microsoft.com/office/powerpoint/2010/main" val="491958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F1DCB-486A-FE87-13C2-13C454572C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5A9F5D-E5A2-AC8A-F67D-8D055532E5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7F23DD-1E2C-2058-54EB-05F29A78D363}"/>
              </a:ext>
            </a:extLst>
          </p:cNvPr>
          <p:cNvSpPr>
            <a:spLocks noGrp="1"/>
          </p:cNvSpPr>
          <p:nvPr>
            <p:ph type="body" idx="1"/>
          </p:nvPr>
        </p:nvSpPr>
        <p:spPr/>
        <p:txBody>
          <a:bodyPr/>
          <a:lstStyle/>
          <a:p>
            <a:r>
              <a:rPr lang="nl-NL" dirty="0"/>
              <a:t>“Tot slot wil ik wijzen op het btw-vraagstuk. Zoals toegelicht in de jaarrekening bestaat er nog een verschil van inzicht met de Belastingdienst over de btw-plicht van een deel van onze activiteiten. Dit betreft de interpretatie van de regelgeving; er is géén financiële claim of naheffing. We blijven hierover in overleg met onze adviseur en de Belastingdienst.</a:t>
            </a:r>
          </a:p>
          <a:p>
            <a:r>
              <a:rPr lang="nl-NL" dirty="0"/>
              <a:t>De ALV wordt gevraagd de jaarrekening 2024 vast te stellen en het bestuur decharge te verlenen voor het gevoerde financiële beleid.”</a:t>
            </a:r>
          </a:p>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28EB5C03-39DB-558F-93FD-4206621FEFD5}"/>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69959E51-2C3C-2E7A-9092-67E5D883BD34}"/>
              </a:ext>
            </a:extLst>
          </p:cNvPr>
          <p:cNvSpPr>
            <a:spLocks noGrp="1"/>
          </p:cNvSpPr>
          <p:nvPr>
            <p:ph type="dt" idx="1"/>
          </p:nvPr>
        </p:nvSpPr>
        <p:spPr/>
        <p:txBody>
          <a:bodyPr/>
          <a:lstStyle/>
          <a:p>
            <a:fld id="{09D755F9-6C45-415B-A207-5DA2A74AA05C}" type="datetime1">
              <a:rPr lang="hu-HU" smtClean="0"/>
              <a:t>2025. 11. 26.</a:t>
            </a:fld>
            <a:endParaRPr lang="hu-HU"/>
          </a:p>
        </p:txBody>
      </p:sp>
      <p:sp>
        <p:nvSpPr>
          <p:cNvPr id="6" name="Tijdelijke aanduiding voor dianummer 5">
            <a:extLst>
              <a:ext uri="{FF2B5EF4-FFF2-40B4-BE49-F238E27FC236}">
                <a16:creationId xmlns:a16="http://schemas.microsoft.com/office/drawing/2014/main" id="{E2EC9D64-5368-91A9-1880-11D613EA5F05}"/>
              </a:ext>
            </a:extLst>
          </p:cNvPr>
          <p:cNvSpPr>
            <a:spLocks noGrp="1"/>
          </p:cNvSpPr>
          <p:nvPr>
            <p:ph type="sldNum" sz="quarter" idx="5"/>
          </p:nvPr>
        </p:nvSpPr>
        <p:spPr/>
        <p:txBody>
          <a:bodyPr/>
          <a:lstStyle/>
          <a:p>
            <a:fld id="{4A67020E-E438-4247-AE68-5533F1029826}" type="slidenum">
              <a:rPr lang="hu-HU" smtClean="0"/>
              <a:t>18</a:t>
            </a:fld>
            <a:endParaRPr lang="hu-HU"/>
          </a:p>
        </p:txBody>
      </p:sp>
    </p:spTree>
    <p:extLst>
      <p:ext uri="{BB962C8B-B14F-4D97-AF65-F5344CB8AC3E}">
        <p14:creationId xmlns:p14="http://schemas.microsoft.com/office/powerpoint/2010/main" val="11267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2B0E-F446-8F3B-2C63-A883A0ECDC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BB6D4D-F23B-DEFC-979F-7332874A732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2A9AD2-17E8-616C-6465-C37090AA6436}"/>
              </a:ext>
            </a:extLst>
          </p:cNvPr>
          <p:cNvSpPr>
            <a:spLocks noGrp="1"/>
          </p:cNvSpPr>
          <p:nvPr>
            <p:ph type="body" idx="1"/>
          </p:nvPr>
        </p:nvSpPr>
        <p:spPr/>
        <p:txBody>
          <a:bodyPr/>
          <a:lstStyle/>
          <a:p>
            <a:pPr algn="l"/>
            <a:endParaRPr lang="nl-NL" b="0" i="0" u="none" strike="noStrike" dirty="0">
              <a:solidFill>
                <a:srgbClr val="0C1C1D"/>
              </a:solidFill>
              <a:effectLst/>
              <a:latin typeface="aileron"/>
            </a:endParaRPr>
          </a:p>
        </p:txBody>
      </p:sp>
      <p:sp>
        <p:nvSpPr>
          <p:cNvPr id="4" name="Tijdelijke aanduiding voor koptekst 3">
            <a:extLst>
              <a:ext uri="{FF2B5EF4-FFF2-40B4-BE49-F238E27FC236}">
                <a16:creationId xmlns:a16="http://schemas.microsoft.com/office/drawing/2014/main" id="{E5169A2E-7302-4831-451B-36B67EC01D7D}"/>
              </a:ext>
            </a:extLst>
          </p:cNvPr>
          <p:cNvSpPr>
            <a:spLocks noGrp="1"/>
          </p:cNvSpPr>
          <p:nvPr>
            <p:ph type="hdr" sz="quarter"/>
          </p:nvPr>
        </p:nvSpPr>
        <p:spPr/>
        <p:txBody>
          <a:bodyPr/>
          <a:lstStyle/>
          <a:p>
            <a:endParaRPr lang="hu-HU"/>
          </a:p>
        </p:txBody>
      </p:sp>
      <p:sp>
        <p:nvSpPr>
          <p:cNvPr id="5" name="Tijdelijke aanduiding voor datum 4">
            <a:extLst>
              <a:ext uri="{FF2B5EF4-FFF2-40B4-BE49-F238E27FC236}">
                <a16:creationId xmlns:a16="http://schemas.microsoft.com/office/drawing/2014/main" id="{138DE30C-F435-A3DD-4669-F531FDA96F19}"/>
              </a:ext>
            </a:extLst>
          </p:cNvPr>
          <p:cNvSpPr>
            <a:spLocks noGrp="1"/>
          </p:cNvSpPr>
          <p:nvPr>
            <p:ph type="dt" idx="1"/>
          </p:nvPr>
        </p:nvSpPr>
        <p:spPr/>
        <p:txBody>
          <a:bodyPr/>
          <a:lstStyle/>
          <a:p>
            <a:fld id="{FB73511C-4BB7-4D46-820D-2B9EB3AB249D}" type="datetime1">
              <a:rPr lang="hu-HU" smtClean="0"/>
              <a:t>2025. 11. 26.</a:t>
            </a:fld>
            <a:endParaRPr lang="hu-HU"/>
          </a:p>
        </p:txBody>
      </p:sp>
      <p:sp>
        <p:nvSpPr>
          <p:cNvPr id="6" name="Tijdelijke aanduiding voor dianummer 5">
            <a:extLst>
              <a:ext uri="{FF2B5EF4-FFF2-40B4-BE49-F238E27FC236}">
                <a16:creationId xmlns:a16="http://schemas.microsoft.com/office/drawing/2014/main" id="{912C6E88-A0EB-DD9C-A75A-B715411AB058}"/>
              </a:ext>
            </a:extLst>
          </p:cNvPr>
          <p:cNvSpPr>
            <a:spLocks noGrp="1"/>
          </p:cNvSpPr>
          <p:nvPr>
            <p:ph type="sldNum" sz="quarter" idx="5"/>
          </p:nvPr>
        </p:nvSpPr>
        <p:spPr/>
        <p:txBody>
          <a:bodyPr/>
          <a:lstStyle/>
          <a:p>
            <a:fld id="{4A67020E-E438-4247-AE68-5533F1029826}" type="slidenum">
              <a:rPr lang="hu-HU" smtClean="0"/>
              <a:t>19</a:t>
            </a:fld>
            <a:endParaRPr lang="hu-HU"/>
          </a:p>
        </p:txBody>
      </p:sp>
    </p:spTree>
    <p:extLst>
      <p:ext uri="{BB962C8B-B14F-4D97-AF65-F5344CB8AC3E}">
        <p14:creationId xmlns:p14="http://schemas.microsoft.com/office/powerpoint/2010/main" val="2010584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1">
        <a:schemeClr val="bg2"/>
      </p:bgRef>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pic>
        <p:nvPicPr>
          <p:cNvPr id="4" name="Kép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3772" y="6119087"/>
            <a:ext cx="3184453" cy="581912"/>
          </a:xfrm>
          <a:prstGeom prst="rect">
            <a:avLst/>
          </a:prstGeom>
        </p:spPr>
      </p:pic>
      <p:sp>
        <p:nvSpPr>
          <p:cNvPr id="6" name="Szöveg helye 4"/>
          <p:cNvSpPr>
            <a:spLocks noGrp="1"/>
          </p:cNvSpPr>
          <p:nvPr>
            <p:ph type="body" sz="quarter" idx="13" hasCustomPrompt="1"/>
          </p:nvPr>
        </p:nvSpPr>
        <p:spPr>
          <a:xfrm>
            <a:off x="731837" y="728663"/>
            <a:ext cx="10728325" cy="4818764"/>
          </a:xfrm>
          <a:prstGeom prst="rect">
            <a:avLst/>
          </a:prstGeom>
        </p:spPr>
        <p:txBody>
          <a:bodyPr anchor="ctr">
            <a:noAutofit/>
          </a:bodyPr>
          <a:lstStyle>
            <a:lvl1pPr marL="0" indent="0" algn="ctr">
              <a:buNone/>
              <a:defRPr sz="7200">
                <a:solidFill>
                  <a:schemeClr val="tx1"/>
                </a:solidFill>
                <a:latin typeface="DM Sans Medium" pitchFamily="2" charset="-18"/>
              </a:defRPr>
            </a:lvl1pPr>
          </a:lstStyle>
          <a:p>
            <a:pPr lvl="0"/>
            <a:r>
              <a:rPr lang="hu-HU" dirty="0" err="1"/>
              <a:t>Example</a:t>
            </a:r>
            <a:endParaRPr lang="hu-HU" dirty="0"/>
          </a:p>
        </p:txBody>
      </p:sp>
    </p:spTree>
    <p:extLst>
      <p:ext uri="{BB962C8B-B14F-4D97-AF65-F5344CB8AC3E}">
        <p14:creationId xmlns:p14="http://schemas.microsoft.com/office/powerpoint/2010/main" val="11823448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_03">
    <p:bg>
      <p:bgPr>
        <a:solidFill>
          <a:schemeClr val="accent2"/>
        </a:solidFill>
        <a:effectLst/>
      </p:bgPr>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6"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b="0">
                <a:solidFill>
                  <a:schemeClr val="tx1"/>
                </a:solidFill>
                <a:latin typeface="DM Sans Medium" pitchFamily="2" charset="-18"/>
              </a:defRPr>
            </a:lvl1pPr>
          </a:lstStyle>
          <a:p>
            <a:pPr lvl="0"/>
            <a:r>
              <a:rPr lang="hu-HU" dirty="0" err="1"/>
              <a:t>Example</a:t>
            </a:r>
            <a:endParaRPr lang="hu-HU" dirty="0"/>
          </a:p>
        </p:txBody>
      </p:sp>
      <p:sp>
        <p:nvSpPr>
          <p:cNvPr id="7"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375302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_01">
    <p:bg>
      <p:bgRef idx="1001">
        <a:schemeClr val="bg1"/>
      </p:bgRef>
    </p:bg>
    <p:spTree>
      <p:nvGrpSpPr>
        <p:cNvPr id="1" name=""/>
        <p:cNvGrpSpPr/>
        <p:nvPr/>
      </p:nvGrpSpPr>
      <p:grpSpPr>
        <a:xfrm>
          <a:off x="0" y="0"/>
          <a:ext cx="0" cy="0"/>
          <a:chOff x="0" y="0"/>
          <a:chExt cx="0" cy="0"/>
        </a:xfrm>
      </p:grpSpPr>
      <p:sp>
        <p:nvSpPr>
          <p:cNvPr id="3" name="Diagram helye 2"/>
          <p:cNvSpPr>
            <a:spLocks noGrp="1"/>
          </p:cNvSpPr>
          <p:nvPr>
            <p:ph type="chart" sz="quarter" idx="13"/>
          </p:nvPr>
        </p:nvSpPr>
        <p:spPr>
          <a:xfrm>
            <a:off x="731837" y="728663"/>
            <a:ext cx="10728325" cy="5102225"/>
          </a:xfrm>
          <a:prstGeom prst="rect">
            <a:avLst/>
          </a:prstGeom>
        </p:spPr>
        <p:txBody>
          <a:bodyPr/>
          <a:lstStyle>
            <a:lvl1pPr marL="0" indent="0">
              <a:buNone/>
              <a:defRPr sz="3200">
                <a:latin typeface="DM Sans" pitchFamily="2" charset="-18"/>
              </a:defRPr>
            </a:lvl1pPr>
          </a:lstStyle>
          <a:p>
            <a:endParaRPr lang="hu-HU"/>
          </a:p>
        </p:txBody>
      </p:sp>
      <p:sp>
        <p:nvSpPr>
          <p:cNvPr id="5"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6"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7" name="Kép 8">
            <a:extLst>
              <a:ext uri="{FF2B5EF4-FFF2-40B4-BE49-F238E27FC236}">
                <a16:creationId xmlns:a16="http://schemas.microsoft.com/office/drawing/2014/main" id="{36B23884-1F67-CB09-4DA0-7DC144DD49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30313908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_01">
    <p:bg>
      <p:bgRef idx="1001">
        <a:schemeClr val="bg1"/>
      </p:bgRef>
    </p:bg>
    <p:spTree>
      <p:nvGrpSpPr>
        <p:cNvPr id="1" name=""/>
        <p:cNvGrpSpPr/>
        <p:nvPr/>
      </p:nvGrpSpPr>
      <p:grpSpPr>
        <a:xfrm>
          <a:off x="0" y="0"/>
          <a:ext cx="0" cy="0"/>
          <a:chOff x="0" y="0"/>
          <a:chExt cx="0" cy="0"/>
        </a:xfrm>
      </p:grpSpPr>
      <p:sp>
        <p:nvSpPr>
          <p:cNvPr id="7" name="Táblázat helye 6"/>
          <p:cNvSpPr>
            <a:spLocks noGrp="1"/>
          </p:cNvSpPr>
          <p:nvPr>
            <p:ph type="tbl" sz="quarter" idx="13"/>
          </p:nvPr>
        </p:nvSpPr>
        <p:spPr>
          <a:xfrm>
            <a:off x="731838" y="728663"/>
            <a:ext cx="10728325" cy="5102225"/>
          </a:xfrm>
          <a:prstGeom prst="rect">
            <a:avLst/>
          </a:prstGeom>
        </p:spPr>
        <p:txBody>
          <a:bodyPr/>
          <a:lstStyle>
            <a:lvl1pPr marL="0" indent="0">
              <a:buNone/>
              <a:defRPr sz="3200">
                <a:latin typeface="DM Sans" pitchFamily="2" charset="-18"/>
              </a:defRPr>
            </a:lvl1pPr>
          </a:lstStyle>
          <a:p>
            <a:endParaRPr lang="hu-HU"/>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5"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6" name="Kép 8">
            <a:extLst>
              <a:ext uri="{FF2B5EF4-FFF2-40B4-BE49-F238E27FC236}">
                <a16:creationId xmlns:a16="http://schemas.microsoft.com/office/drawing/2014/main" id="{90DFD74A-FDA2-5BC3-C524-F0E6E75416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1073225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page Picture">
    <p:bg>
      <p:bgRef idx="1001">
        <a:schemeClr val="bg1"/>
      </p:bgRef>
    </p:bg>
    <p:spTree>
      <p:nvGrpSpPr>
        <p:cNvPr id="1" name=""/>
        <p:cNvGrpSpPr/>
        <p:nvPr/>
      </p:nvGrpSpPr>
      <p:grpSpPr>
        <a:xfrm>
          <a:off x="0" y="0"/>
          <a:ext cx="0" cy="0"/>
          <a:chOff x="0" y="0"/>
          <a:chExt cx="0" cy="0"/>
        </a:xfrm>
      </p:grpSpPr>
      <p:sp>
        <p:nvSpPr>
          <p:cNvPr id="4" name="Kép helye 3"/>
          <p:cNvSpPr>
            <a:spLocks noGrp="1"/>
          </p:cNvSpPr>
          <p:nvPr>
            <p:ph type="pic" sz="quarter" idx="10"/>
          </p:nvPr>
        </p:nvSpPr>
        <p:spPr>
          <a:xfrm>
            <a:off x="0" y="1"/>
            <a:ext cx="12192000" cy="6858000"/>
          </a:xfrm>
          <a:prstGeom prst="rect">
            <a:avLst/>
          </a:prstGeom>
        </p:spPr>
        <p:txBody>
          <a:bodyPr/>
          <a:lstStyle/>
          <a:p>
            <a:endParaRPr lang="hu-HU"/>
          </a:p>
        </p:txBody>
      </p:sp>
    </p:spTree>
    <p:extLst>
      <p:ext uri="{BB962C8B-B14F-4D97-AF65-F5344CB8AC3E}">
        <p14:creationId xmlns:p14="http://schemas.microsoft.com/office/powerpoint/2010/main" val="39001356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with_illustration_01">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2" name="Lekerekített téglalap 1"/>
          <p:cNvSpPr/>
          <p:nvPr userDrawn="1"/>
        </p:nvSpPr>
        <p:spPr>
          <a:xfrm>
            <a:off x="731838" y="1243928"/>
            <a:ext cx="3189289" cy="4365625"/>
          </a:xfrm>
          <a:prstGeom prst="roundRect">
            <a:avLst>
              <a:gd name="adj" fmla="val 7856"/>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3" name="Lekerekített téglalap 12"/>
          <p:cNvSpPr/>
          <p:nvPr userDrawn="1"/>
        </p:nvSpPr>
        <p:spPr>
          <a:xfrm>
            <a:off x="8270871" y="1243928"/>
            <a:ext cx="3189289" cy="4365625"/>
          </a:xfrm>
          <a:prstGeom prst="roundRect">
            <a:avLst>
              <a:gd name="adj" fmla="val 8309"/>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4" name="Lekerekített téglalap 13"/>
          <p:cNvSpPr/>
          <p:nvPr userDrawn="1"/>
        </p:nvSpPr>
        <p:spPr>
          <a:xfrm>
            <a:off x="4501355" y="1243928"/>
            <a:ext cx="3189289" cy="4365625"/>
          </a:xfrm>
          <a:prstGeom prst="roundRect">
            <a:avLst>
              <a:gd name="adj" fmla="val 8460"/>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7" name="Kép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513798" y="3178750"/>
            <a:ext cx="1531308" cy="2834700"/>
          </a:xfrm>
          <a:prstGeom prst="rect">
            <a:avLst/>
          </a:prstGeom>
        </p:spPr>
      </p:pic>
      <p:sp>
        <p:nvSpPr>
          <p:cNvPr id="22" name="Szöveg helye 3"/>
          <p:cNvSpPr>
            <a:spLocks noGrp="1"/>
          </p:cNvSpPr>
          <p:nvPr>
            <p:ph type="body" sz="quarter" idx="32" hasCustomPrompt="1"/>
          </p:nvPr>
        </p:nvSpPr>
        <p:spPr>
          <a:xfrm>
            <a:off x="912548" y="1462473"/>
            <a:ext cx="2827867"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
        <p:nvSpPr>
          <p:cNvPr id="25" name="Szöveg helye 3"/>
          <p:cNvSpPr>
            <a:spLocks noGrp="1"/>
          </p:cNvSpPr>
          <p:nvPr>
            <p:ph type="body" sz="quarter" idx="35" hasCustomPrompt="1"/>
          </p:nvPr>
        </p:nvSpPr>
        <p:spPr>
          <a:xfrm>
            <a:off x="4682065" y="1462473"/>
            <a:ext cx="2827867"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
        <p:nvSpPr>
          <p:cNvPr id="26" name="Szöveg helye 3"/>
          <p:cNvSpPr>
            <a:spLocks noGrp="1"/>
          </p:cNvSpPr>
          <p:nvPr>
            <p:ph type="body" sz="quarter" idx="36" hasCustomPrompt="1"/>
          </p:nvPr>
        </p:nvSpPr>
        <p:spPr>
          <a:xfrm>
            <a:off x="8459528" y="1462473"/>
            <a:ext cx="2039139"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pic>
        <p:nvPicPr>
          <p:cNvPr id="16" name="Kép 8">
            <a:extLst>
              <a:ext uri="{FF2B5EF4-FFF2-40B4-BE49-F238E27FC236}">
                <a16:creationId xmlns:a16="http://schemas.microsoft.com/office/drawing/2014/main" id="{C4806647-D62A-D396-9377-C77191DF83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1749847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with_illustration_02">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5848350"/>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2" name="Lekerekített téglalap 1"/>
          <p:cNvSpPr/>
          <p:nvPr userDrawn="1"/>
        </p:nvSpPr>
        <p:spPr>
          <a:xfrm>
            <a:off x="731838" y="1243928"/>
            <a:ext cx="5235825" cy="4365625"/>
          </a:xfrm>
          <a:prstGeom prst="roundRect">
            <a:avLst>
              <a:gd name="adj" fmla="val 5658"/>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3" name="Lekerekített téglalap 12"/>
          <p:cNvSpPr/>
          <p:nvPr userDrawn="1"/>
        </p:nvSpPr>
        <p:spPr>
          <a:xfrm>
            <a:off x="6224337" y="1243928"/>
            <a:ext cx="5235824" cy="4365625"/>
          </a:xfrm>
          <a:prstGeom prst="roundRect">
            <a:avLst>
              <a:gd name="adj" fmla="val 5658"/>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23" name="Szöveg helye 3"/>
          <p:cNvSpPr>
            <a:spLocks noGrp="1"/>
          </p:cNvSpPr>
          <p:nvPr>
            <p:ph type="body" sz="quarter" idx="34" hasCustomPrompt="1"/>
          </p:nvPr>
        </p:nvSpPr>
        <p:spPr>
          <a:xfrm>
            <a:off x="912548" y="1462473"/>
            <a:ext cx="4852985"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pic>
        <p:nvPicPr>
          <p:cNvPr id="7" name="Picture 6" descr="A picture containing vector graphics&#10;&#10;Description automatically generated">
            <a:extLst>
              <a:ext uri="{FF2B5EF4-FFF2-40B4-BE49-F238E27FC236}">
                <a16:creationId xmlns:a16="http://schemas.microsoft.com/office/drawing/2014/main" id="{44401F20-754D-154B-A42B-4E86D8437A5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166" t="39374"/>
          <a:stretch/>
        </p:blipFill>
        <p:spPr>
          <a:xfrm>
            <a:off x="9944996" y="4652376"/>
            <a:ext cx="1352350" cy="1914353"/>
          </a:xfrm>
          <a:prstGeom prst="rect">
            <a:avLst/>
          </a:prstGeom>
        </p:spPr>
      </p:pic>
      <p:sp>
        <p:nvSpPr>
          <p:cNvPr id="18" name="Szöveg helye 3">
            <a:extLst>
              <a:ext uri="{FF2B5EF4-FFF2-40B4-BE49-F238E27FC236}">
                <a16:creationId xmlns:a16="http://schemas.microsoft.com/office/drawing/2014/main" id="{84C65C56-B1EC-2845-B0B1-21E1CFC256D2}"/>
              </a:ext>
            </a:extLst>
          </p:cNvPr>
          <p:cNvSpPr>
            <a:spLocks noGrp="1"/>
          </p:cNvSpPr>
          <p:nvPr>
            <p:ph type="body" sz="quarter" idx="35" hasCustomPrompt="1"/>
          </p:nvPr>
        </p:nvSpPr>
        <p:spPr>
          <a:xfrm>
            <a:off x="6415756" y="1470808"/>
            <a:ext cx="4852985" cy="3928533"/>
          </a:xfrm>
        </p:spPr>
        <p:txBody>
          <a:bodyPr anchor="t">
            <a:noAutofit/>
          </a:bodyPr>
          <a:lstStyle>
            <a:lvl1pPr marL="0" indent="0" algn="l">
              <a:lnSpc>
                <a:spcPct val="100000"/>
              </a:lnSpc>
              <a:buNone/>
              <a:defRPr sz="1600" baseline="0"/>
            </a:lvl1pPr>
          </a:lstStyle>
          <a:p>
            <a:pPr lvl="0"/>
            <a:r>
              <a:rPr lang="hu-HU" dirty="0" err="1"/>
              <a:t>Example</a:t>
            </a:r>
            <a:r>
              <a:rPr lang="hu-HU" dirty="0"/>
              <a:t> text</a:t>
            </a:r>
          </a:p>
        </p:txBody>
      </p:sp>
    </p:spTree>
    <p:extLst>
      <p:ext uri="{BB962C8B-B14F-4D97-AF65-F5344CB8AC3E}">
        <p14:creationId xmlns:p14="http://schemas.microsoft.com/office/powerpoint/2010/main" val="2222141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_with_illustration_03">
    <p:spTree>
      <p:nvGrpSpPr>
        <p:cNvPr id="1" name=""/>
        <p:cNvGrpSpPr/>
        <p:nvPr/>
      </p:nvGrpSpPr>
      <p:grpSpPr>
        <a:xfrm>
          <a:off x="0" y="0"/>
          <a:ext cx="0" cy="0"/>
          <a:chOff x="0" y="0"/>
          <a:chExt cx="0" cy="0"/>
        </a:xfrm>
      </p:grpSpPr>
      <p:sp>
        <p:nvSpPr>
          <p:cNvPr id="2" name="Lekerekített téglalap 1"/>
          <p:cNvSpPr/>
          <p:nvPr userDrawn="1"/>
        </p:nvSpPr>
        <p:spPr>
          <a:xfrm>
            <a:off x="731838" y="1243928"/>
            <a:ext cx="10728322" cy="4365625"/>
          </a:xfrm>
          <a:prstGeom prst="roundRect">
            <a:avLst>
              <a:gd name="adj" fmla="val 5768"/>
            </a:avLst>
          </a:prstGeom>
          <a:solidFill>
            <a:schemeClr val="accent1"/>
          </a:solidFill>
          <a:ln>
            <a:noFill/>
          </a:ln>
          <a:effectLst>
            <a:softEdge rad="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5848350"/>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5" name="Kép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59602" y="3785901"/>
            <a:ext cx="2280785" cy="2202943"/>
          </a:xfrm>
          <a:prstGeom prst="rect">
            <a:avLst/>
          </a:prstGeom>
        </p:spPr>
      </p:pic>
      <p:sp>
        <p:nvSpPr>
          <p:cNvPr id="18" name="Text Placeholder 18">
            <a:extLst>
              <a:ext uri="{FF2B5EF4-FFF2-40B4-BE49-F238E27FC236}">
                <a16:creationId xmlns:a16="http://schemas.microsoft.com/office/drawing/2014/main" id="{5A681C00-FE72-E74D-AD2A-D57CA26A6BB8}"/>
              </a:ext>
            </a:extLst>
          </p:cNvPr>
          <p:cNvSpPr>
            <a:spLocks noGrp="1"/>
          </p:cNvSpPr>
          <p:nvPr>
            <p:ph idx="1"/>
          </p:nvPr>
        </p:nvSpPr>
        <p:spPr>
          <a:xfrm>
            <a:off x="912547" y="1462473"/>
            <a:ext cx="10320135" cy="3928533"/>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369108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02">
    <p:spTree>
      <p:nvGrpSpPr>
        <p:cNvPr id="1" name=""/>
        <p:cNvGrpSpPr/>
        <p:nvPr/>
      </p:nvGrpSpPr>
      <p:grpSpPr>
        <a:xfrm>
          <a:off x="0" y="0"/>
          <a:ext cx="0" cy="0"/>
          <a:chOff x="0" y="0"/>
          <a:chExt cx="0" cy="0"/>
        </a:xfrm>
      </p:grpSpPr>
      <p:sp>
        <p:nvSpPr>
          <p:cNvPr id="13" name="Lekerekített téglalap 12"/>
          <p:cNvSpPr/>
          <p:nvPr userDrawn="1"/>
        </p:nvSpPr>
        <p:spPr>
          <a:xfrm>
            <a:off x="731838" y="1729022"/>
            <a:ext cx="2362199" cy="3339171"/>
          </a:xfrm>
          <a:prstGeom prst="roundRect">
            <a:avLst>
              <a:gd name="adj" fmla="val 9516"/>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3" name="Title 2">
            <a:extLst>
              <a:ext uri="{FF2B5EF4-FFF2-40B4-BE49-F238E27FC236}">
                <a16:creationId xmlns:a16="http://schemas.microsoft.com/office/drawing/2014/main" id="{83D8938A-A278-6D42-8DE8-4FF901E1A43F}"/>
              </a:ext>
            </a:extLst>
          </p:cNvPr>
          <p:cNvSpPr>
            <a:spLocks noGrp="1"/>
          </p:cNvSpPr>
          <p:nvPr>
            <p:ph type="title"/>
          </p:nvPr>
        </p:nvSpPr>
        <p:spPr>
          <a:xfrm>
            <a:off x="731839" y="457411"/>
            <a:ext cx="10728322" cy="530257"/>
          </a:xfrm>
        </p:spPr>
        <p:txBody>
          <a:bodyPr>
            <a:noAutofit/>
          </a:bodyPr>
          <a:lstStyle>
            <a:lvl1pPr algn="ctr">
              <a:defRPr/>
            </a:lvl1pPr>
          </a:lstStyle>
          <a:p>
            <a:r>
              <a:rPr lang="en-GB" dirty="0"/>
              <a:t>Click to edit Master title style</a:t>
            </a:r>
            <a:endParaRPr lang="aa-ET" dirty="0"/>
          </a:p>
        </p:txBody>
      </p:sp>
      <p:sp>
        <p:nvSpPr>
          <p:cNvPr id="11"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4" name="Lekerekített téglalap 13"/>
          <p:cNvSpPr/>
          <p:nvPr userDrawn="1"/>
        </p:nvSpPr>
        <p:spPr>
          <a:xfrm>
            <a:off x="3520547" y="1729022"/>
            <a:ext cx="2362199" cy="3339171"/>
          </a:xfrm>
          <a:prstGeom prst="roundRect">
            <a:avLst>
              <a:gd name="adj" fmla="val 9516"/>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5" name="Lekerekített téglalap 14"/>
          <p:cNvSpPr/>
          <p:nvPr userDrawn="1"/>
        </p:nvSpPr>
        <p:spPr>
          <a:xfrm>
            <a:off x="6309256" y="1729022"/>
            <a:ext cx="2362199" cy="3339171"/>
          </a:xfrm>
          <a:prstGeom prst="roundRect">
            <a:avLst>
              <a:gd name="adj" fmla="val 9516"/>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6" name="Lekerekített téglalap 15"/>
          <p:cNvSpPr/>
          <p:nvPr userDrawn="1"/>
        </p:nvSpPr>
        <p:spPr>
          <a:xfrm>
            <a:off x="9097964" y="1729022"/>
            <a:ext cx="2362199" cy="3339171"/>
          </a:xfrm>
          <a:prstGeom prst="roundRect">
            <a:avLst>
              <a:gd name="adj" fmla="val 9516"/>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sp>
        <p:nvSpPr>
          <p:cNvPr id="18" name="Szöveg helye 3"/>
          <p:cNvSpPr>
            <a:spLocks noGrp="1"/>
          </p:cNvSpPr>
          <p:nvPr>
            <p:ph type="body" sz="quarter" idx="31" hasCustomPrompt="1"/>
          </p:nvPr>
        </p:nvSpPr>
        <p:spPr>
          <a:xfrm>
            <a:off x="880004"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7" name="Szöveg helye 3"/>
          <p:cNvSpPr>
            <a:spLocks noGrp="1"/>
          </p:cNvSpPr>
          <p:nvPr>
            <p:ph type="body" sz="quarter" idx="32" hasCustomPrompt="1"/>
          </p:nvPr>
        </p:nvSpPr>
        <p:spPr>
          <a:xfrm>
            <a:off x="3668713"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8" name="Szöveg helye 3"/>
          <p:cNvSpPr>
            <a:spLocks noGrp="1"/>
          </p:cNvSpPr>
          <p:nvPr>
            <p:ph type="body" sz="quarter" idx="33" hasCustomPrompt="1"/>
          </p:nvPr>
        </p:nvSpPr>
        <p:spPr>
          <a:xfrm>
            <a:off x="6457422"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
        <p:nvSpPr>
          <p:cNvPr id="29" name="Szöveg helye 3"/>
          <p:cNvSpPr>
            <a:spLocks noGrp="1"/>
          </p:cNvSpPr>
          <p:nvPr>
            <p:ph type="body" sz="quarter" idx="34" hasCustomPrompt="1"/>
          </p:nvPr>
        </p:nvSpPr>
        <p:spPr>
          <a:xfrm>
            <a:off x="9246130" y="1925406"/>
            <a:ext cx="2065866" cy="2946400"/>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pic>
        <p:nvPicPr>
          <p:cNvPr id="17" name="Kép 8">
            <a:extLst>
              <a:ext uri="{FF2B5EF4-FFF2-40B4-BE49-F238E27FC236}">
                <a16:creationId xmlns:a16="http://schemas.microsoft.com/office/drawing/2014/main" id="{F68AA2C4-365B-2E30-4996-59A7AF8A05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3647999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accent1"/>
        </a:solidFill>
        <a:effectLst/>
      </p:bgPr>
    </p:bg>
    <p:spTree>
      <p:nvGrpSpPr>
        <p:cNvPr id="1" name=""/>
        <p:cNvGrpSpPr/>
        <p:nvPr/>
      </p:nvGrpSpPr>
      <p:grpSpPr>
        <a:xfrm>
          <a:off x="0" y="0"/>
          <a:ext cx="0" cy="0"/>
          <a:chOff x="0" y="0"/>
          <a:chExt cx="0" cy="0"/>
        </a:xfrm>
      </p:grpSpPr>
      <p:pic>
        <p:nvPicPr>
          <p:cNvPr id="16" name="Kép 2">
            <a:extLst>
              <a:ext uri="{FF2B5EF4-FFF2-40B4-BE49-F238E27FC236}">
                <a16:creationId xmlns:a16="http://schemas.microsoft.com/office/drawing/2014/main" id="{101DECA9-6F33-5742-91EF-FB1BBDAF00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3" name="Title 2">
            <a:extLst>
              <a:ext uri="{FF2B5EF4-FFF2-40B4-BE49-F238E27FC236}">
                <a16:creationId xmlns:a16="http://schemas.microsoft.com/office/drawing/2014/main" id="{83D8938A-A278-6D42-8DE8-4FF901E1A43F}"/>
              </a:ext>
            </a:extLst>
          </p:cNvPr>
          <p:cNvSpPr>
            <a:spLocks noGrp="1"/>
          </p:cNvSpPr>
          <p:nvPr>
            <p:ph type="title"/>
          </p:nvPr>
        </p:nvSpPr>
        <p:spPr>
          <a:xfrm>
            <a:off x="731839" y="457411"/>
            <a:ext cx="10728322" cy="530257"/>
          </a:xfrm>
        </p:spPr>
        <p:txBody>
          <a:bodyPr>
            <a:noAutofit/>
          </a:bodyPr>
          <a:lstStyle>
            <a:lvl1pPr algn="ctr">
              <a:defRPr>
                <a:solidFill>
                  <a:schemeClr val="bg2"/>
                </a:solidFill>
              </a:defRPr>
            </a:lvl1pPr>
          </a:lstStyle>
          <a:p>
            <a:r>
              <a:rPr lang="en-GB" dirty="0"/>
              <a:t>Click to edit Master title style</a:t>
            </a:r>
            <a:endParaRPr lang="aa-ET" dirty="0"/>
          </a:p>
        </p:txBody>
      </p:sp>
      <p:sp>
        <p:nvSpPr>
          <p:cNvPr id="11"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49" y="5830888"/>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pic>
        <p:nvPicPr>
          <p:cNvPr id="6" name="Picture 5" descr="Icon&#10;&#10;Description automatically generated">
            <a:extLst>
              <a:ext uri="{FF2B5EF4-FFF2-40B4-BE49-F238E27FC236}">
                <a16:creationId xmlns:a16="http://schemas.microsoft.com/office/drawing/2014/main" id="{829C7A3E-C461-664E-8346-F49EAA5042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623" y="2142225"/>
            <a:ext cx="1366234" cy="1366234"/>
          </a:xfrm>
          <a:prstGeom prst="rect">
            <a:avLst/>
          </a:prstGeom>
        </p:spPr>
      </p:pic>
      <p:pic>
        <p:nvPicPr>
          <p:cNvPr id="13" name="Kép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68130" y="2085411"/>
            <a:ext cx="1479863" cy="1479863"/>
          </a:xfrm>
          <a:prstGeom prst="rect">
            <a:avLst/>
          </a:prstGeom>
        </p:spPr>
      </p:pic>
      <p:pic>
        <p:nvPicPr>
          <p:cNvPr id="18" name="Kép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31972" y="2076353"/>
            <a:ext cx="1497978" cy="1497978"/>
          </a:xfrm>
          <a:prstGeom prst="rect">
            <a:avLst/>
          </a:prstGeom>
        </p:spPr>
      </p:pic>
      <p:pic>
        <p:nvPicPr>
          <p:cNvPr id="19" name="Kép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72835" y="2094824"/>
            <a:ext cx="1461036" cy="1461036"/>
          </a:xfrm>
          <a:prstGeom prst="rect">
            <a:avLst/>
          </a:prstGeom>
        </p:spPr>
      </p:pic>
      <p:pic>
        <p:nvPicPr>
          <p:cNvPr id="20" name="Kép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17849" y="2192191"/>
            <a:ext cx="1266303" cy="1266303"/>
          </a:xfrm>
          <a:prstGeom prst="rect">
            <a:avLst/>
          </a:prstGeom>
        </p:spPr>
      </p:pic>
      <p:sp>
        <p:nvSpPr>
          <p:cNvPr id="21" name="Szöveg helye 3"/>
          <p:cNvSpPr>
            <a:spLocks noGrp="1"/>
          </p:cNvSpPr>
          <p:nvPr>
            <p:ph type="body" sz="quarter" idx="31" hasCustomPrompt="1"/>
          </p:nvPr>
        </p:nvSpPr>
        <p:spPr>
          <a:xfrm>
            <a:off x="726540"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is </a:t>
            </a:r>
            <a:r>
              <a:rPr lang="en-GB" b="0" i="0" u="none" strike="noStrike" dirty="0" err="1">
                <a:solidFill>
                  <a:srgbClr val="000000"/>
                </a:solidFill>
                <a:effectLst/>
                <a:latin typeface="DM Sans" pitchFamily="2" charset="77"/>
              </a:rPr>
              <a:t>duurzaam</a:t>
            </a:r>
            <a:endParaRPr lang="en-GB" b="0" i="0" u="none" strike="noStrike" dirty="0">
              <a:solidFill>
                <a:srgbClr val="000000"/>
              </a:solidFill>
              <a:effectLst/>
              <a:latin typeface="DM Sans" pitchFamily="2" charset="77"/>
            </a:endParaRPr>
          </a:p>
        </p:txBody>
      </p:sp>
      <p:sp>
        <p:nvSpPr>
          <p:cNvPr id="23" name="Szöveg helye 3"/>
          <p:cNvSpPr>
            <a:spLocks noGrp="1"/>
          </p:cNvSpPr>
          <p:nvPr>
            <p:ph type="body" sz="quarter" idx="32" hasCustomPrompt="1"/>
          </p:nvPr>
        </p:nvSpPr>
        <p:spPr>
          <a:xfrm>
            <a:off x="2920345"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is </a:t>
            </a:r>
            <a:r>
              <a:rPr lang="en-GB" b="0" i="0" u="none" strike="noStrike" dirty="0" err="1">
                <a:solidFill>
                  <a:srgbClr val="000000"/>
                </a:solidFill>
                <a:effectLst/>
                <a:latin typeface="DM Sans" pitchFamily="2" charset="77"/>
              </a:rPr>
              <a:t>betaalbaar</a:t>
            </a:r>
            <a:endParaRPr lang="en-GB" b="0" i="0" u="none" strike="noStrike" dirty="0">
              <a:solidFill>
                <a:srgbClr val="000000"/>
              </a:solidFill>
              <a:effectLst/>
              <a:latin typeface="Times" pitchFamily="2" charset="0"/>
            </a:endParaRPr>
          </a:p>
        </p:txBody>
      </p:sp>
      <p:sp>
        <p:nvSpPr>
          <p:cNvPr id="24" name="Szöveg helye 3"/>
          <p:cNvSpPr>
            <a:spLocks noGrp="1"/>
          </p:cNvSpPr>
          <p:nvPr>
            <p:ph type="body" sz="quarter" idx="33" hasCustomPrompt="1"/>
          </p:nvPr>
        </p:nvSpPr>
        <p:spPr>
          <a:xfrm>
            <a:off x="5114150" y="3874104"/>
            <a:ext cx="1958400" cy="1168400"/>
          </a:xfrm>
        </p:spPr>
        <p:txBody>
          <a:bodyPr anchor="t">
            <a:noAutofit/>
          </a:bodyPr>
          <a:lstStyle>
            <a:lvl1pPr marL="0" indent="0" algn="ctr">
              <a:lnSpc>
                <a:spcPct val="100000"/>
              </a:lnSpc>
              <a:buNone/>
              <a:defRPr lang="en-GB" sz="1400" b="0" i="0" u="none" strike="noStrike" smtClean="0">
                <a:effectLst/>
                <a:latin typeface="DM Sans" pitchFamily="2" charset="77"/>
              </a:defRPr>
            </a:lvl1pPr>
          </a:lstStyle>
          <a:p>
            <a:r>
              <a:rPr lang="en-GB" b="0" i="0" u="none" strike="noStrike" dirty="0">
                <a:solidFill>
                  <a:srgbClr val="000000"/>
                </a:solidFill>
                <a:effectLst/>
                <a:latin typeface="DM Sans" pitchFamily="2" charset="77"/>
              </a:rPr>
              <a:t>Door de </a:t>
            </a:r>
            <a:r>
              <a:rPr lang="en-GB" b="0" i="0" u="none" strike="noStrike" dirty="0" err="1">
                <a:solidFill>
                  <a:srgbClr val="000000"/>
                </a:solidFill>
                <a:effectLst/>
                <a:latin typeface="DM Sans" pitchFamily="2" charset="77"/>
              </a:rPr>
              <a:t>nieuwe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energie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zijn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woningen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comfortabel</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goed</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te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verwarmen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en</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te</a:t>
            </a:r>
            <a:r>
              <a:rPr lang="en-GB" b="0" i="0" u="none" strike="noStrike" dirty="0">
                <a:solidFill>
                  <a:srgbClr val="000000"/>
                </a:solidFill>
                <a:effectLst/>
                <a:latin typeface="DM Sans" pitchFamily="2" charset="77"/>
              </a:rPr>
              <a:t> </a:t>
            </a:r>
            <a:r>
              <a:rPr lang="en-GB" b="0" i="0" u="none" strike="noStrike" dirty="0" err="1">
                <a:solidFill>
                  <a:srgbClr val="000000"/>
                </a:solidFill>
                <a:effectLst/>
                <a:latin typeface="DM Sans" pitchFamily="2" charset="77"/>
              </a:rPr>
              <a:t>ventileren</a:t>
            </a:r>
            <a:endParaRPr lang="en-GB" b="0" i="0" u="none" strike="noStrike" dirty="0">
              <a:solidFill>
                <a:srgbClr val="000000"/>
              </a:solidFill>
              <a:effectLst/>
              <a:latin typeface="DM Sans" pitchFamily="2" charset="77"/>
            </a:endParaRPr>
          </a:p>
        </p:txBody>
      </p:sp>
      <p:sp>
        <p:nvSpPr>
          <p:cNvPr id="25" name="Szöveg helye 3"/>
          <p:cNvSpPr>
            <a:spLocks noGrp="1"/>
          </p:cNvSpPr>
          <p:nvPr>
            <p:ph type="body" sz="quarter" idx="34" hasCustomPrompt="1"/>
          </p:nvPr>
        </p:nvSpPr>
        <p:spPr>
          <a:xfrm>
            <a:off x="7307955" y="3874104"/>
            <a:ext cx="1958400" cy="1168400"/>
          </a:xfrm>
        </p:spPr>
        <p:txBody>
          <a:bodyPr anchor="t">
            <a:noAutofit/>
          </a:bodyPr>
          <a:lstStyle>
            <a:lvl1pPr marL="0" indent="0" algn="ctr">
              <a:lnSpc>
                <a:spcPct val="100000"/>
              </a:lnSpc>
              <a:buNone/>
              <a:defRPr lang="en-GB" sz="1400" b="0" i="0" smtClean="0">
                <a:effectLst/>
                <a:latin typeface="DM Sans" pitchFamily="2" charset="77"/>
              </a:defRPr>
            </a:lvl1pPr>
          </a:lstStyle>
          <a:p>
            <a:pPr lvl="0"/>
            <a:r>
              <a:rPr lang="en-GB" b="0" i="0" dirty="0">
                <a:solidFill>
                  <a:srgbClr val="000000"/>
                </a:solidFill>
                <a:effectLst/>
                <a:latin typeface="DM Sans" pitchFamily="2" charset="77"/>
              </a:rPr>
              <a:t>De </a:t>
            </a:r>
            <a:r>
              <a:rPr lang="en-GB" b="0" i="0" dirty="0" err="1">
                <a:solidFill>
                  <a:srgbClr val="000000"/>
                </a:solidFill>
                <a:effectLst/>
                <a:latin typeface="DM Sans" pitchFamily="2" charset="77"/>
              </a:rPr>
              <a:t>aanpassingen</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voor</a:t>
            </a:r>
            <a:r>
              <a:rPr lang="en-GB" b="0" i="0" dirty="0">
                <a:solidFill>
                  <a:srgbClr val="000000"/>
                </a:solidFill>
                <a:effectLst/>
                <a:latin typeface="DM Sans" pitchFamily="2" charset="77"/>
              </a:rPr>
              <a:t> de </a:t>
            </a:r>
            <a:r>
              <a:rPr lang="en-GB" b="0" i="0" dirty="0" err="1">
                <a:solidFill>
                  <a:srgbClr val="000000"/>
                </a:solidFill>
                <a:effectLst/>
                <a:latin typeface="DM Sans" pitchFamily="2" charset="77"/>
              </a:rPr>
              <a:t>nieuwe</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energie</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leveren</a:t>
            </a:r>
            <a:r>
              <a:rPr lang="en-GB" b="0" i="0" dirty="0">
                <a:solidFill>
                  <a:srgbClr val="000000"/>
                </a:solidFill>
                <a:effectLst/>
                <a:latin typeface="DM Sans" pitchFamily="2" charset="77"/>
              </a:rPr>
              <a:t> zo min </a:t>
            </a:r>
            <a:r>
              <a:rPr lang="en-GB" b="0" i="0" dirty="0" err="1">
                <a:solidFill>
                  <a:srgbClr val="000000"/>
                </a:solidFill>
                <a:effectLst/>
                <a:latin typeface="DM Sans" pitchFamily="2" charset="77"/>
              </a:rPr>
              <a:t>mogelijk</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overlast</a:t>
            </a:r>
            <a:endParaRPr lang="hu-HU" dirty="0"/>
          </a:p>
        </p:txBody>
      </p:sp>
      <p:sp>
        <p:nvSpPr>
          <p:cNvPr id="26" name="Szöveg helye 3"/>
          <p:cNvSpPr>
            <a:spLocks noGrp="1"/>
          </p:cNvSpPr>
          <p:nvPr>
            <p:ph type="body" sz="quarter" idx="35" hasCustomPrompt="1"/>
          </p:nvPr>
        </p:nvSpPr>
        <p:spPr>
          <a:xfrm>
            <a:off x="9501761" y="3874104"/>
            <a:ext cx="1958400" cy="1168400"/>
          </a:xfrm>
        </p:spPr>
        <p:txBody>
          <a:bodyPr anchor="t">
            <a:noAutofit/>
          </a:bodyPr>
          <a:lstStyle>
            <a:lvl1pPr marL="0" indent="0" algn="ctr">
              <a:lnSpc>
                <a:spcPct val="100000"/>
              </a:lnSpc>
              <a:buNone/>
              <a:defRPr lang="en-GB" sz="1400" b="0" i="0" smtClean="0">
                <a:effectLst/>
                <a:latin typeface="DM Sans" pitchFamily="2" charset="77"/>
              </a:defRPr>
            </a:lvl1pPr>
          </a:lstStyle>
          <a:p>
            <a:pPr lvl="0"/>
            <a:r>
              <a:rPr lang="en-GB" b="0" i="0" dirty="0" err="1">
                <a:solidFill>
                  <a:srgbClr val="000000"/>
                </a:solidFill>
                <a:effectLst/>
                <a:latin typeface="DM Sans" pitchFamily="2" charset="77"/>
              </a:rPr>
              <a:t>Alles</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gaat</a:t>
            </a:r>
            <a:r>
              <a:rPr lang="en-GB" b="0" i="0" dirty="0">
                <a:solidFill>
                  <a:srgbClr val="000000"/>
                </a:solidFill>
                <a:effectLst/>
                <a:latin typeface="DM Sans" pitchFamily="2" charset="77"/>
              </a:rPr>
              <a:t> in </a:t>
            </a:r>
            <a:r>
              <a:rPr lang="en-GB" b="0" i="0" dirty="0" err="1">
                <a:solidFill>
                  <a:srgbClr val="000000"/>
                </a:solidFill>
                <a:effectLst/>
                <a:latin typeface="DM Sans" pitchFamily="2" charset="77"/>
              </a:rPr>
              <a:t>overleg</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en</a:t>
            </a:r>
            <a:r>
              <a:rPr lang="en-GB" b="0" i="0" dirty="0">
                <a:solidFill>
                  <a:srgbClr val="000000"/>
                </a:solidFill>
                <a:effectLst/>
                <a:latin typeface="DM Sans" pitchFamily="2" charset="77"/>
              </a:rPr>
              <a:t> </a:t>
            </a:r>
            <a:r>
              <a:rPr lang="en-GB" b="0" i="0" dirty="0" err="1">
                <a:solidFill>
                  <a:srgbClr val="000000"/>
                </a:solidFill>
                <a:effectLst/>
                <a:latin typeface="DM Sans" pitchFamily="2" charset="77"/>
              </a:rPr>
              <a:t>samenwerking</a:t>
            </a:r>
            <a:r>
              <a:rPr lang="en-GB" b="0" i="0" dirty="0">
                <a:solidFill>
                  <a:srgbClr val="000000"/>
                </a:solidFill>
                <a:effectLst/>
                <a:latin typeface="DM Sans" pitchFamily="2" charset="77"/>
              </a:rPr>
              <a:t> met de </a:t>
            </a:r>
            <a:r>
              <a:rPr lang="en-GB" b="0" i="0" dirty="0" err="1">
                <a:solidFill>
                  <a:srgbClr val="000000"/>
                </a:solidFill>
                <a:effectLst/>
                <a:latin typeface="DM Sans" pitchFamily="2" charset="77"/>
              </a:rPr>
              <a:t>buurtbewoners</a:t>
            </a:r>
            <a:endParaRPr lang="hu-HU" dirty="0"/>
          </a:p>
        </p:txBody>
      </p:sp>
      <p:pic>
        <p:nvPicPr>
          <p:cNvPr id="17" name="Kép 8">
            <a:extLst>
              <a:ext uri="{FF2B5EF4-FFF2-40B4-BE49-F238E27FC236}">
                <a16:creationId xmlns:a16="http://schemas.microsoft.com/office/drawing/2014/main" id="{76CAAB17-E33B-6AD9-668E-86456CF245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Tree>
    <p:extLst>
      <p:ext uri="{BB962C8B-B14F-4D97-AF65-F5344CB8AC3E}">
        <p14:creationId xmlns:p14="http://schemas.microsoft.com/office/powerpoint/2010/main" val="48955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ing page">
    <p:bg>
      <p:bgRef idx="1001">
        <a:schemeClr val="bg2"/>
      </p:bgRef>
    </p:bg>
    <p:spTree>
      <p:nvGrpSpPr>
        <p:cNvPr id="1" name=""/>
        <p:cNvGrpSpPr/>
        <p:nvPr/>
      </p:nvGrpSpPr>
      <p:grpSpPr>
        <a:xfrm>
          <a:off x="0" y="0"/>
          <a:ext cx="0" cy="0"/>
          <a:chOff x="0" y="0"/>
          <a:chExt cx="0" cy="0"/>
        </a:xfrm>
      </p:grpSpPr>
      <p:pic>
        <p:nvPicPr>
          <p:cNvPr id="2" name="Kép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5857" y="3907971"/>
            <a:ext cx="10956143" cy="2221367"/>
          </a:xfrm>
          <a:prstGeom prst="rect">
            <a:avLst/>
          </a:prstGeom>
        </p:spPr>
      </p:pic>
      <p:sp>
        <p:nvSpPr>
          <p:cNvPr id="7" name="Szöveg helye 6"/>
          <p:cNvSpPr>
            <a:spLocks noGrp="1"/>
          </p:cNvSpPr>
          <p:nvPr>
            <p:ph type="body" sz="quarter" idx="10" hasCustomPrompt="1"/>
          </p:nvPr>
        </p:nvSpPr>
        <p:spPr>
          <a:xfrm>
            <a:off x="4141957" y="4354286"/>
            <a:ext cx="3908086" cy="446995"/>
          </a:xfrm>
          <a:prstGeom prst="rect">
            <a:avLst/>
          </a:prstGeom>
        </p:spPr>
        <p:txBody>
          <a:bodyPr anchor="ctr">
            <a:noAutofit/>
          </a:bodyPr>
          <a:lstStyle>
            <a:lvl1pPr marL="0" indent="0" algn="ctr">
              <a:lnSpc>
                <a:spcPct val="100000"/>
              </a:lnSpc>
              <a:buNone/>
              <a:defRPr sz="2000" baseline="0">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created</a:t>
            </a:r>
            <a:r>
              <a:rPr lang="hu-HU" dirty="0"/>
              <a:t> </a:t>
            </a:r>
            <a:r>
              <a:rPr lang="hu-HU" dirty="0" err="1"/>
              <a:t>the</a:t>
            </a:r>
            <a:r>
              <a:rPr lang="hu-HU" dirty="0"/>
              <a:t> </a:t>
            </a:r>
            <a:r>
              <a:rPr lang="hu-HU" dirty="0" err="1"/>
              <a:t>presentation</a:t>
            </a:r>
            <a:endParaRPr lang="hu-HU" dirty="0"/>
          </a:p>
        </p:txBody>
      </p:sp>
      <p:sp>
        <p:nvSpPr>
          <p:cNvPr id="5" name="Szöveg helye 4"/>
          <p:cNvSpPr>
            <a:spLocks noGrp="1"/>
          </p:cNvSpPr>
          <p:nvPr>
            <p:ph type="body" sz="quarter" idx="13" hasCustomPrompt="1"/>
          </p:nvPr>
        </p:nvSpPr>
        <p:spPr>
          <a:xfrm>
            <a:off x="731837" y="728663"/>
            <a:ext cx="10728325" cy="3179308"/>
          </a:xfrm>
          <a:prstGeom prst="rect">
            <a:avLst/>
          </a:prstGeom>
        </p:spPr>
        <p:txBody>
          <a:bodyPr anchor="ctr">
            <a:noAutofit/>
          </a:bodyPr>
          <a:lstStyle>
            <a:lvl1pPr marL="0" indent="0" algn="ctr">
              <a:buNone/>
              <a:defRPr sz="7200">
                <a:solidFill>
                  <a:schemeClr val="tx1"/>
                </a:solidFill>
                <a:latin typeface="DM Sans Medium" pitchFamily="2" charset="-18"/>
              </a:defRPr>
            </a:lvl1pPr>
          </a:lstStyle>
          <a:p>
            <a:pPr lvl="0"/>
            <a:r>
              <a:rPr lang="hu-HU" dirty="0" err="1"/>
              <a:t>Example</a:t>
            </a:r>
            <a:endParaRPr lang="hu-HU" dirty="0"/>
          </a:p>
        </p:txBody>
      </p:sp>
    </p:spTree>
    <p:extLst>
      <p:ext uri="{BB962C8B-B14F-4D97-AF65-F5344CB8AC3E}">
        <p14:creationId xmlns:p14="http://schemas.microsoft.com/office/powerpoint/2010/main" val="347055687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01">
    <p:bg>
      <p:bgPr>
        <a:solidFill>
          <a:schemeClr val="bg1"/>
        </a:solidFill>
        <a:effectLst/>
      </p:bgPr>
    </p:bg>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7" y="6259200"/>
            <a:ext cx="1535714" cy="280988"/>
          </a:xfrm>
          <a:prstGeom prst="rect">
            <a:avLst/>
          </a:prstGeom>
        </p:spPr>
      </p:pic>
      <p:sp>
        <p:nvSpPr>
          <p:cNvPr id="7"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9" name="Title 8">
            <a:extLst>
              <a:ext uri="{FF2B5EF4-FFF2-40B4-BE49-F238E27FC236}">
                <a16:creationId xmlns:a16="http://schemas.microsoft.com/office/drawing/2014/main" id="{3B0673EF-5671-7D42-9558-0C1658D885F6}"/>
              </a:ext>
            </a:extLst>
          </p:cNvPr>
          <p:cNvSpPr>
            <a:spLocks noGrp="1"/>
          </p:cNvSpPr>
          <p:nvPr>
            <p:ph type="title"/>
          </p:nvPr>
        </p:nvSpPr>
        <p:spPr/>
        <p:txBody>
          <a:bodyPr>
            <a:noAutofit/>
          </a:bodyPr>
          <a:lstStyle/>
          <a:p>
            <a:r>
              <a:rPr lang="en-GB" dirty="0"/>
              <a:t>Click to edit Master title style</a:t>
            </a:r>
            <a:endParaRPr lang="aa-ET" dirty="0"/>
          </a:p>
        </p:txBody>
      </p:sp>
      <p:sp>
        <p:nvSpPr>
          <p:cNvPr id="17" name="Text Placeholder 18">
            <a:extLst>
              <a:ext uri="{FF2B5EF4-FFF2-40B4-BE49-F238E27FC236}">
                <a16:creationId xmlns:a16="http://schemas.microsoft.com/office/drawing/2014/main" id="{A891ACC3-F3B4-C54A-9599-179671DC01FB}"/>
              </a:ext>
            </a:extLst>
          </p:cNvPr>
          <p:cNvSpPr>
            <a:spLocks noGrp="1"/>
          </p:cNvSpPr>
          <p:nvPr>
            <p:ph idx="1"/>
          </p:nvPr>
        </p:nvSpPr>
        <p:spPr>
          <a:xfrm>
            <a:off x="731837" y="1240403"/>
            <a:ext cx="10728324"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1" name="Text Placeholder 4">
            <a:extLst>
              <a:ext uri="{FF2B5EF4-FFF2-40B4-BE49-F238E27FC236}">
                <a16:creationId xmlns:a16="http://schemas.microsoft.com/office/drawing/2014/main" id="{983CD8B7-A946-114D-B6F9-8CBB633B335D}"/>
              </a:ext>
            </a:extLst>
          </p:cNvPr>
          <p:cNvSpPr>
            <a:spLocks noGrp="1"/>
          </p:cNvSpPr>
          <p:nvPr>
            <p:ph type="body" sz="quarter" idx="29" hasCustomPrompt="1"/>
          </p:nvPr>
        </p:nvSpPr>
        <p:spPr>
          <a:xfrm>
            <a:off x="2480419" y="6217131"/>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Tree>
    <p:extLst>
      <p:ext uri="{BB962C8B-B14F-4D97-AF65-F5344CB8AC3E}">
        <p14:creationId xmlns:p14="http://schemas.microsoft.com/office/powerpoint/2010/main" val="308594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C119A8C-3A15-1A46-B978-8A03C819FFB0}"/>
              </a:ext>
            </a:extLst>
          </p:cNvPr>
          <p:cNvSpPr>
            <a:spLocks noGrp="1"/>
          </p:cNvSpPr>
          <p:nvPr>
            <p:ph type="dt" sz="half" idx="10"/>
          </p:nvPr>
        </p:nvSpPr>
        <p:spPr/>
        <p:txBody>
          <a:bodyPr/>
          <a:lstStyle/>
          <a:p>
            <a:endParaRPr lang="en-US"/>
          </a:p>
        </p:txBody>
      </p:sp>
      <p:sp>
        <p:nvSpPr>
          <p:cNvPr id="3" name="Tijdelijke aanduiding voor voettekst 2">
            <a:extLst>
              <a:ext uri="{FF2B5EF4-FFF2-40B4-BE49-F238E27FC236}">
                <a16:creationId xmlns:a16="http://schemas.microsoft.com/office/drawing/2014/main" id="{081D05A9-08A8-6440-A7AB-976FD95122C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Tijdelijke aanduiding voor dianummer 3">
            <a:extLst>
              <a:ext uri="{FF2B5EF4-FFF2-40B4-BE49-F238E27FC236}">
                <a16:creationId xmlns:a16="http://schemas.microsoft.com/office/drawing/2014/main" id="{9C25B939-8C4F-174C-A80A-DA48F80CEF5E}"/>
              </a:ext>
            </a:extLst>
          </p:cNvPr>
          <p:cNvSpPr>
            <a:spLocks noGrp="1"/>
          </p:cNvSpPr>
          <p:nvPr>
            <p:ph type="sldNum" sz="quarter" idx="12"/>
          </p:nvPr>
        </p:nvSpPr>
        <p:spPr/>
        <p:txBody>
          <a:bodyPr/>
          <a:lstStyle/>
          <a:p>
            <a:fld id="{9F2AD240-F983-E34D-9E2A-51AF27FC0D6A}" type="slidenum">
              <a:rPr lang="en-US" smtClean="0"/>
              <a:t>‹#›</a:t>
            </a:fld>
            <a:endParaRPr lang="en-US"/>
          </a:p>
        </p:txBody>
      </p:sp>
    </p:spTree>
    <p:extLst>
      <p:ext uri="{BB962C8B-B14F-4D97-AF65-F5344CB8AC3E}">
        <p14:creationId xmlns:p14="http://schemas.microsoft.com/office/powerpoint/2010/main" val="21577380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AA5EF-C3A7-6447-9A71-C837944FA3EE}"/>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65370AC-91B4-5E41-B4E9-DBD6D2D790E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4181E5AF-467D-724B-804A-7C11798C3781}"/>
              </a:ext>
            </a:extLst>
          </p:cNvPr>
          <p:cNvSpPr>
            <a:spLocks noGrp="1"/>
          </p:cNvSpPr>
          <p:nvPr>
            <p:ph type="dt" sz="half" idx="10"/>
          </p:nvPr>
        </p:nvSpPr>
        <p:spPr/>
        <p:txBody>
          <a:bodyPr/>
          <a:lstStyle/>
          <a:p>
            <a:endParaRPr lang="en-US" dirty="0"/>
          </a:p>
        </p:txBody>
      </p:sp>
      <p:sp>
        <p:nvSpPr>
          <p:cNvPr id="6" name="Tijdelijke aanduiding voor dianummer 5">
            <a:extLst>
              <a:ext uri="{FF2B5EF4-FFF2-40B4-BE49-F238E27FC236}">
                <a16:creationId xmlns:a16="http://schemas.microsoft.com/office/drawing/2014/main" id="{FC6E988E-C5A1-D04B-81E8-12010448FAB0}"/>
              </a:ext>
            </a:extLst>
          </p:cNvPr>
          <p:cNvSpPr>
            <a:spLocks noGrp="1"/>
          </p:cNvSpPr>
          <p:nvPr>
            <p:ph type="sldNum" sz="quarter" idx="12"/>
          </p:nvPr>
        </p:nvSpPr>
        <p:spPr/>
        <p:txBody>
          <a:bodyPr/>
          <a:lstStyle>
            <a:lvl1pPr>
              <a:defRPr/>
            </a:lvl1pPr>
          </a:lstStyle>
          <a:p>
            <a:fld id="{7DB0CDFE-1A56-0C42-9B55-463000254882}" type="slidenum">
              <a:rPr lang="en-US" smtClean="0"/>
              <a:pPr/>
              <a:t>‹#›</a:t>
            </a:fld>
            <a:endParaRPr lang="en-US" dirty="0"/>
          </a:p>
        </p:txBody>
      </p:sp>
    </p:spTree>
    <p:extLst>
      <p:ext uri="{BB962C8B-B14F-4D97-AF65-F5344CB8AC3E}">
        <p14:creationId xmlns:p14="http://schemas.microsoft.com/office/powerpoint/2010/main" val="213214591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_with_picture_03">
    <p:spTree>
      <p:nvGrpSpPr>
        <p:cNvPr id="1" name=""/>
        <p:cNvGrpSpPr/>
        <p:nvPr/>
      </p:nvGrpSpPr>
      <p:grpSpPr>
        <a:xfrm>
          <a:off x="0" y="0"/>
          <a:ext cx="0" cy="0"/>
          <a:chOff x="0" y="0"/>
          <a:chExt cx="0" cy="0"/>
        </a:xfrm>
      </p:grpSpPr>
      <p:sp>
        <p:nvSpPr>
          <p:cNvPr id="11" name="Kép helye 2"/>
          <p:cNvSpPr>
            <a:spLocks noGrp="1"/>
          </p:cNvSpPr>
          <p:nvPr>
            <p:ph type="pic" sz="quarter" idx="15"/>
          </p:nvPr>
        </p:nvSpPr>
        <p:spPr>
          <a:xfrm>
            <a:off x="8120971" y="1240402"/>
            <a:ext cx="3341686" cy="4325510"/>
          </a:xfrm>
          <a:prstGeom prst="rect">
            <a:avLst/>
          </a:prstGeom>
        </p:spPr>
        <p:txBody>
          <a:bodyPr/>
          <a:lstStyle/>
          <a:p>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9" name="Kép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6196013"/>
            <a:ext cx="1535714" cy="280988"/>
          </a:xfrm>
          <a:prstGeom prst="rect">
            <a:avLst/>
          </a:prstGeom>
        </p:spPr>
      </p:pic>
      <p:sp>
        <p:nvSpPr>
          <p:cNvPr id="3" name="Kép helye 2"/>
          <p:cNvSpPr>
            <a:spLocks noGrp="1"/>
          </p:cNvSpPr>
          <p:nvPr>
            <p:ph type="pic" sz="quarter" idx="13"/>
          </p:nvPr>
        </p:nvSpPr>
        <p:spPr>
          <a:xfrm>
            <a:off x="4583114" y="1240403"/>
            <a:ext cx="3341686" cy="4325510"/>
          </a:xfrm>
          <a:prstGeom prst="rect">
            <a:avLst/>
          </a:prstGeom>
        </p:spPr>
        <p:txBody>
          <a:bodyPr/>
          <a:lstStyle/>
          <a:p>
            <a:endParaRPr lang="hu-HU"/>
          </a:p>
        </p:txBody>
      </p:sp>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7" name="Title 6">
            <a:extLst>
              <a:ext uri="{FF2B5EF4-FFF2-40B4-BE49-F238E27FC236}">
                <a16:creationId xmlns:a16="http://schemas.microsoft.com/office/drawing/2014/main" id="{45D50A47-D403-E245-81D7-C75B916EB1DF}"/>
              </a:ext>
            </a:extLst>
          </p:cNvPr>
          <p:cNvSpPr>
            <a:spLocks noGrp="1"/>
          </p:cNvSpPr>
          <p:nvPr>
            <p:ph type="title"/>
          </p:nvPr>
        </p:nvSpPr>
        <p:spPr/>
        <p:txBody>
          <a:bodyPr>
            <a:noAutofit/>
          </a:bodyPr>
          <a:lstStyle/>
          <a:p>
            <a:r>
              <a:rPr lang="en-GB" dirty="0"/>
              <a:t>Click to edit Master title style</a:t>
            </a:r>
            <a:endParaRPr lang="aa-ET" dirty="0"/>
          </a:p>
        </p:txBody>
      </p:sp>
      <p:sp>
        <p:nvSpPr>
          <p:cNvPr id="12" name="Text Placeholder 4">
            <a:extLst>
              <a:ext uri="{FF2B5EF4-FFF2-40B4-BE49-F238E27FC236}">
                <a16:creationId xmlns:a16="http://schemas.microsoft.com/office/drawing/2014/main" id="{0883F5BE-5659-AE4C-B610-64B2C1756682}"/>
              </a:ext>
            </a:extLst>
          </p:cNvPr>
          <p:cNvSpPr>
            <a:spLocks noGrp="1"/>
          </p:cNvSpPr>
          <p:nvPr>
            <p:ph type="body" sz="quarter" idx="29" hasCustomPrompt="1"/>
          </p:nvPr>
        </p:nvSpPr>
        <p:spPr>
          <a:xfrm>
            <a:off x="2417356" y="6153944"/>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3"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3655105"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194702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with_illustration_04">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7" y="6196013"/>
            <a:ext cx="1535714" cy="280988"/>
          </a:xfrm>
          <a:prstGeom prst="rect">
            <a:avLst/>
          </a:prstGeom>
        </p:spPr>
      </p:pic>
      <p:sp>
        <p:nvSpPr>
          <p:cNvPr id="10"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8" name="Title 7">
            <a:extLst>
              <a:ext uri="{FF2B5EF4-FFF2-40B4-BE49-F238E27FC236}">
                <a16:creationId xmlns:a16="http://schemas.microsoft.com/office/drawing/2014/main" id="{32404B8C-0BAA-6D40-8345-7D7BF15BF4BA}"/>
              </a:ext>
            </a:extLst>
          </p:cNvPr>
          <p:cNvSpPr>
            <a:spLocks noGrp="1"/>
          </p:cNvSpPr>
          <p:nvPr>
            <p:ph type="title"/>
          </p:nvPr>
        </p:nvSpPr>
        <p:spPr/>
        <p:txBody>
          <a:bodyPr>
            <a:noAutofit/>
          </a:bodyPr>
          <a:lstStyle/>
          <a:p>
            <a:r>
              <a:rPr lang="en-GB" dirty="0"/>
              <a:t>Click to edit Master title style</a:t>
            </a:r>
            <a:endParaRPr lang="aa-ET" dirty="0"/>
          </a:p>
        </p:txBody>
      </p:sp>
      <p:sp>
        <p:nvSpPr>
          <p:cNvPr id="15" name="Text Placeholder 4">
            <a:extLst>
              <a:ext uri="{FF2B5EF4-FFF2-40B4-BE49-F238E27FC236}">
                <a16:creationId xmlns:a16="http://schemas.microsoft.com/office/drawing/2014/main" id="{4BFA243C-4209-B94E-A415-8C9A5131521B}"/>
              </a:ext>
            </a:extLst>
          </p:cNvPr>
          <p:cNvSpPr>
            <a:spLocks noGrp="1"/>
          </p:cNvSpPr>
          <p:nvPr>
            <p:ph type="body" sz="quarter" idx="30" hasCustomPrompt="1"/>
          </p:nvPr>
        </p:nvSpPr>
        <p:spPr>
          <a:xfrm>
            <a:off x="2459397" y="6153944"/>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1"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7" y="1240403"/>
            <a:ext cx="7085369"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3" name="Lekerekített téglalap 12"/>
          <p:cNvSpPr/>
          <p:nvPr userDrawn="1"/>
        </p:nvSpPr>
        <p:spPr>
          <a:xfrm>
            <a:off x="8270871" y="1243928"/>
            <a:ext cx="3189289" cy="4365625"/>
          </a:xfrm>
          <a:prstGeom prst="roundRect">
            <a:avLst>
              <a:gd name="adj" fmla="val 9516"/>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hu-HU"/>
          </a:p>
        </p:txBody>
      </p:sp>
      <p:pic>
        <p:nvPicPr>
          <p:cNvPr id="2" name="Kép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30926" y="3733800"/>
            <a:ext cx="1571798" cy="2097088"/>
          </a:xfrm>
          <a:prstGeom prst="rect">
            <a:avLst/>
          </a:prstGeom>
        </p:spPr>
      </p:pic>
      <p:sp>
        <p:nvSpPr>
          <p:cNvPr id="16" name="Szöveg helye 3"/>
          <p:cNvSpPr>
            <a:spLocks noGrp="1"/>
          </p:cNvSpPr>
          <p:nvPr>
            <p:ph type="body" sz="quarter" idx="34" hasCustomPrompt="1"/>
          </p:nvPr>
        </p:nvSpPr>
        <p:spPr>
          <a:xfrm>
            <a:off x="8451581" y="1462473"/>
            <a:ext cx="2827867" cy="2886975"/>
          </a:xfrm>
        </p:spPr>
        <p:txBody>
          <a:bodyPr anchor="ctr">
            <a:noAutofit/>
          </a:bodyPr>
          <a:lstStyle>
            <a:lvl1pPr marL="0" indent="0" algn="ctr">
              <a:lnSpc>
                <a:spcPct val="100000"/>
              </a:lnSpc>
              <a:buNone/>
              <a:defRPr sz="1600" baseline="0"/>
            </a:lvl1pPr>
          </a:lstStyle>
          <a:p>
            <a:pPr lvl="0"/>
            <a:r>
              <a:rPr lang="hu-HU" dirty="0" err="1"/>
              <a:t>Example</a:t>
            </a:r>
            <a:r>
              <a:rPr lang="hu-HU" dirty="0"/>
              <a:t> text</a:t>
            </a:r>
          </a:p>
        </p:txBody>
      </p:sp>
    </p:spTree>
    <p:extLst>
      <p:ext uri="{BB962C8B-B14F-4D97-AF65-F5344CB8AC3E}">
        <p14:creationId xmlns:p14="http://schemas.microsoft.com/office/powerpoint/2010/main" val="41778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with_picture_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2C583-6F80-4048-9103-13A76B913E0E}"/>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sp>
        <p:nvSpPr>
          <p:cNvPr id="5" name="Title 4">
            <a:extLst>
              <a:ext uri="{FF2B5EF4-FFF2-40B4-BE49-F238E27FC236}">
                <a16:creationId xmlns:a16="http://schemas.microsoft.com/office/drawing/2014/main" id="{BEA1C2D4-F808-2A41-9C8B-7E0221290D51}"/>
              </a:ext>
            </a:extLst>
          </p:cNvPr>
          <p:cNvSpPr>
            <a:spLocks noGrp="1"/>
          </p:cNvSpPr>
          <p:nvPr>
            <p:ph type="title" hasCustomPrompt="1"/>
          </p:nvPr>
        </p:nvSpPr>
        <p:spPr>
          <a:xfrm>
            <a:off x="1295400" y="457411"/>
            <a:ext cx="4352150" cy="530257"/>
          </a:xfrm>
        </p:spPr>
        <p:txBody>
          <a:bodyPr>
            <a:noAutofit/>
          </a:bodyPr>
          <a:lstStyle/>
          <a:p>
            <a:r>
              <a:rPr lang="en-GB" dirty="0"/>
              <a:t>Click to edit </a:t>
            </a:r>
            <a:endParaRPr lang="aa-ET" dirty="0"/>
          </a:p>
        </p:txBody>
      </p:sp>
      <p:sp>
        <p:nvSpPr>
          <p:cNvPr id="8"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4915712"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0" name="Text Placeholder 18">
            <a:extLst>
              <a:ext uri="{FF2B5EF4-FFF2-40B4-BE49-F238E27FC236}">
                <a16:creationId xmlns:a16="http://schemas.microsoft.com/office/drawing/2014/main" id="{D5A55B97-90D1-E74A-AAD2-122CE759E784}"/>
              </a:ext>
            </a:extLst>
          </p:cNvPr>
          <p:cNvSpPr>
            <a:spLocks noGrp="1"/>
          </p:cNvSpPr>
          <p:nvPr>
            <p:ph idx="30"/>
          </p:nvPr>
        </p:nvSpPr>
        <p:spPr>
          <a:xfrm>
            <a:off x="6834393" y="1266245"/>
            <a:ext cx="4619214" cy="4325510"/>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pic>
        <p:nvPicPr>
          <p:cNvPr id="12" name="Kép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55" y="6328201"/>
            <a:ext cx="1535714" cy="280988"/>
          </a:xfrm>
          <a:prstGeom prst="rect">
            <a:avLst/>
          </a:prstGeom>
        </p:spPr>
      </p:pic>
      <p:sp>
        <p:nvSpPr>
          <p:cNvPr id="13"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a:xfrm>
            <a:off x="11016825" y="5882481"/>
            <a:ext cx="443338" cy="246857"/>
          </a:xfrm>
          <a:prstGeom prst="rect">
            <a:avLst/>
          </a:prstGeom>
        </p:spPr>
        <p:txBody>
          <a:bodyPr/>
          <a:lstStyle>
            <a:lvl1pPr algn="r">
              <a:defRPr sz="1200">
                <a:latin typeface="DM Sans" pitchFamily="2" charset="-18"/>
              </a:defRPr>
            </a:lvl1pPr>
          </a:lstStyle>
          <a:p>
            <a:fld id="{294A09A9-5501-47C1-A89A-A340965A2BE2}" type="slidenum">
              <a:rPr lang="en-US" smtClean="0"/>
              <a:pPr/>
              <a:t>‹#›</a:t>
            </a:fld>
            <a:endParaRPr lang="en-US"/>
          </a:p>
        </p:txBody>
      </p:sp>
      <p:sp>
        <p:nvSpPr>
          <p:cNvPr id="14" name="Text Placeholder 4">
            <a:extLst>
              <a:ext uri="{FF2B5EF4-FFF2-40B4-BE49-F238E27FC236}">
                <a16:creationId xmlns:a16="http://schemas.microsoft.com/office/drawing/2014/main" id="{D3C66A59-2D45-1D42-9F25-B6EB61CAB23A}"/>
              </a:ext>
            </a:extLst>
          </p:cNvPr>
          <p:cNvSpPr>
            <a:spLocks noGrp="1"/>
          </p:cNvSpPr>
          <p:nvPr>
            <p:ph type="body" sz="quarter" idx="29" hasCustomPrompt="1"/>
          </p:nvPr>
        </p:nvSpPr>
        <p:spPr>
          <a:xfrm>
            <a:off x="2511950" y="6218026"/>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Tree>
    <p:extLst>
      <p:ext uri="{BB962C8B-B14F-4D97-AF65-F5344CB8AC3E}">
        <p14:creationId xmlns:p14="http://schemas.microsoft.com/office/powerpoint/2010/main" val="219911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6E2DF-C04C-0985-67A4-7480BEB94EFD}"/>
              </a:ext>
            </a:extLst>
          </p:cNvPr>
          <p:cNvSpPr>
            <a:spLocks noGrp="1"/>
          </p:cNvSpPr>
          <p:nvPr>
            <p:ph type="title"/>
          </p:nvPr>
        </p:nvSpPr>
        <p:spPr/>
        <p:txBody>
          <a:bodyPr/>
          <a:lstStyle/>
          <a:p>
            <a:r>
              <a:rPr lang="nl-NL"/>
              <a:t>Klik om stijl te bewerken</a:t>
            </a:r>
            <a:endParaRPr lang="en-US"/>
          </a:p>
        </p:txBody>
      </p:sp>
      <p:sp>
        <p:nvSpPr>
          <p:cNvPr id="3" name="Tijdelijke aanduiding voor dianummer 2">
            <a:extLst>
              <a:ext uri="{FF2B5EF4-FFF2-40B4-BE49-F238E27FC236}">
                <a16:creationId xmlns:a16="http://schemas.microsoft.com/office/drawing/2014/main" id="{41A56B00-143E-8944-910C-88E1E63A5889}"/>
              </a:ext>
            </a:extLst>
          </p:cNvPr>
          <p:cNvSpPr>
            <a:spLocks noGrp="1"/>
          </p:cNvSpPr>
          <p:nvPr>
            <p:ph type="sldNum" sz="quarter" idx="10"/>
          </p:nvPr>
        </p:nvSpPr>
        <p:spPr/>
        <p:txBody>
          <a:bodyPr/>
          <a:lstStyle/>
          <a:p>
            <a:fld id="{667BE780-74C4-994D-902C-753E38D13327}" type="slidenum">
              <a:rPr lang="aa-ET" smtClean="0"/>
              <a:pPr/>
              <a:t>‹#›</a:t>
            </a:fld>
            <a:endParaRPr lang="aa-ET"/>
          </a:p>
        </p:txBody>
      </p:sp>
    </p:spTree>
    <p:extLst>
      <p:ext uri="{BB962C8B-B14F-4D97-AF65-F5344CB8AC3E}">
        <p14:creationId xmlns:p14="http://schemas.microsoft.com/office/powerpoint/2010/main" val="169455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with_picture_01">
    <p:spTree>
      <p:nvGrpSpPr>
        <p:cNvPr id="1" name=""/>
        <p:cNvGrpSpPr/>
        <p:nvPr/>
      </p:nvGrpSpPr>
      <p:grpSpPr>
        <a:xfrm>
          <a:off x="0" y="0"/>
          <a:ext cx="0" cy="0"/>
          <a:chOff x="0" y="0"/>
          <a:chExt cx="0" cy="0"/>
        </a:xfrm>
      </p:grpSpPr>
      <p:sp>
        <p:nvSpPr>
          <p:cNvPr id="3" name="Kép helye 2"/>
          <p:cNvSpPr>
            <a:spLocks noGrp="1"/>
          </p:cNvSpPr>
          <p:nvPr>
            <p:ph type="pic" sz="quarter" idx="13"/>
          </p:nvPr>
        </p:nvSpPr>
        <p:spPr>
          <a:xfrm>
            <a:off x="6096000" y="0"/>
            <a:ext cx="6094800" cy="6858000"/>
          </a:xfrm>
          <a:prstGeom prst="rect">
            <a:avLst/>
          </a:prstGeom>
        </p:spPr>
        <p:txBody>
          <a:bodyPr/>
          <a:lstStyle/>
          <a:p>
            <a:endParaRPr lang="hu-HU"/>
          </a:p>
        </p:txBody>
      </p:sp>
      <p:pic>
        <p:nvPicPr>
          <p:cNvPr id="6" name="Kép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73" y="529799"/>
            <a:ext cx="1927746" cy="397728"/>
          </a:xfrm>
          <a:prstGeom prst="rect">
            <a:avLst/>
          </a:prstGeom>
        </p:spPr>
      </p:pic>
      <p:pic>
        <p:nvPicPr>
          <p:cNvPr id="9" name="Kép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838" y="6289784"/>
            <a:ext cx="1535714" cy="280988"/>
          </a:xfrm>
          <a:prstGeom prst="rect">
            <a:avLst/>
          </a:prstGeom>
        </p:spPr>
      </p:pic>
      <p:sp>
        <p:nvSpPr>
          <p:cNvPr id="8" name="Title 7">
            <a:extLst>
              <a:ext uri="{FF2B5EF4-FFF2-40B4-BE49-F238E27FC236}">
                <a16:creationId xmlns:a16="http://schemas.microsoft.com/office/drawing/2014/main" id="{992749E9-4EB3-BF4B-932C-7E3E3A37FDD5}"/>
              </a:ext>
            </a:extLst>
          </p:cNvPr>
          <p:cNvSpPr>
            <a:spLocks noGrp="1"/>
          </p:cNvSpPr>
          <p:nvPr>
            <p:ph type="title" hasCustomPrompt="1"/>
          </p:nvPr>
        </p:nvSpPr>
        <p:spPr>
          <a:xfrm>
            <a:off x="1295400" y="457411"/>
            <a:ext cx="4352150" cy="530257"/>
          </a:xfrm>
        </p:spPr>
        <p:txBody>
          <a:bodyPr>
            <a:noAutofit/>
          </a:bodyPr>
          <a:lstStyle/>
          <a:p>
            <a:r>
              <a:rPr lang="en-GB" dirty="0"/>
              <a:t>Click to edit</a:t>
            </a:r>
            <a:endParaRPr lang="aa-ET" dirty="0"/>
          </a:p>
        </p:txBody>
      </p:sp>
      <p:sp>
        <p:nvSpPr>
          <p:cNvPr id="7" name="Text Placeholder 4">
            <a:extLst>
              <a:ext uri="{FF2B5EF4-FFF2-40B4-BE49-F238E27FC236}">
                <a16:creationId xmlns:a16="http://schemas.microsoft.com/office/drawing/2014/main" id="{79B62B3E-69ED-5042-B00E-87FD85E5AC58}"/>
              </a:ext>
            </a:extLst>
          </p:cNvPr>
          <p:cNvSpPr>
            <a:spLocks noGrp="1"/>
          </p:cNvSpPr>
          <p:nvPr>
            <p:ph type="body" sz="quarter" idx="29" hasCustomPrompt="1"/>
          </p:nvPr>
        </p:nvSpPr>
        <p:spPr>
          <a:xfrm>
            <a:off x="2511950" y="6205647"/>
            <a:ext cx="3135600" cy="365125"/>
          </a:xfrm>
        </p:spPr>
        <p:txBody>
          <a:bodyPr anchor="ctr"/>
          <a:lstStyle>
            <a:lvl1pPr>
              <a:buNone/>
              <a:defRPr sz="1200"/>
            </a:lvl1pPr>
            <a:lvl2pPr>
              <a:defRPr sz="1200"/>
            </a:lvl2pPr>
            <a:lvl3pPr>
              <a:defRPr sz="1200"/>
            </a:lvl3pPr>
            <a:lvl4pPr>
              <a:defRPr sz="1200"/>
            </a:lvl4pPr>
            <a:lvl5pPr>
              <a:defRPr sz="1200"/>
            </a:lvl5pPr>
          </a:lstStyle>
          <a:p>
            <a:pPr lvl="0"/>
            <a:r>
              <a:rPr lang="en-GB" dirty="0"/>
              <a:t>Text placeholder</a:t>
            </a:r>
            <a:endParaRPr lang="aa-ET" dirty="0"/>
          </a:p>
        </p:txBody>
      </p:sp>
      <p:sp>
        <p:nvSpPr>
          <p:cNvPr id="11" name="Text Placeholder 18">
            <a:extLst>
              <a:ext uri="{FF2B5EF4-FFF2-40B4-BE49-F238E27FC236}">
                <a16:creationId xmlns:a16="http://schemas.microsoft.com/office/drawing/2014/main" id="{D5A55B97-90D1-E74A-AAD2-122CE759E784}"/>
              </a:ext>
            </a:extLst>
          </p:cNvPr>
          <p:cNvSpPr>
            <a:spLocks noGrp="1"/>
          </p:cNvSpPr>
          <p:nvPr>
            <p:ph idx="1"/>
          </p:nvPr>
        </p:nvSpPr>
        <p:spPr>
          <a:xfrm>
            <a:off x="731838" y="1240403"/>
            <a:ext cx="4915712" cy="4325510"/>
          </a:xfrm>
          <a:prstGeom prst="rect">
            <a:avLst/>
          </a:prstGeom>
        </p:spPr>
        <p:txBody>
          <a:bodyPr vert="horz" lIns="91440" tIns="45720" rIns="91440" bIns="45720" rtlCol="0">
            <a:noAutofit/>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276396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_01">
    <p:bg>
      <p:bgRef idx="1001">
        <a:schemeClr val="bg2"/>
      </p:bgRef>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4"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a:solidFill>
                  <a:schemeClr val="tx1"/>
                </a:solidFill>
                <a:latin typeface="DM Sans Medium" pitchFamily="2" charset="-18"/>
              </a:defRPr>
            </a:lvl1pPr>
          </a:lstStyle>
          <a:p>
            <a:pPr lvl="0"/>
            <a:r>
              <a:rPr lang="hu-HU" dirty="0" err="1"/>
              <a:t>Example</a:t>
            </a:r>
            <a:endParaRPr lang="hu-HU" dirty="0"/>
          </a:p>
        </p:txBody>
      </p:sp>
      <p:sp>
        <p:nvSpPr>
          <p:cNvPr id="6"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189983900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_02">
    <p:bg>
      <p:bgPr>
        <a:solidFill>
          <a:srgbClr val="E8E6DC"/>
        </a:solidFill>
        <a:effectLst/>
      </p:bgPr>
    </p:bg>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99" y="-424909"/>
            <a:ext cx="13762398" cy="7707819"/>
          </a:xfrm>
          <a:prstGeom prst="rect">
            <a:avLst/>
          </a:prstGeom>
        </p:spPr>
      </p:pic>
      <p:sp>
        <p:nvSpPr>
          <p:cNvPr id="7" name="Szöveg helye 4"/>
          <p:cNvSpPr>
            <a:spLocks noGrp="1"/>
          </p:cNvSpPr>
          <p:nvPr>
            <p:ph type="body" sz="quarter" idx="13" hasCustomPrompt="1"/>
          </p:nvPr>
        </p:nvSpPr>
        <p:spPr>
          <a:xfrm>
            <a:off x="731837" y="728662"/>
            <a:ext cx="10728325" cy="4715405"/>
          </a:xfrm>
          <a:prstGeom prst="rect">
            <a:avLst/>
          </a:prstGeom>
        </p:spPr>
        <p:txBody>
          <a:bodyPr anchor="ctr">
            <a:noAutofit/>
          </a:bodyPr>
          <a:lstStyle>
            <a:lvl1pPr marL="0" indent="0" algn="ctr">
              <a:lnSpc>
                <a:spcPct val="100000"/>
              </a:lnSpc>
              <a:buNone/>
              <a:defRPr sz="7200">
                <a:solidFill>
                  <a:schemeClr val="tx1"/>
                </a:solidFill>
                <a:latin typeface="DM Sans Medium" pitchFamily="2" charset="-18"/>
              </a:defRPr>
            </a:lvl1pPr>
          </a:lstStyle>
          <a:p>
            <a:pPr lvl="0"/>
            <a:r>
              <a:rPr lang="hu-HU" dirty="0" err="1"/>
              <a:t>Example</a:t>
            </a:r>
            <a:endParaRPr lang="hu-HU" dirty="0"/>
          </a:p>
        </p:txBody>
      </p:sp>
      <p:sp>
        <p:nvSpPr>
          <p:cNvPr id="8" name="Szöveg helye 6"/>
          <p:cNvSpPr>
            <a:spLocks noGrp="1"/>
          </p:cNvSpPr>
          <p:nvPr>
            <p:ph type="body" sz="quarter" idx="10" hasCustomPrompt="1"/>
          </p:nvPr>
        </p:nvSpPr>
        <p:spPr>
          <a:xfrm>
            <a:off x="4141957" y="5682343"/>
            <a:ext cx="3908086" cy="446995"/>
          </a:xfrm>
          <a:prstGeom prst="rect">
            <a:avLst/>
          </a:prstGeom>
        </p:spPr>
        <p:txBody>
          <a:bodyPr anchor="ctr">
            <a:noAutofit/>
          </a:bodyPr>
          <a:lstStyle>
            <a:lvl1pPr marL="0" indent="0" algn="ctr">
              <a:lnSpc>
                <a:spcPct val="100000"/>
              </a:lnSpc>
              <a:buNone/>
              <a:defRPr sz="2000" baseline="0">
                <a:solidFill>
                  <a:schemeClr val="tx1"/>
                </a:solidFill>
                <a:latin typeface="DM Sans" pitchFamily="2" charset="-18"/>
              </a:defRPr>
            </a:lvl1pPr>
          </a:lstStyle>
          <a:p>
            <a:pPr lvl="0"/>
            <a:r>
              <a:rPr lang="hu-HU" dirty="0" err="1"/>
              <a:t>Name</a:t>
            </a:r>
            <a:r>
              <a:rPr lang="hu-HU" dirty="0"/>
              <a:t> of </a:t>
            </a:r>
            <a:r>
              <a:rPr lang="hu-HU" dirty="0" err="1"/>
              <a:t>the</a:t>
            </a:r>
            <a:r>
              <a:rPr lang="hu-HU" dirty="0"/>
              <a:t> </a:t>
            </a:r>
            <a:r>
              <a:rPr lang="hu-HU" dirty="0" err="1"/>
              <a:t>person</a:t>
            </a:r>
            <a:r>
              <a:rPr lang="hu-HU" dirty="0"/>
              <a:t> </a:t>
            </a:r>
            <a:r>
              <a:rPr lang="hu-HU" dirty="0" err="1"/>
              <a:t>who</a:t>
            </a:r>
            <a:r>
              <a:rPr lang="hu-HU" dirty="0"/>
              <a:t> </a:t>
            </a:r>
            <a:r>
              <a:rPr lang="hu-HU" dirty="0" err="1"/>
              <a:t>said</a:t>
            </a:r>
            <a:r>
              <a:rPr lang="hu-HU" dirty="0"/>
              <a:t> </a:t>
            </a:r>
            <a:r>
              <a:rPr lang="hu-HU" dirty="0" err="1"/>
              <a:t>this</a:t>
            </a:r>
            <a:r>
              <a:rPr lang="hu-HU" dirty="0"/>
              <a:t> </a:t>
            </a:r>
            <a:r>
              <a:rPr lang="hu-HU" dirty="0" err="1"/>
              <a:t>quoute</a:t>
            </a:r>
            <a:endParaRPr lang="hu-HU" dirty="0"/>
          </a:p>
        </p:txBody>
      </p:sp>
    </p:spTree>
    <p:extLst>
      <p:ext uri="{BB962C8B-B14F-4D97-AF65-F5344CB8AC3E}">
        <p14:creationId xmlns:p14="http://schemas.microsoft.com/office/powerpoint/2010/main" val="321064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Title Placeholder 16">
            <a:extLst>
              <a:ext uri="{FF2B5EF4-FFF2-40B4-BE49-F238E27FC236}">
                <a16:creationId xmlns:a16="http://schemas.microsoft.com/office/drawing/2014/main" id="{E2386AE9-DCA1-3542-8600-49500163DA5F}"/>
              </a:ext>
            </a:extLst>
          </p:cNvPr>
          <p:cNvSpPr>
            <a:spLocks noGrp="1"/>
          </p:cNvSpPr>
          <p:nvPr>
            <p:ph type="title"/>
          </p:nvPr>
        </p:nvSpPr>
        <p:spPr>
          <a:xfrm>
            <a:off x="1295399" y="457411"/>
            <a:ext cx="10164761" cy="530257"/>
          </a:xfrm>
          <a:prstGeom prst="rect">
            <a:avLst/>
          </a:prstGeom>
        </p:spPr>
        <p:txBody>
          <a:bodyPr vert="horz" lIns="91440" tIns="45720" rIns="91440" bIns="45720" rtlCol="0" anchor="t">
            <a:normAutofit/>
          </a:bodyPr>
          <a:lstStyle/>
          <a:p>
            <a:r>
              <a:rPr lang="en-GB" dirty="0"/>
              <a:t>Click to edit Master title style</a:t>
            </a:r>
            <a:endParaRPr lang="aa-ET" dirty="0"/>
          </a:p>
        </p:txBody>
      </p:sp>
      <p:sp>
        <p:nvSpPr>
          <p:cNvPr id="18" name="Slide Number Placeholder 17">
            <a:extLst>
              <a:ext uri="{FF2B5EF4-FFF2-40B4-BE49-F238E27FC236}">
                <a16:creationId xmlns:a16="http://schemas.microsoft.com/office/drawing/2014/main" id="{43494CD7-9E46-DB45-8587-6200DF8D06D7}"/>
              </a:ext>
            </a:extLst>
          </p:cNvPr>
          <p:cNvSpPr>
            <a:spLocks noGrp="1"/>
          </p:cNvSpPr>
          <p:nvPr>
            <p:ph type="sldNum" sz="quarter" idx="4"/>
          </p:nvPr>
        </p:nvSpPr>
        <p:spPr>
          <a:xfrm>
            <a:off x="8716961" y="5802291"/>
            <a:ext cx="2743200" cy="365125"/>
          </a:xfrm>
          <a:prstGeom prst="rect">
            <a:avLst/>
          </a:prstGeom>
        </p:spPr>
        <p:txBody>
          <a:bodyPr vert="horz" lIns="91440" tIns="45720" rIns="91440" bIns="45720" rtlCol="0" anchor="ctr"/>
          <a:lstStyle>
            <a:lvl1pPr algn="r">
              <a:defRPr sz="1200">
                <a:solidFill>
                  <a:schemeClr val="tx1"/>
                </a:solidFill>
                <a:latin typeface="DM Sans" pitchFamily="2" charset="77"/>
              </a:defRPr>
            </a:lvl1pPr>
          </a:lstStyle>
          <a:p>
            <a:fld id="{667BE780-74C4-994D-902C-753E38D13327}" type="slidenum">
              <a:rPr lang="aa-ET" smtClean="0"/>
              <a:pPr/>
              <a:t>‹#›</a:t>
            </a:fld>
            <a:endParaRPr lang="aa-ET"/>
          </a:p>
        </p:txBody>
      </p:sp>
      <p:sp>
        <p:nvSpPr>
          <p:cNvPr id="19" name="Text Placeholder 18">
            <a:extLst>
              <a:ext uri="{FF2B5EF4-FFF2-40B4-BE49-F238E27FC236}">
                <a16:creationId xmlns:a16="http://schemas.microsoft.com/office/drawing/2014/main" id="{E000F6B7-B154-7C4E-9E56-86AD94E73DEE}"/>
              </a:ext>
            </a:extLst>
          </p:cNvPr>
          <p:cNvSpPr>
            <a:spLocks noGrp="1"/>
          </p:cNvSpPr>
          <p:nvPr>
            <p:ph type="body" idx="1"/>
          </p:nvPr>
        </p:nvSpPr>
        <p:spPr>
          <a:xfrm>
            <a:off x="731837" y="1240403"/>
            <a:ext cx="10728324" cy="432551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Tree>
    <p:extLst>
      <p:ext uri="{BB962C8B-B14F-4D97-AF65-F5344CB8AC3E}">
        <p14:creationId xmlns:p14="http://schemas.microsoft.com/office/powerpoint/2010/main" val="271491464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1" r:id="rId3"/>
    <p:sldLayoutId id="2147483672" r:id="rId4"/>
    <p:sldLayoutId id="2147483671" r:id="rId5"/>
    <p:sldLayoutId id="2147483678" r:id="rId6"/>
    <p:sldLayoutId id="2147483660" r:id="rId7"/>
    <p:sldLayoutId id="2147483650" r:id="rId8"/>
    <p:sldLayoutId id="2147483651" r:id="rId9"/>
    <p:sldLayoutId id="2147483668" r:id="rId10"/>
    <p:sldLayoutId id="2147483667" r:id="rId11"/>
    <p:sldLayoutId id="2147483669" r:id="rId12"/>
    <p:sldLayoutId id="2147483670" r:id="rId13"/>
    <p:sldLayoutId id="2147483664" r:id="rId14"/>
    <p:sldLayoutId id="2147483674" r:id="rId15"/>
    <p:sldLayoutId id="2147483675" r:id="rId16"/>
    <p:sldLayoutId id="2147483666" r:id="rId17"/>
    <p:sldLayoutId id="2147483673" r:id="rId18"/>
    <p:sldLayoutId id="2147483662" r:id="rId19"/>
    <p:sldLayoutId id="2147483679" r:id="rId20"/>
    <p:sldLayoutId id="2147483680" r:id="rId2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pos="461" userDrawn="1">
          <p15:clr>
            <a:srgbClr val="F26B43"/>
          </p15:clr>
        </p15:guide>
        <p15:guide id="3" pos="7219" userDrawn="1">
          <p15:clr>
            <a:srgbClr val="F26B43"/>
          </p15:clr>
        </p15:guide>
        <p15:guide id="4" orient="horz" pos="3861" userDrawn="1">
          <p15:clr>
            <a:srgbClr val="F26B43"/>
          </p15:clr>
        </p15:guide>
        <p15:guide id="5" pos="28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hyperlink" Target="https://www.ketelhuiswg.nl/" TargetMode="External"/><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tif"/><Relationship Id="rId4" Type="http://schemas.openxmlformats.org/officeDocument/2006/relationships/hyperlink" Target="https://plankenzondergas.n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10ECE-DCC9-E132-67EE-1108578CF04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441004B-41C7-5C3F-FD24-AC34E90B00D0}"/>
              </a:ext>
            </a:extLst>
          </p:cNvPr>
          <p:cNvSpPr>
            <a:spLocks noGrp="1"/>
          </p:cNvSpPr>
          <p:nvPr>
            <p:ph type="body" sz="quarter" idx="13"/>
          </p:nvPr>
        </p:nvSpPr>
        <p:spPr>
          <a:xfrm>
            <a:off x="4241494" y="2771539"/>
            <a:ext cx="7437552" cy="4315876"/>
          </a:xfrm>
        </p:spPr>
        <p:txBody>
          <a:bodyPr/>
          <a:lstStyle/>
          <a:p>
            <a:pPr algn="l"/>
            <a:r>
              <a:rPr lang="nl-NL" sz="5400" dirty="0">
                <a:solidFill>
                  <a:schemeClr val="tx2">
                    <a:lumMod val="75000"/>
                  </a:schemeClr>
                </a:solidFill>
                <a:latin typeface="DM Sans" pitchFamily="2" charset="0"/>
              </a:rPr>
              <a:t>Algemene ledenvergadering</a:t>
            </a:r>
          </a:p>
        </p:txBody>
      </p:sp>
      <p:pic>
        <p:nvPicPr>
          <p:cNvPr id="3" name="Afbeelding 2" descr="Afbeelding met diagram&#10;&#10;Automatisch gegenereerde beschrijving">
            <a:extLst>
              <a:ext uri="{FF2B5EF4-FFF2-40B4-BE49-F238E27FC236}">
                <a16:creationId xmlns:a16="http://schemas.microsoft.com/office/drawing/2014/main" id="{4B7EA82B-0EEE-8658-FF2F-1CC0E0102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2" y="359270"/>
            <a:ext cx="6096000" cy="5120639"/>
          </a:xfrm>
          <a:prstGeom prst="rect">
            <a:avLst/>
          </a:prstGeom>
        </p:spPr>
      </p:pic>
      <p:sp>
        <p:nvSpPr>
          <p:cNvPr id="4" name="Tekstvak 3">
            <a:extLst>
              <a:ext uri="{FF2B5EF4-FFF2-40B4-BE49-F238E27FC236}">
                <a16:creationId xmlns:a16="http://schemas.microsoft.com/office/drawing/2014/main" id="{88D4E0B3-6BE2-6170-2C2E-64A5168F7FE3}"/>
              </a:ext>
            </a:extLst>
          </p:cNvPr>
          <p:cNvSpPr txBox="1"/>
          <p:nvPr/>
        </p:nvSpPr>
        <p:spPr>
          <a:xfrm>
            <a:off x="8780460" y="5975510"/>
            <a:ext cx="4215400" cy="523220"/>
          </a:xfrm>
          <a:prstGeom prst="rect">
            <a:avLst/>
          </a:prstGeom>
          <a:noFill/>
        </p:spPr>
        <p:txBody>
          <a:bodyPr wrap="square">
            <a:spAutoFit/>
          </a:bodyPr>
          <a:lstStyle/>
          <a:p>
            <a:r>
              <a:rPr lang="nl-NL" sz="2800" dirty="0">
                <a:solidFill>
                  <a:schemeClr val="tx2">
                    <a:lumMod val="75000"/>
                  </a:schemeClr>
                </a:solidFill>
                <a:cs typeface="Times New Roman" panose="02020603050405020304" pitchFamily="18" charset="0"/>
              </a:rPr>
              <a:t>26 november 2025</a:t>
            </a:r>
          </a:p>
        </p:txBody>
      </p:sp>
      <p:pic>
        <p:nvPicPr>
          <p:cNvPr id="6" name="Afbeelding 5" descr="Afbeelding met cirkel, Graphics, symbool, ontwerp&#10;&#10;Door AI gegenereerde inhoud is mogelijk onjuist.">
            <a:extLst>
              <a:ext uri="{FF2B5EF4-FFF2-40B4-BE49-F238E27FC236}">
                <a16:creationId xmlns:a16="http://schemas.microsoft.com/office/drawing/2014/main" id="{9F4AB289-B8C5-F230-E493-6C6CE105D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074" y="766488"/>
            <a:ext cx="3638239" cy="3602453"/>
          </a:xfrm>
          <a:prstGeom prst="rect">
            <a:avLst/>
          </a:prstGeom>
        </p:spPr>
      </p:pic>
      <p:pic>
        <p:nvPicPr>
          <p:cNvPr id="7" name="Afbeelding 7">
            <a:extLst>
              <a:ext uri="{FF2B5EF4-FFF2-40B4-BE49-F238E27FC236}">
                <a16:creationId xmlns:a16="http://schemas.microsoft.com/office/drawing/2014/main" id="{D698B3DC-9553-CA80-978D-EB43A1AFF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435" y="6053026"/>
            <a:ext cx="2435953" cy="445704"/>
          </a:xfrm>
          <a:prstGeom prst="rect">
            <a:avLst/>
          </a:prstGeom>
        </p:spPr>
      </p:pic>
    </p:spTree>
    <p:extLst>
      <p:ext uri="{BB962C8B-B14F-4D97-AF65-F5344CB8AC3E}">
        <p14:creationId xmlns:p14="http://schemas.microsoft.com/office/powerpoint/2010/main" val="3198097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61504-D166-845E-E01E-0C92051BD516}"/>
            </a:ext>
          </a:extLst>
        </p:cNvPr>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F186C83E-23FC-D2E6-85E2-DA23C7C99DB3}"/>
              </a:ext>
            </a:extLst>
          </p:cNvPr>
          <p:cNvSpPr/>
          <p:nvPr/>
        </p:nvSpPr>
        <p:spPr>
          <a:xfrm>
            <a:off x="897140" y="1704808"/>
            <a:ext cx="10397717" cy="298475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070F3D4E-9F53-4073-1917-8CBFDC6D573A}"/>
              </a:ext>
            </a:extLst>
          </p:cNvPr>
          <p:cNvSpPr>
            <a:spLocks noGrp="1"/>
          </p:cNvSpPr>
          <p:nvPr>
            <p:ph type="title"/>
          </p:nvPr>
        </p:nvSpPr>
        <p:spPr/>
        <p:txBody>
          <a:bodyPr/>
          <a:lstStyle/>
          <a:p>
            <a:r>
              <a:rPr lang="nl-NL" dirty="0"/>
              <a:t>Algemeen beeld</a:t>
            </a:r>
          </a:p>
        </p:txBody>
      </p:sp>
      <p:sp>
        <p:nvSpPr>
          <p:cNvPr id="4" name="Tijdelijke aanduiding voor inhoud 3">
            <a:extLst>
              <a:ext uri="{FF2B5EF4-FFF2-40B4-BE49-F238E27FC236}">
                <a16:creationId xmlns:a16="http://schemas.microsoft.com/office/drawing/2014/main" id="{5AA2CD78-E584-B9A1-97A9-6DBE4FCA17B4}"/>
              </a:ext>
            </a:extLst>
          </p:cNvPr>
          <p:cNvSpPr>
            <a:spLocks noGrp="1"/>
          </p:cNvSpPr>
          <p:nvPr>
            <p:ph idx="1"/>
          </p:nvPr>
        </p:nvSpPr>
        <p:spPr>
          <a:xfrm>
            <a:off x="731836" y="1704808"/>
            <a:ext cx="10728324" cy="4325510"/>
          </a:xfrm>
        </p:spPr>
        <p:txBody>
          <a:bodyPr/>
          <a:lstStyle/>
          <a:p>
            <a:pPr marL="457200" indent="-457200">
              <a:buFont typeface="Arial" panose="020B0604020202020204" pitchFamily="34" charset="0"/>
              <a:buChar char="•"/>
            </a:pPr>
            <a:endParaRPr lang="nl-NL" dirty="0"/>
          </a:p>
          <a:p>
            <a:r>
              <a:rPr lang="nl-NL" dirty="0"/>
              <a:t>  De business case is stabiel ten opzichte van 2025</a:t>
            </a:r>
          </a:p>
          <a:p>
            <a:pPr marL="914400" lvl="1" indent="-457200">
              <a:buFont typeface="Arial" panose="020B0604020202020204" pitchFamily="34" charset="0"/>
              <a:buChar char="•"/>
            </a:pPr>
            <a:r>
              <a:rPr lang="nl-NL" dirty="0"/>
              <a:t>Er waren mee- en tegenvallers die elkaar vrijwel opheffen</a:t>
            </a:r>
          </a:p>
          <a:p>
            <a:pPr marL="914400" lvl="1" indent="-457200">
              <a:buFont typeface="Arial" panose="020B0604020202020204" pitchFamily="34" charset="0"/>
              <a:buChar char="•"/>
            </a:pPr>
            <a:r>
              <a:rPr lang="nl-NL" dirty="0"/>
              <a:t>Mee- en tegenvallers zullen zich ook in 2026 en 2027 voordoen</a:t>
            </a:r>
          </a:p>
          <a:p>
            <a:pPr marL="914400" lvl="1" indent="-457200">
              <a:buFont typeface="Arial" panose="020B0604020202020204" pitchFamily="34" charset="0"/>
              <a:buChar char="•"/>
            </a:pPr>
            <a:r>
              <a:rPr lang="nl-NL" dirty="0"/>
              <a:t>Tweede helft van 2027 kunnen we de balans opmaken</a:t>
            </a:r>
          </a:p>
        </p:txBody>
      </p:sp>
    </p:spTree>
    <p:extLst>
      <p:ext uri="{BB962C8B-B14F-4D97-AF65-F5344CB8AC3E}">
        <p14:creationId xmlns:p14="http://schemas.microsoft.com/office/powerpoint/2010/main" val="1050566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5E081-93A8-2715-11C4-91DDC04F886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EB8FC7E-95CD-B325-0CE6-6404ABE47ADF}"/>
              </a:ext>
            </a:extLst>
          </p:cNvPr>
          <p:cNvSpPr>
            <a:spLocks noGrp="1"/>
          </p:cNvSpPr>
          <p:nvPr>
            <p:ph type="title"/>
          </p:nvPr>
        </p:nvSpPr>
        <p:spPr/>
        <p:txBody>
          <a:bodyPr/>
          <a:lstStyle/>
          <a:p>
            <a:r>
              <a:rPr lang="nl-NL" dirty="0"/>
              <a:t>Stand 2024 (in miljoenen euro)</a:t>
            </a:r>
          </a:p>
        </p:txBody>
      </p:sp>
      <p:sp>
        <p:nvSpPr>
          <p:cNvPr id="10" name="Rectangle: Rounded Corners 13">
            <a:extLst>
              <a:ext uri="{FF2B5EF4-FFF2-40B4-BE49-F238E27FC236}">
                <a16:creationId xmlns:a16="http://schemas.microsoft.com/office/drawing/2014/main" id="{D6009AA3-7506-A985-A45A-199D6E6C8B6B}"/>
              </a:ext>
            </a:extLst>
          </p:cNvPr>
          <p:cNvSpPr/>
          <p:nvPr/>
        </p:nvSpPr>
        <p:spPr>
          <a:xfrm>
            <a:off x="639187" y="1240403"/>
            <a:ext cx="4755773" cy="4325510"/>
          </a:xfrm>
          <a:prstGeom prst="roundRect">
            <a:avLst>
              <a:gd name="adj" fmla="val 11853"/>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b="1" dirty="0">
              <a:solidFill>
                <a:schemeClr val="tx2">
                  <a:lumMod val="50000"/>
                </a:schemeClr>
              </a:solidFill>
            </a:endParaRPr>
          </a:p>
        </p:txBody>
      </p:sp>
      <p:sp>
        <p:nvSpPr>
          <p:cNvPr id="11" name="Rectangle: Rounded Corners 13">
            <a:extLst>
              <a:ext uri="{FF2B5EF4-FFF2-40B4-BE49-F238E27FC236}">
                <a16:creationId xmlns:a16="http://schemas.microsoft.com/office/drawing/2014/main" id="{40209AB4-59AF-66F5-2724-278423A80551}"/>
              </a:ext>
            </a:extLst>
          </p:cNvPr>
          <p:cNvSpPr/>
          <p:nvPr/>
        </p:nvSpPr>
        <p:spPr>
          <a:xfrm>
            <a:off x="6095999" y="1240403"/>
            <a:ext cx="4755773" cy="4325510"/>
          </a:xfrm>
          <a:prstGeom prst="roundRect">
            <a:avLst>
              <a:gd name="adj" fmla="val 11853"/>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b="1" dirty="0">
              <a:solidFill>
                <a:schemeClr val="tx2">
                  <a:lumMod val="50000"/>
                </a:schemeClr>
              </a:solidFill>
            </a:endParaRPr>
          </a:p>
        </p:txBody>
      </p:sp>
      <p:sp>
        <p:nvSpPr>
          <p:cNvPr id="4" name="Tijdelijke aanduiding voor inhoud 3">
            <a:extLst>
              <a:ext uri="{FF2B5EF4-FFF2-40B4-BE49-F238E27FC236}">
                <a16:creationId xmlns:a16="http://schemas.microsoft.com/office/drawing/2014/main" id="{05B167DD-3292-11AD-D744-DAE44E7293C7}"/>
              </a:ext>
            </a:extLst>
          </p:cNvPr>
          <p:cNvSpPr>
            <a:spLocks noGrp="1"/>
          </p:cNvSpPr>
          <p:nvPr>
            <p:ph idx="1"/>
          </p:nvPr>
        </p:nvSpPr>
        <p:spPr>
          <a:xfrm>
            <a:off x="868514" y="1452138"/>
            <a:ext cx="10728324" cy="4325510"/>
          </a:xfrm>
        </p:spPr>
        <p:txBody>
          <a:bodyPr/>
          <a:lstStyle/>
          <a:p>
            <a:r>
              <a:rPr lang="nl-NL" b="1" dirty="0"/>
              <a:t>Uitgaven					Inkomsten</a:t>
            </a:r>
          </a:p>
          <a:p>
            <a:r>
              <a:rPr lang="nl-NL" sz="2000" dirty="0"/>
              <a:t>Voorbereiding/uitvoering	  5,5		Aansluitbijdragen		 6,3</a:t>
            </a:r>
          </a:p>
          <a:p>
            <a:r>
              <a:rPr lang="nl-NL" sz="2000" dirty="0"/>
              <a:t>Bron, </a:t>
            </a:r>
            <a:r>
              <a:rPr lang="nl-NL" sz="2000" dirty="0" err="1"/>
              <a:t>techni</a:t>
            </a:r>
            <a:r>
              <a:rPr lang="nl-NL" sz="2000" dirty="0"/>
              <a:t>-ruimte, leidingnet	 14,3		PAW/Klimaatfonds/WIS	13,35</a:t>
            </a:r>
          </a:p>
          <a:p>
            <a:r>
              <a:rPr lang="nl-NL" sz="2000" dirty="0"/>
              <a:t>Afleversystemen en </a:t>
            </a:r>
            <a:r>
              <a:rPr lang="nl-NL" sz="2000" dirty="0" err="1"/>
              <a:t>elektravz</a:t>
            </a:r>
            <a:r>
              <a:rPr lang="nl-NL" sz="2000" dirty="0"/>
              <a:t>.	  8,5		Lening				  7,85</a:t>
            </a:r>
          </a:p>
          <a:p>
            <a:r>
              <a:rPr lang="nl-NL" sz="2000" dirty="0"/>
              <a:t>Risicoreserve			</a:t>
            </a:r>
            <a:r>
              <a:rPr lang="nl-NL" sz="2000" u="sng" dirty="0"/>
              <a:t>   1,5</a:t>
            </a:r>
            <a:r>
              <a:rPr lang="nl-NL" sz="2000" dirty="0"/>
              <a:t>		Inbreng Waterschap (TEO)	</a:t>
            </a:r>
            <a:r>
              <a:rPr lang="nl-NL" sz="2000" u="sng" dirty="0"/>
              <a:t>  2,6</a:t>
            </a:r>
          </a:p>
          <a:p>
            <a:r>
              <a:rPr lang="nl-NL" sz="2000" dirty="0"/>
              <a:t>Totaal				29,8		Totaal				29,8		</a:t>
            </a:r>
          </a:p>
          <a:p>
            <a:r>
              <a:rPr lang="nl-NL" b="1" dirty="0"/>
              <a:t>Voorbeeldjaar 2030</a:t>
            </a:r>
          </a:p>
          <a:p>
            <a:r>
              <a:rPr lang="nl-NL" sz="2000" dirty="0"/>
              <a:t>Elektra, onderhoud, afl. </a:t>
            </a:r>
            <a:r>
              <a:rPr lang="nl-NL" sz="2000" dirty="0" err="1"/>
              <a:t>admin</a:t>
            </a:r>
            <a:r>
              <a:rPr lang="nl-NL" sz="2000" dirty="0"/>
              <a:t>.	  1,7		Afname van warmte		  1,9</a:t>
            </a:r>
          </a:p>
        </p:txBody>
      </p:sp>
    </p:spTree>
    <p:extLst>
      <p:ext uri="{BB962C8B-B14F-4D97-AF65-F5344CB8AC3E}">
        <p14:creationId xmlns:p14="http://schemas.microsoft.com/office/powerpoint/2010/main" val="324722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B782-B63D-3CDB-F8E9-30130307DA64}"/>
            </a:ext>
          </a:extLst>
        </p:cNvPr>
        <p:cNvGrpSpPr/>
        <p:nvPr/>
      </p:nvGrpSpPr>
      <p:grpSpPr>
        <a:xfrm>
          <a:off x="0" y="0"/>
          <a:ext cx="0" cy="0"/>
          <a:chOff x="0" y="0"/>
          <a:chExt cx="0" cy="0"/>
        </a:xfrm>
      </p:grpSpPr>
      <p:sp>
        <p:nvSpPr>
          <p:cNvPr id="7" name="Rectangle: Rounded Corners 13">
            <a:extLst>
              <a:ext uri="{FF2B5EF4-FFF2-40B4-BE49-F238E27FC236}">
                <a16:creationId xmlns:a16="http://schemas.microsoft.com/office/drawing/2014/main" id="{E633BB53-839C-5242-D607-C822C1D117F1}"/>
              </a:ext>
            </a:extLst>
          </p:cNvPr>
          <p:cNvSpPr/>
          <p:nvPr/>
        </p:nvSpPr>
        <p:spPr>
          <a:xfrm>
            <a:off x="5952624" y="1104285"/>
            <a:ext cx="5171565" cy="3363212"/>
          </a:xfrm>
          <a:prstGeom prst="roundRect">
            <a:avLst>
              <a:gd name="adj" fmla="val 11853"/>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NL" b="1" dirty="0">
              <a:solidFill>
                <a:schemeClr val="tx2">
                  <a:lumMod val="50000"/>
                </a:schemeClr>
              </a:solidFill>
            </a:endParaRPr>
          </a:p>
        </p:txBody>
      </p:sp>
      <p:sp>
        <p:nvSpPr>
          <p:cNvPr id="6" name="Rectangle: Rounded Corners 13">
            <a:extLst>
              <a:ext uri="{FF2B5EF4-FFF2-40B4-BE49-F238E27FC236}">
                <a16:creationId xmlns:a16="http://schemas.microsoft.com/office/drawing/2014/main" id="{D69CDE7C-7EB9-5885-DDD9-B901949778AF}"/>
              </a:ext>
            </a:extLst>
          </p:cNvPr>
          <p:cNvSpPr/>
          <p:nvPr/>
        </p:nvSpPr>
        <p:spPr>
          <a:xfrm>
            <a:off x="444454" y="1091222"/>
            <a:ext cx="5171565" cy="3363212"/>
          </a:xfrm>
          <a:prstGeom prst="roundRect">
            <a:avLst>
              <a:gd name="adj" fmla="val 11853"/>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NL" b="1" dirty="0">
              <a:solidFill>
                <a:schemeClr val="tx2">
                  <a:lumMod val="50000"/>
                </a:schemeClr>
              </a:solidFill>
            </a:endParaRPr>
          </a:p>
        </p:txBody>
      </p:sp>
      <p:sp>
        <p:nvSpPr>
          <p:cNvPr id="3" name="Titel 2">
            <a:extLst>
              <a:ext uri="{FF2B5EF4-FFF2-40B4-BE49-F238E27FC236}">
                <a16:creationId xmlns:a16="http://schemas.microsoft.com/office/drawing/2014/main" id="{48D92E81-551F-D6D4-8122-3B9BB7D03110}"/>
              </a:ext>
            </a:extLst>
          </p:cNvPr>
          <p:cNvSpPr>
            <a:spLocks noGrp="1"/>
          </p:cNvSpPr>
          <p:nvPr>
            <p:ph type="title"/>
          </p:nvPr>
        </p:nvSpPr>
        <p:spPr/>
        <p:txBody>
          <a:bodyPr/>
          <a:lstStyle/>
          <a:p>
            <a:r>
              <a:rPr lang="nl-NL" dirty="0"/>
              <a:t>Ups en downs (in duizenden euro, per jaar)</a:t>
            </a:r>
          </a:p>
        </p:txBody>
      </p:sp>
      <p:sp>
        <p:nvSpPr>
          <p:cNvPr id="4" name="Tijdelijke aanduiding voor inhoud 3">
            <a:extLst>
              <a:ext uri="{FF2B5EF4-FFF2-40B4-BE49-F238E27FC236}">
                <a16:creationId xmlns:a16="http://schemas.microsoft.com/office/drawing/2014/main" id="{A8BD9B6B-8813-D621-C0B9-3AA274B46154}"/>
              </a:ext>
            </a:extLst>
          </p:cNvPr>
          <p:cNvSpPr>
            <a:spLocks noGrp="1"/>
          </p:cNvSpPr>
          <p:nvPr>
            <p:ph idx="1"/>
          </p:nvPr>
        </p:nvSpPr>
        <p:spPr/>
        <p:txBody>
          <a:bodyPr/>
          <a:lstStyle/>
          <a:p>
            <a:r>
              <a:rPr lang="nl-NL" b="1" dirty="0"/>
              <a:t>Positief				  	Negatief</a:t>
            </a:r>
          </a:p>
          <a:p>
            <a:r>
              <a:rPr lang="nl-NL" sz="2000" dirty="0"/>
              <a:t>Prijsindexatie tarieven 		  15		Rente van 3,0% naar 3,31%	30	</a:t>
            </a:r>
          </a:p>
          <a:p>
            <a:r>
              <a:rPr lang="nl-NL" sz="2000" dirty="0"/>
              <a:t>Uitbreiding			   9		Waterschap (discontovoet)	   1</a:t>
            </a:r>
          </a:p>
          <a:p>
            <a:r>
              <a:rPr lang="nl-NL" sz="2000" dirty="0"/>
              <a:t>SDE++</a:t>
            </a:r>
            <a:r>
              <a:rPr lang="nl-NL" sz="2000" b="1" dirty="0"/>
              <a:t>-</a:t>
            </a:r>
            <a:r>
              <a:rPr lang="nl-NL" sz="2000" dirty="0"/>
              <a:t>subsidie		 52		Warmtepomp (incl. </a:t>
            </a:r>
            <a:r>
              <a:rPr lang="nl-NL" sz="2000" dirty="0" err="1"/>
              <a:t>onderhd</a:t>
            </a:r>
            <a:r>
              <a:rPr lang="nl-NL" sz="2000" dirty="0"/>
              <a:t>.)</a:t>
            </a:r>
            <a:r>
              <a:rPr lang="nl-NL" sz="2000" u="sng" dirty="0"/>
              <a:t>	55</a:t>
            </a:r>
            <a:r>
              <a:rPr lang="nl-NL" sz="2000" dirty="0"/>
              <a:t>	</a:t>
            </a:r>
          </a:p>
          <a:p>
            <a:r>
              <a:rPr lang="nl-NL" sz="2000" dirty="0"/>
              <a:t>Waterschap (onderhoud)	</a:t>
            </a:r>
            <a:r>
              <a:rPr lang="nl-NL" sz="2000" u="sng" dirty="0"/>
              <a:t>   5</a:t>
            </a:r>
            <a:r>
              <a:rPr lang="nl-NL" sz="2000" dirty="0"/>
              <a:t>		</a:t>
            </a:r>
          </a:p>
          <a:p>
            <a:r>
              <a:rPr lang="nl-NL" sz="2000" dirty="0"/>
              <a:t>Totaal				  81		Totaal				86</a:t>
            </a:r>
          </a:p>
          <a:p>
            <a:endParaRPr lang="nl-NL" sz="2000" u="sng" dirty="0"/>
          </a:p>
          <a:p>
            <a:endParaRPr lang="nl-NL" sz="2000" u="sng" dirty="0"/>
          </a:p>
        </p:txBody>
      </p:sp>
    </p:spTree>
    <p:extLst>
      <p:ext uri="{BB962C8B-B14F-4D97-AF65-F5344CB8AC3E}">
        <p14:creationId xmlns:p14="http://schemas.microsoft.com/office/powerpoint/2010/main" val="396334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3DEE3-45D8-9757-FF4B-6EF03B68495C}"/>
            </a:ext>
          </a:extLst>
        </p:cNvPr>
        <p:cNvGrpSpPr/>
        <p:nvPr/>
      </p:nvGrpSpPr>
      <p:grpSpPr>
        <a:xfrm>
          <a:off x="0" y="0"/>
          <a:ext cx="0" cy="0"/>
          <a:chOff x="0" y="0"/>
          <a:chExt cx="0" cy="0"/>
        </a:xfrm>
      </p:grpSpPr>
      <p:sp>
        <p:nvSpPr>
          <p:cNvPr id="6" name="Rectangle: Rounded Corners 13">
            <a:extLst>
              <a:ext uri="{FF2B5EF4-FFF2-40B4-BE49-F238E27FC236}">
                <a16:creationId xmlns:a16="http://schemas.microsoft.com/office/drawing/2014/main" id="{01920B3C-3CE8-99A7-0546-8A0AA6A15AB4}"/>
              </a:ext>
            </a:extLst>
          </p:cNvPr>
          <p:cNvSpPr/>
          <p:nvPr/>
        </p:nvSpPr>
        <p:spPr>
          <a:xfrm>
            <a:off x="444454" y="1091222"/>
            <a:ext cx="10828792" cy="3872664"/>
          </a:xfrm>
          <a:prstGeom prst="roundRect">
            <a:avLst>
              <a:gd name="adj" fmla="val 11853"/>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NL" b="1" dirty="0">
              <a:solidFill>
                <a:schemeClr val="tx2">
                  <a:lumMod val="50000"/>
                </a:schemeClr>
              </a:solidFill>
            </a:endParaRPr>
          </a:p>
        </p:txBody>
      </p:sp>
      <p:sp>
        <p:nvSpPr>
          <p:cNvPr id="3" name="Titel 2">
            <a:extLst>
              <a:ext uri="{FF2B5EF4-FFF2-40B4-BE49-F238E27FC236}">
                <a16:creationId xmlns:a16="http://schemas.microsoft.com/office/drawing/2014/main" id="{8E1786C6-5C24-9B43-D69F-5D89F737DD16}"/>
              </a:ext>
            </a:extLst>
          </p:cNvPr>
          <p:cNvSpPr>
            <a:spLocks noGrp="1"/>
          </p:cNvSpPr>
          <p:nvPr>
            <p:ph type="title"/>
          </p:nvPr>
        </p:nvSpPr>
        <p:spPr/>
        <p:txBody>
          <a:bodyPr/>
          <a:lstStyle/>
          <a:p>
            <a:r>
              <a:rPr lang="nl-NL" dirty="0"/>
              <a:t>Exploitatie over 30 jaar</a:t>
            </a:r>
          </a:p>
        </p:txBody>
      </p:sp>
      <p:sp>
        <p:nvSpPr>
          <p:cNvPr id="4" name="Tijdelijke aanduiding voor inhoud 3">
            <a:extLst>
              <a:ext uri="{FF2B5EF4-FFF2-40B4-BE49-F238E27FC236}">
                <a16:creationId xmlns:a16="http://schemas.microsoft.com/office/drawing/2014/main" id="{FD421328-F97F-2295-81CD-CFFB022395CD}"/>
              </a:ext>
            </a:extLst>
          </p:cNvPr>
          <p:cNvSpPr>
            <a:spLocks noGrp="1"/>
          </p:cNvSpPr>
          <p:nvPr>
            <p:ph idx="1"/>
          </p:nvPr>
        </p:nvSpPr>
        <p:spPr/>
        <p:txBody>
          <a:bodyPr/>
          <a:lstStyle/>
          <a:p>
            <a:r>
              <a:rPr lang="nl-NL" b="1" dirty="0">
                <a:solidFill>
                  <a:schemeClr val="bg1"/>
                </a:solidFill>
              </a:rPr>
              <a:t>Netto contante waarde</a:t>
            </a:r>
            <a:r>
              <a:rPr lang="nl-NL" dirty="0">
                <a:solidFill>
                  <a:schemeClr val="bg1"/>
                </a:solidFill>
              </a:rPr>
              <a:t>		</a:t>
            </a:r>
          </a:p>
          <a:p>
            <a:pPr marL="342900" indent="-342900">
              <a:buFont typeface="Arial" panose="020B0604020202020204" pitchFamily="34" charset="0"/>
              <a:buChar char="•"/>
            </a:pPr>
            <a:r>
              <a:rPr lang="nl-NL" sz="2000" dirty="0">
                <a:solidFill>
                  <a:schemeClr val="bg1"/>
                </a:solidFill>
              </a:rPr>
              <a:t>Business case 2024				 187 miljoen</a:t>
            </a:r>
          </a:p>
          <a:p>
            <a:pPr marL="342900" indent="-342900">
              <a:buFont typeface="Arial" panose="020B0604020202020204" pitchFamily="34" charset="0"/>
              <a:buChar char="•"/>
            </a:pPr>
            <a:r>
              <a:rPr lang="nl-NL" sz="2000" dirty="0">
                <a:solidFill>
                  <a:schemeClr val="bg1"/>
                </a:solidFill>
              </a:rPr>
              <a:t>Business case 2025				  57 miljoen</a:t>
            </a:r>
          </a:p>
          <a:p>
            <a:endParaRPr lang="nl-NL" dirty="0">
              <a:solidFill>
                <a:schemeClr val="bg1"/>
              </a:solidFill>
            </a:endParaRPr>
          </a:p>
          <a:p>
            <a:r>
              <a:rPr lang="nl-NL" b="1" dirty="0">
                <a:solidFill>
                  <a:schemeClr val="bg1"/>
                </a:solidFill>
              </a:rPr>
              <a:t>Liquiditeit</a:t>
            </a:r>
            <a:r>
              <a:rPr lang="nl-NL" dirty="0">
                <a:solidFill>
                  <a:schemeClr val="bg1"/>
                </a:solidFill>
              </a:rPr>
              <a:t> </a:t>
            </a:r>
          </a:p>
          <a:p>
            <a:pPr marL="457200" indent="-457200">
              <a:buFont typeface="Arial" panose="020B0604020202020204" pitchFamily="34" charset="0"/>
              <a:buChar char="•"/>
            </a:pPr>
            <a:r>
              <a:rPr lang="nl-NL" sz="2600" dirty="0">
                <a:solidFill>
                  <a:schemeClr val="bg1"/>
                </a:solidFill>
              </a:rPr>
              <a:t>Is ongewijzigd: </a:t>
            </a:r>
            <a:r>
              <a:rPr lang="en-US" sz="2600" dirty="0">
                <a:solidFill>
                  <a:schemeClr val="bg1"/>
                </a:solidFill>
              </a:rPr>
              <a:t>20 </a:t>
            </a:r>
            <a:r>
              <a:rPr lang="en-US" sz="2600" dirty="0" err="1">
                <a:solidFill>
                  <a:schemeClr val="bg1"/>
                </a:solidFill>
              </a:rPr>
              <a:t>jaar</a:t>
            </a:r>
            <a:r>
              <a:rPr lang="en-US" sz="2600" dirty="0">
                <a:solidFill>
                  <a:schemeClr val="bg1"/>
                </a:solidFill>
              </a:rPr>
              <a:t> </a:t>
            </a:r>
            <a:r>
              <a:rPr lang="en-US" sz="2600" dirty="0" err="1">
                <a:solidFill>
                  <a:schemeClr val="bg1"/>
                </a:solidFill>
              </a:rPr>
              <a:t>positief</a:t>
            </a:r>
            <a:r>
              <a:rPr lang="en-US" sz="2600" dirty="0">
                <a:solidFill>
                  <a:schemeClr val="bg1"/>
                </a:solidFill>
              </a:rPr>
              <a:t>, </a:t>
            </a:r>
            <a:r>
              <a:rPr lang="en-US" sz="2600" dirty="0" err="1">
                <a:solidFill>
                  <a:schemeClr val="bg1"/>
                </a:solidFill>
              </a:rPr>
              <a:t>voor</a:t>
            </a:r>
            <a:r>
              <a:rPr lang="en-US" sz="2600" dirty="0">
                <a:solidFill>
                  <a:schemeClr val="bg1"/>
                </a:solidFill>
              </a:rPr>
              <a:t> </a:t>
            </a:r>
            <a:r>
              <a:rPr lang="en-US" sz="2600" dirty="0" err="1">
                <a:solidFill>
                  <a:schemeClr val="bg1"/>
                </a:solidFill>
              </a:rPr>
              <a:t>laatste</a:t>
            </a:r>
            <a:r>
              <a:rPr lang="en-US" sz="2600" dirty="0">
                <a:solidFill>
                  <a:schemeClr val="bg1"/>
                </a:solidFill>
              </a:rPr>
              <a:t> 10 </a:t>
            </a:r>
            <a:r>
              <a:rPr lang="en-US" sz="2600" dirty="0" err="1">
                <a:solidFill>
                  <a:schemeClr val="bg1"/>
                </a:solidFill>
              </a:rPr>
              <a:t>jaar</a:t>
            </a:r>
            <a:r>
              <a:rPr lang="en-US" sz="2600" dirty="0">
                <a:solidFill>
                  <a:schemeClr val="bg1"/>
                </a:solidFill>
              </a:rPr>
              <a:t> </a:t>
            </a:r>
            <a:r>
              <a:rPr lang="en-US" sz="2600" dirty="0" err="1">
                <a:solidFill>
                  <a:schemeClr val="bg1"/>
                </a:solidFill>
              </a:rPr>
              <a:t>nadere</a:t>
            </a:r>
            <a:r>
              <a:rPr lang="en-US" sz="2600" dirty="0">
                <a:solidFill>
                  <a:schemeClr val="bg1"/>
                </a:solidFill>
              </a:rPr>
              <a:t> </a:t>
            </a:r>
            <a:r>
              <a:rPr lang="en-US" sz="2600" dirty="0" err="1">
                <a:solidFill>
                  <a:schemeClr val="bg1"/>
                </a:solidFill>
              </a:rPr>
              <a:t>beleidsmaatregelen</a:t>
            </a:r>
            <a:r>
              <a:rPr lang="en-US" sz="2600" dirty="0">
                <a:solidFill>
                  <a:schemeClr val="bg1"/>
                </a:solidFill>
              </a:rPr>
              <a:t> </a:t>
            </a:r>
            <a:r>
              <a:rPr lang="en-US" sz="2600" dirty="0" err="1">
                <a:solidFill>
                  <a:schemeClr val="bg1"/>
                </a:solidFill>
              </a:rPr>
              <a:t>nodig</a:t>
            </a:r>
            <a:r>
              <a:rPr lang="en-US" sz="2600" dirty="0">
                <a:solidFill>
                  <a:schemeClr val="bg1"/>
                </a:solidFill>
              </a:rPr>
              <a:t> </a:t>
            </a:r>
            <a:r>
              <a:rPr lang="nl-NL" dirty="0">
                <a:solidFill>
                  <a:schemeClr val="bg1"/>
                </a:solidFill>
              </a:rPr>
              <a:t>			</a:t>
            </a:r>
          </a:p>
          <a:p>
            <a:endParaRPr lang="nl-NL" dirty="0"/>
          </a:p>
        </p:txBody>
      </p:sp>
    </p:spTree>
    <p:extLst>
      <p:ext uri="{BB962C8B-B14F-4D97-AF65-F5344CB8AC3E}">
        <p14:creationId xmlns:p14="http://schemas.microsoft.com/office/powerpoint/2010/main" val="2971173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A5F40-9C50-FCBF-3F28-4BD58B53C18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36D13E-9286-9075-84D0-9FAFA4547AFA}"/>
              </a:ext>
            </a:extLst>
          </p:cNvPr>
          <p:cNvSpPr/>
          <p:nvPr/>
        </p:nvSpPr>
        <p:spPr>
          <a:xfrm>
            <a:off x="825911" y="1078832"/>
            <a:ext cx="7138218" cy="2735522"/>
          </a:xfrm>
          <a:prstGeom prst="roundRect">
            <a:avLst/>
          </a:prstGeom>
          <a:solidFill>
            <a:srgbClr val="FF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solidFill>
                  <a:srgbClr val="00816C"/>
                </a:solidFill>
              </a:rPr>
              <a:t>Jaarstu</a:t>
            </a:r>
            <a:r>
              <a:rPr lang="en-GB" sz="4800" b="1" dirty="0" err="1">
                <a:solidFill>
                  <a:schemeClr val="tx2"/>
                </a:solidFill>
              </a:rPr>
              <a:t>kken</a:t>
            </a:r>
            <a:r>
              <a:rPr lang="en-GB" sz="4800" b="1" dirty="0">
                <a:solidFill>
                  <a:schemeClr val="tx2"/>
                </a:solidFill>
              </a:rPr>
              <a:t> 2024 </a:t>
            </a:r>
          </a:p>
          <a:p>
            <a:pPr algn="ctr"/>
            <a:r>
              <a:rPr lang="en-GB" sz="4800" b="1" dirty="0">
                <a:solidFill>
                  <a:schemeClr val="tx2"/>
                </a:solidFill>
              </a:rPr>
              <a:t>&amp; </a:t>
            </a:r>
            <a:br>
              <a:rPr lang="en-GB" sz="4800" b="1" dirty="0">
                <a:solidFill>
                  <a:schemeClr val="tx2"/>
                </a:solidFill>
              </a:rPr>
            </a:br>
            <a:r>
              <a:rPr lang="en-GB" sz="4800" b="1" dirty="0" err="1">
                <a:solidFill>
                  <a:schemeClr val="tx2"/>
                </a:solidFill>
              </a:rPr>
              <a:t>begroting</a:t>
            </a:r>
            <a:r>
              <a:rPr lang="en-GB" sz="4800" b="1" dirty="0">
                <a:solidFill>
                  <a:schemeClr val="tx2"/>
                </a:solidFill>
              </a:rPr>
              <a:t> 2026</a:t>
            </a:r>
            <a:endParaRPr lang="en-NL" sz="4800" b="1" dirty="0">
              <a:solidFill>
                <a:schemeClr val="tx2"/>
              </a:solidFill>
            </a:endParaRPr>
          </a:p>
        </p:txBody>
      </p:sp>
      <p:pic>
        <p:nvPicPr>
          <p:cNvPr id="2" name="Afbeelding 9" descr="Afbeelding met symbool, clipart, Graphics, Lettertype&#10;&#10;Automatisch gegenereerde beschrijving">
            <a:extLst>
              <a:ext uri="{FF2B5EF4-FFF2-40B4-BE49-F238E27FC236}">
                <a16:creationId xmlns:a16="http://schemas.microsoft.com/office/drawing/2014/main" id="{4F073B6C-39C6-F9F8-2471-98C5EFBF6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203" y="2635948"/>
            <a:ext cx="3004886" cy="3004886"/>
          </a:xfrm>
          <a:prstGeom prst="rect">
            <a:avLst/>
          </a:prstGeom>
        </p:spPr>
      </p:pic>
    </p:spTree>
    <p:extLst>
      <p:ext uri="{BB962C8B-B14F-4D97-AF65-F5344CB8AC3E}">
        <p14:creationId xmlns:p14="http://schemas.microsoft.com/office/powerpoint/2010/main" val="1970565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81785-6CD5-202D-D618-4CB96555987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3E28C54-6CFC-FAF2-EE58-7C3A144A781C}"/>
              </a:ext>
            </a:extLst>
          </p:cNvPr>
          <p:cNvSpPr>
            <a:spLocks noGrp="1"/>
          </p:cNvSpPr>
          <p:nvPr>
            <p:ph type="title"/>
          </p:nvPr>
        </p:nvSpPr>
        <p:spPr/>
        <p:txBody>
          <a:bodyPr/>
          <a:lstStyle/>
          <a:p>
            <a:r>
              <a:rPr lang="en-GB" dirty="0" err="1"/>
              <a:t>Jaarrekening</a:t>
            </a:r>
            <a:r>
              <a:rPr lang="en-GB" dirty="0"/>
              <a:t> </a:t>
            </a:r>
            <a:r>
              <a:rPr lang="en-GB" dirty="0" err="1"/>
              <a:t>coöperatie</a:t>
            </a:r>
            <a:r>
              <a:rPr lang="en-GB" dirty="0"/>
              <a:t> 2024</a:t>
            </a:r>
            <a:endParaRPr lang="en-NL" dirty="0"/>
          </a:p>
        </p:txBody>
      </p:sp>
      <p:sp>
        <p:nvSpPr>
          <p:cNvPr id="15" name="Text Placeholder 14">
            <a:extLst>
              <a:ext uri="{FF2B5EF4-FFF2-40B4-BE49-F238E27FC236}">
                <a16:creationId xmlns:a16="http://schemas.microsoft.com/office/drawing/2014/main" id="{880CC92E-D479-8306-F43B-59FE0EF441C5}"/>
              </a:ext>
            </a:extLst>
          </p:cNvPr>
          <p:cNvSpPr>
            <a:spLocks noGrp="1"/>
          </p:cNvSpPr>
          <p:nvPr>
            <p:ph idx="1"/>
          </p:nvPr>
        </p:nvSpPr>
        <p:spPr/>
        <p:txBody>
          <a:bodyPr/>
          <a:lstStyle/>
          <a:p>
            <a:r>
              <a:rPr lang="en-GB" sz="2400" dirty="0" err="1"/>
              <a:t>Inleiding</a:t>
            </a:r>
            <a:endParaRPr lang="en-GB" sz="2400" dirty="0"/>
          </a:p>
          <a:p>
            <a:endParaRPr lang="en-GB" sz="2400" dirty="0"/>
          </a:p>
          <a:p>
            <a:r>
              <a:rPr lang="nl-NL" sz="2400" dirty="0"/>
              <a:t>  Doel: </a:t>
            </a:r>
          </a:p>
          <a:p>
            <a:pPr marL="800100" lvl="1" indent="-342900">
              <a:buFont typeface="Arial" panose="020B0604020202020204" pitchFamily="34" charset="0"/>
              <a:buChar char="•"/>
            </a:pPr>
            <a:r>
              <a:rPr lang="nl-NL" sz="2000" dirty="0"/>
              <a:t>toelichting op financiële resultaten 2024 van de coöperatie</a:t>
            </a:r>
            <a:endParaRPr lang="en-GB" sz="2000" dirty="0"/>
          </a:p>
          <a:p>
            <a:r>
              <a:rPr lang="nl-NL" sz="2400" dirty="0"/>
              <a:t>  Samenvatting:</a:t>
            </a:r>
          </a:p>
          <a:p>
            <a:pPr marL="800100" lvl="1" indent="-342900">
              <a:buFont typeface="Arial" panose="020B0604020202020204" pitchFamily="34" charset="0"/>
              <a:buChar char="•"/>
            </a:pPr>
            <a:r>
              <a:rPr lang="nl-NL" sz="2000" dirty="0"/>
              <a:t>2024 kende geen afwijkingen of bijzonderheden die financiële risico’s veroorzaakten.</a:t>
            </a:r>
          </a:p>
          <a:p>
            <a:pPr marL="800100" lvl="1" indent="-342900">
              <a:buFont typeface="Arial" panose="020B0604020202020204" pitchFamily="34" charset="0"/>
              <a:buChar char="•"/>
            </a:pPr>
            <a:r>
              <a:rPr lang="nl-NL" sz="2000" dirty="0"/>
              <a:t>De volledige jaarrekening is op de website gepubliceerd.</a:t>
            </a:r>
          </a:p>
          <a:p>
            <a:r>
              <a:rPr lang="nl-NL" sz="2400" dirty="0"/>
              <a:t>  Begroting 2026</a:t>
            </a:r>
          </a:p>
        </p:txBody>
      </p:sp>
    </p:spTree>
    <p:extLst>
      <p:ext uri="{BB962C8B-B14F-4D97-AF65-F5344CB8AC3E}">
        <p14:creationId xmlns:p14="http://schemas.microsoft.com/office/powerpoint/2010/main" val="81712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D9BE0-47B2-AB9A-A39C-C2EC44DCC84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08E302F-65A6-9EB7-8A1D-AA7C2286780A}"/>
              </a:ext>
            </a:extLst>
          </p:cNvPr>
          <p:cNvSpPr>
            <a:spLocks noGrp="1"/>
          </p:cNvSpPr>
          <p:nvPr>
            <p:ph type="title"/>
          </p:nvPr>
        </p:nvSpPr>
        <p:spPr/>
        <p:txBody>
          <a:bodyPr/>
          <a:lstStyle/>
          <a:p>
            <a:r>
              <a:rPr lang="en-GB" dirty="0" err="1"/>
              <a:t>Jaarrekening</a:t>
            </a:r>
            <a:r>
              <a:rPr lang="en-GB" dirty="0"/>
              <a:t> </a:t>
            </a:r>
            <a:r>
              <a:rPr lang="en-GB" dirty="0" err="1"/>
              <a:t>coöperatie</a:t>
            </a:r>
            <a:r>
              <a:rPr lang="en-GB" dirty="0"/>
              <a:t> 2024</a:t>
            </a:r>
            <a:endParaRPr lang="en-NL" dirty="0"/>
          </a:p>
        </p:txBody>
      </p:sp>
      <p:sp>
        <p:nvSpPr>
          <p:cNvPr id="15" name="Text Placeholder 14">
            <a:extLst>
              <a:ext uri="{FF2B5EF4-FFF2-40B4-BE49-F238E27FC236}">
                <a16:creationId xmlns:a16="http://schemas.microsoft.com/office/drawing/2014/main" id="{8476D3ED-37D8-2002-9544-72EBCB11D449}"/>
              </a:ext>
            </a:extLst>
          </p:cNvPr>
          <p:cNvSpPr>
            <a:spLocks noGrp="1"/>
          </p:cNvSpPr>
          <p:nvPr>
            <p:ph idx="1"/>
          </p:nvPr>
        </p:nvSpPr>
        <p:spPr/>
        <p:txBody>
          <a:bodyPr/>
          <a:lstStyle/>
          <a:p>
            <a:r>
              <a:rPr lang="en-GB" sz="2400" dirty="0" err="1"/>
              <a:t>Resultaten</a:t>
            </a:r>
            <a:r>
              <a:rPr lang="en-GB" sz="2400" dirty="0"/>
              <a:t> 2024</a:t>
            </a:r>
          </a:p>
          <a:p>
            <a:endParaRPr lang="en-GB" sz="2400" dirty="0"/>
          </a:p>
          <a:p>
            <a:pPr marL="342900" indent="-342900">
              <a:buFont typeface="Arial" panose="020B0604020202020204" pitchFamily="34" charset="0"/>
              <a:buChar char="•"/>
            </a:pPr>
            <a:r>
              <a:rPr lang="en-GB" sz="2400" dirty="0" err="1"/>
              <a:t>Totale</a:t>
            </a:r>
            <a:r>
              <a:rPr lang="en-GB" sz="2400" dirty="0"/>
              <a:t> </a:t>
            </a:r>
            <a:r>
              <a:rPr lang="en-GB" sz="2400" dirty="0" err="1"/>
              <a:t>inkomsten</a:t>
            </a:r>
            <a:r>
              <a:rPr lang="en-GB" sz="2400" dirty="0"/>
              <a:t> ca. 		</a:t>
            </a:r>
            <a:r>
              <a:rPr lang="nl-NL" sz="2400" dirty="0"/>
              <a:t>€ 63.000</a:t>
            </a:r>
            <a:r>
              <a:rPr lang="en-GB" sz="2400" dirty="0"/>
              <a:t> </a:t>
            </a:r>
          </a:p>
          <a:p>
            <a:pPr marL="342900" indent="-342900">
              <a:buFont typeface="Arial" panose="020B0604020202020204" pitchFamily="34" charset="0"/>
              <a:buChar char="•"/>
            </a:pPr>
            <a:r>
              <a:rPr lang="en-GB" sz="2400" dirty="0" err="1"/>
              <a:t>Totale</a:t>
            </a:r>
            <a:r>
              <a:rPr lang="en-GB" sz="2400" dirty="0"/>
              <a:t> </a:t>
            </a:r>
            <a:r>
              <a:rPr lang="en-GB" sz="2400" dirty="0" err="1"/>
              <a:t>uitgaven</a:t>
            </a:r>
            <a:r>
              <a:rPr lang="en-GB" sz="2400" dirty="0"/>
              <a:t> ca.		</a:t>
            </a:r>
            <a:r>
              <a:rPr lang="nl-NL" sz="2400" u="sng" dirty="0"/>
              <a:t>€  61.500</a:t>
            </a:r>
          </a:p>
          <a:p>
            <a:pPr marL="342900" indent="-342900">
              <a:buFont typeface="Arial" panose="020B0604020202020204" pitchFamily="34" charset="0"/>
              <a:buChar char="•"/>
            </a:pPr>
            <a:r>
              <a:rPr lang="en-GB" sz="2400" dirty="0" err="1"/>
              <a:t>Resultaat</a:t>
            </a:r>
            <a:r>
              <a:rPr lang="en-GB" sz="2400" dirty="0"/>
              <a:t>: </a:t>
            </a:r>
            <a:r>
              <a:rPr lang="en-GB" sz="2400" dirty="0" err="1"/>
              <a:t>overschot</a:t>
            </a:r>
            <a:r>
              <a:rPr lang="en-GB" sz="2400" dirty="0"/>
              <a:t> ca.	</a:t>
            </a:r>
            <a:r>
              <a:rPr lang="nl-NL" sz="2400" dirty="0"/>
              <a:t>€    1.500</a:t>
            </a:r>
          </a:p>
          <a:p>
            <a:pPr marL="342900" indent="-342900">
              <a:buFont typeface="Arial" panose="020B0604020202020204" pitchFamily="34" charset="0"/>
              <a:buChar char="•"/>
            </a:pPr>
            <a:endParaRPr lang="nl-NL" sz="2400" dirty="0"/>
          </a:p>
          <a:p>
            <a:r>
              <a:rPr lang="en-GB" sz="2400" dirty="0" err="1"/>
              <a:t>Belangrijkste</a:t>
            </a:r>
            <a:r>
              <a:rPr lang="en-GB" sz="2400" dirty="0"/>
              <a:t> </a:t>
            </a:r>
            <a:r>
              <a:rPr lang="en-GB" sz="2400" dirty="0" err="1"/>
              <a:t>uitgaven</a:t>
            </a:r>
            <a:r>
              <a:rPr lang="en-GB" sz="2400" dirty="0"/>
              <a:t>: </a:t>
            </a:r>
            <a:r>
              <a:rPr lang="en-GB" sz="2400" dirty="0" err="1"/>
              <a:t>onderhoud</a:t>
            </a:r>
            <a:r>
              <a:rPr lang="en-GB" sz="2400" dirty="0"/>
              <a:t>, </a:t>
            </a:r>
            <a:r>
              <a:rPr lang="en-GB" sz="2400" dirty="0" err="1"/>
              <a:t>administratie</a:t>
            </a:r>
            <a:r>
              <a:rPr lang="en-GB" sz="2400" dirty="0"/>
              <a:t>, </a:t>
            </a:r>
            <a:r>
              <a:rPr lang="en-GB" sz="2400" dirty="0" err="1"/>
              <a:t>advies</a:t>
            </a:r>
            <a:r>
              <a:rPr lang="en-GB" sz="2400" dirty="0"/>
              <a:t> en </a:t>
            </a:r>
            <a:r>
              <a:rPr lang="en-GB" sz="2400" dirty="0" err="1"/>
              <a:t>organisatiekosten</a:t>
            </a:r>
            <a:endParaRPr lang="en-NL" sz="2000" dirty="0"/>
          </a:p>
        </p:txBody>
      </p:sp>
    </p:spTree>
    <p:extLst>
      <p:ext uri="{BB962C8B-B14F-4D97-AF65-F5344CB8AC3E}">
        <p14:creationId xmlns:p14="http://schemas.microsoft.com/office/powerpoint/2010/main" val="2887490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D4A3-2AA4-366F-2A49-9354B61B987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1939ED8-F7D2-76F7-C576-6F258F239BDB}"/>
              </a:ext>
            </a:extLst>
          </p:cNvPr>
          <p:cNvSpPr>
            <a:spLocks noGrp="1"/>
          </p:cNvSpPr>
          <p:nvPr>
            <p:ph type="title"/>
          </p:nvPr>
        </p:nvSpPr>
        <p:spPr/>
        <p:txBody>
          <a:bodyPr/>
          <a:lstStyle/>
          <a:p>
            <a:r>
              <a:rPr lang="en-GB" dirty="0" err="1"/>
              <a:t>Jaarrekening</a:t>
            </a:r>
            <a:r>
              <a:rPr lang="en-GB" dirty="0"/>
              <a:t> </a:t>
            </a:r>
            <a:r>
              <a:rPr lang="en-GB" dirty="0" err="1"/>
              <a:t>coöperatie</a:t>
            </a:r>
            <a:r>
              <a:rPr lang="en-GB" dirty="0"/>
              <a:t> 2024</a:t>
            </a:r>
            <a:endParaRPr lang="en-NL" dirty="0"/>
          </a:p>
        </p:txBody>
      </p:sp>
      <p:sp>
        <p:nvSpPr>
          <p:cNvPr id="15" name="Text Placeholder 14">
            <a:extLst>
              <a:ext uri="{FF2B5EF4-FFF2-40B4-BE49-F238E27FC236}">
                <a16:creationId xmlns:a16="http://schemas.microsoft.com/office/drawing/2014/main" id="{C1735CC1-86CD-0B51-388A-3C68F69F3AF8}"/>
              </a:ext>
            </a:extLst>
          </p:cNvPr>
          <p:cNvSpPr>
            <a:spLocks noGrp="1"/>
          </p:cNvSpPr>
          <p:nvPr>
            <p:ph idx="1"/>
          </p:nvPr>
        </p:nvSpPr>
        <p:spPr/>
        <p:txBody>
          <a:bodyPr/>
          <a:lstStyle/>
          <a:p>
            <a:r>
              <a:rPr lang="en-GB" sz="2400" dirty="0" err="1"/>
              <a:t>Balans</a:t>
            </a:r>
            <a:r>
              <a:rPr lang="en-GB" sz="2400" dirty="0"/>
              <a:t> per 31 </a:t>
            </a:r>
            <a:r>
              <a:rPr lang="en-GB" sz="2400" dirty="0" err="1"/>
              <a:t>december</a:t>
            </a:r>
            <a:r>
              <a:rPr lang="en-GB" sz="2400" dirty="0"/>
              <a:t> 2024</a:t>
            </a:r>
          </a:p>
          <a:p>
            <a:endParaRPr lang="en-GB" sz="2400" dirty="0"/>
          </a:p>
          <a:p>
            <a:pPr marL="342900" indent="-342900">
              <a:buFont typeface="Arial" panose="020B0604020202020204" pitchFamily="34" charset="0"/>
              <a:buChar char="•"/>
            </a:pPr>
            <a:r>
              <a:rPr lang="en-GB" sz="2400" dirty="0"/>
              <a:t>Activa ca.  		</a:t>
            </a:r>
            <a:r>
              <a:rPr lang="nl-NL" sz="2400" dirty="0"/>
              <a:t>€ 85.000</a:t>
            </a:r>
          </a:p>
          <a:p>
            <a:pPr marL="342900" indent="-342900">
              <a:buFont typeface="Arial" panose="020B0604020202020204" pitchFamily="34" charset="0"/>
              <a:buChar char="•"/>
            </a:pPr>
            <a:r>
              <a:rPr lang="nl-NL" sz="2400" dirty="0"/>
              <a:t>Passiva ca.		€ 85.000</a:t>
            </a:r>
            <a:r>
              <a:rPr lang="en-GB" sz="2400" dirty="0"/>
              <a:t> </a:t>
            </a:r>
          </a:p>
          <a:p>
            <a:pPr marL="342900" indent="-342900">
              <a:buFont typeface="Arial" panose="020B0604020202020204" pitchFamily="34" charset="0"/>
              <a:buChar char="•"/>
            </a:pPr>
            <a:r>
              <a:rPr lang="en-GB" sz="2400" dirty="0"/>
              <a:t>Eigen </a:t>
            </a:r>
            <a:r>
              <a:rPr lang="en-GB" sz="2400" dirty="0" err="1"/>
              <a:t>vermogen</a:t>
            </a:r>
            <a:r>
              <a:rPr lang="en-GB" sz="2400" dirty="0"/>
              <a:t> ca. 	</a:t>
            </a:r>
            <a:r>
              <a:rPr lang="nl-NL" sz="2400" dirty="0"/>
              <a:t>€ 42.000</a:t>
            </a:r>
          </a:p>
          <a:p>
            <a:pPr marL="342900" indent="-342900">
              <a:buFont typeface="Arial" panose="020B0604020202020204" pitchFamily="34" charset="0"/>
              <a:buChar char="•"/>
            </a:pPr>
            <a:r>
              <a:rPr lang="en-GB" sz="2400" dirty="0"/>
              <a:t>Liquide </a:t>
            </a:r>
            <a:r>
              <a:rPr lang="en-GB" sz="2400" dirty="0" err="1"/>
              <a:t>middelen</a:t>
            </a:r>
            <a:r>
              <a:rPr lang="en-GB" sz="2400" dirty="0"/>
              <a:t> ca.	</a:t>
            </a:r>
            <a:r>
              <a:rPr lang="nl-NL" sz="2400" dirty="0"/>
              <a:t>€ 38.000</a:t>
            </a:r>
            <a:endParaRPr lang="en-NL" sz="2400" dirty="0"/>
          </a:p>
        </p:txBody>
      </p:sp>
    </p:spTree>
    <p:extLst>
      <p:ext uri="{BB962C8B-B14F-4D97-AF65-F5344CB8AC3E}">
        <p14:creationId xmlns:p14="http://schemas.microsoft.com/office/powerpoint/2010/main" val="220340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CF49-6A80-DC29-20D7-E08A6982AE8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26BD508-396E-A6A5-6B75-18F5611CE52A}"/>
              </a:ext>
            </a:extLst>
          </p:cNvPr>
          <p:cNvSpPr>
            <a:spLocks noGrp="1"/>
          </p:cNvSpPr>
          <p:nvPr>
            <p:ph type="title"/>
          </p:nvPr>
        </p:nvSpPr>
        <p:spPr/>
        <p:txBody>
          <a:bodyPr/>
          <a:lstStyle/>
          <a:p>
            <a:r>
              <a:rPr lang="en-GB" dirty="0" err="1"/>
              <a:t>Jaarrekening</a:t>
            </a:r>
            <a:r>
              <a:rPr lang="en-GB" dirty="0"/>
              <a:t> </a:t>
            </a:r>
            <a:r>
              <a:rPr lang="en-GB" dirty="0" err="1"/>
              <a:t>coöperatie</a:t>
            </a:r>
            <a:r>
              <a:rPr lang="en-GB" dirty="0"/>
              <a:t> 2024</a:t>
            </a:r>
            <a:endParaRPr lang="en-NL" dirty="0"/>
          </a:p>
        </p:txBody>
      </p:sp>
      <p:sp>
        <p:nvSpPr>
          <p:cNvPr id="15" name="Text Placeholder 14">
            <a:extLst>
              <a:ext uri="{FF2B5EF4-FFF2-40B4-BE49-F238E27FC236}">
                <a16:creationId xmlns:a16="http://schemas.microsoft.com/office/drawing/2014/main" id="{4D13453F-3FA7-3426-B95C-59F2ADB95A46}"/>
              </a:ext>
            </a:extLst>
          </p:cNvPr>
          <p:cNvSpPr>
            <a:spLocks noGrp="1"/>
          </p:cNvSpPr>
          <p:nvPr>
            <p:ph idx="1"/>
          </p:nvPr>
        </p:nvSpPr>
        <p:spPr>
          <a:xfrm>
            <a:off x="912547" y="1462473"/>
            <a:ext cx="10547613" cy="3928533"/>
          </a:xfrm>
        </p:spPr>
        <p:txBody>
          <a:bodyPr/>
          <a:lstStyle/>
          <a:p>
            <a:r>
              <a:rPr lang="en-GB" sz="2400" dirty="0"/>
              <a:t>BTW-</a:t>
            </a:r>
            <a:r>
              <a:rPr lang="en-GB" sz="2400" dirty="0" err="1"/>
              <a:t>plicht</a:t>
            </a:r>
            <a:r>
              <a:rPr lang="en-GB" sz="2400" dirty="0"/>
              <a:t> &amp; </a:t>
            </a:r>
            <a:r>
              <a:rPr lang="en-GB" sz="2400" dirty="0" err="1"/>
              <a:t>voorstel</a:t>
            </a:r>
            <a:r>
              <a:rPr lang="en-GB" sz="2400" dirty="0"/>
              <a:t> tot </a:t>
            </a:r>
            <a:r>
              <a:rPr lang="en-GB" sz="2400" dirty="0" err="1"/>
              <a:t>vaststelling</a:t>
            </a:r>
            <a:br>
              <a:rPr lang="en-GB" sz="2400" dirty="0"/>
            </a:br>
            <a:endParaRPr lang="en-GB" sz="2400" dirty="0"/>
          </a:p>
          <a:p>
            <a:pPr marL="342900" indent="-342900">
              <a:buFont typeface="Arial" panose="020B0604020202020204" pitchFamily="34" charset="0"/>
              <a:buChar char="•"/>
            </a:pPr>
            <a:r>
              <a:rPr lang="en-GB" sz="2400" dirty="0" err="1"/>
              <a:t>Verschil</a:t>
            </a:r>
            <a:r>
              <a:rPr lang="en-GB" sz="2400" dirty="0"/>
              <a:t> van </a:t>
            </a:r>
            <a:r>
              <a:rPr lang="en-GB" sz="2400" dirty="0" err="1"/>
              <a:t>inzicht</a:t>
            </a:r>
            <a:r>
              <a:rPr lang="en-GB" sz="2400" dirty="0"/>
              <a:t> met de </a:t>
            </a:r>
            <a:r>
              <a:rPr lang="en-GB" sz="2400" dirty="0" err="1"/>
              <a:t>Belastingdienst</a:t>
            </a:r>
            <a:r>
              <a:rPr lang="en-GB" sz="2400" dirty="0"/>
              <a:t> over de BTW-</a:t>
            </a:r>
            <a:r>
              <a:rPr lang="en-GB" sz="2400" dirty="0" err="1"/>
              <a:t>plicht</a:t>
            </a:r>
            <a:endParaRPr lang="en-GB" sz="2400" dirty="0"/>
          </a:p>
          <a:p>
            <a:pPr marL="800100" lvl="1" indent="-342900">
              <a:buFont typeface="Arial" panose="020B0604020202020204" pitchFamily="34" charset="0"/>
              <a:buChar char="•"/>
            </a:pPr>
            <a:r>
              <a:rPr lang="en-GB" sz="2000" dirty="0"/>
              <a:t>Geen </a:t>
            </a:r>
            <a:r>
              <a:rPr lang="en-GB" sz="2000" dirty="0" err="1"/>
              <a:t>financiële</a:t>
            </a:r>
            <a:r>
              <a:rPr lang="en-GB" sz="2000" dirty="0"/>
              <a:t> claim of </a:t>
            </a:r>
            <a:r>
              <a:rPr lang="en-GB" sz="2000" dirty="0" err="1"/>
              <a:t>materieel</a:t>
            </a:r>
            <a:r>
              <a:rPr lang="en-GB" sz="2000" dirty="0"/>
              <a:t> </a:t>
            </a:r>
            <a:r>
              <a:rPr lang="en-GB" sz="2000" dirty="0" err="1"/>
              <a:t>risico</a:t>
            </a:r>
            <a:endParaRPr lang="en-GB" sz="2000" dirty="0"/>
          </a:p>
          <a:p>
            <a:pPr marL="800100" lvl="1" indent="-342900">
              <a:buFont typeface="Arial" panose="020B0604020202020204" pitchFamily="34" charset="0"/>
              <a:buChar char="•"/>
            </a:pPr>
            <a:r>
              <a:rPr lang="en-GB" sz="2000" dirty="0" err="1"/>
              <a:t>Overleg</a:t>
            </a:r>
            <a:r>
              <a:rPr lang="en-GB" sz="2000" dirty="0"/>
              <a:t> via </a:t>
            </a:r>
            <a:r>
              <a:rPr lang="en-GB" sz="2000" dirty="0" err="1"/>
              <a:t>adviseur</a:t>
            </a:r>
            <a:r>
              <a:rPr lang="en-GB" sz="2000" dirty="0"/>
              <a:t> </a:t>
            </a:r>
            <a:r>
              <a:rPr lang="en-GB" sz="2000" dirty="0" err="1"/>
              <a:t>loopt</a:t>
            </a:r>
            <a:r>
              <a:rPr lang="en-GB" sz="2000" dirty="0"/>
              <a:t> door in 2025</a:t>
            </a:r>
            <a:br>
              <a:rPr lang="en-GB" sz="2000" dirty="0"/>
            </a:br>
            <a:endParaRPr lang="en-GB" sz="2000" dirty="0"/>
          </a:p>
          <a:p>
            <a:pPr marL="342900" indent="-342900">
              <a:buFont typeface="Arial" panose="020B0604020202020204" pitchFamily="34" charset="0"/>
              <a:buChar char="•"/>
            </a:pPr>
            <a:r>
              <a:rPr lang="en-GB" sz="2400" dirty="0" err="1"/>
              <a:t>Voorstel</a:t>
            </a:r>
            <a:r>
              <a:rPr lang="en-GB" sz="2400" dirty="0"/>
              <a:t>: </a:t>
            </a:r>
            <a:br>
              <a:rPr lang="en-GB" sz="2400" dirty="0"/>
            </a:br>
            <a:r>
              <a:rPr lang="en-GB" sz="2400" dirty="0" err="1"/>
              <a:t>vaststellen</a:t>
            </a:r>
            <a:r>
              <a:rPr lang="en-GB" sz="2400" dirty="0"/>
              <a:t> </a:t>
            </a:r>
            <a:r>
              <a:rPr lang="en-GB" sz="2400" dirty="0" err="1"/>
              <a:t>jaarrekening</a:t>
            </a:r>
            <a:r>
              <a:rPr lang="en-GB" sz="2400" dirty="0"/>
              <a:t> 2024 en het </a:t>
            </a:r>
            <a:r>
              <a:rPr lang="en-GB" sz="2400" dirty="0" err="1"/>
              <a:t>bestuur</a:t>
            </a:r>
            <a:r>
              <a:rPr lang="en-GB" sz="2400" dirty="0"/>
              <a:t> </a:t>
            </a:r>
            <a:r>
              <a:rPr lang="en-GB" sz="2400" dirty="0" err="1"/>
              <a:t>decharge</a:t>
            </a:r>
            <a:r>
              <a:rPr lang="en-GB" sz="2400" dirty="0"/>
              <a:t> </a:t>
            </a:r>
            <a:br>
              <a:rPr lang="en-GB" sz="2400" dirty="0"/>
            </a:br>
            <a:r>
              <a:rPr lang="en-GB" sz="2400" dirty="0" err="1"/>
              <a:t>te</a:t>
            </a:r>
            <a:r>
              <a:rPr lang="en-GB" sz="2400" dirty="0"/>
              <a:t> </a:t>
            </a:r>
            <a:r>
              <a:rPr lang="en-GB" sz="2400" dirty="0" err="1"/>
              <a:t>verlenen</a:t>
            </a:r>
            <a:r>
              <a:rPr lang="en-GB" sz="2400" dirty="0"/>
              <a:t> </a:t>
            </a:r>
            <a:r>
              <a:rPr lang="en-GB" sz="2400" dirty="0" err="1"/>
              <a:t>voor</a:t>
            </a:r>
            <a:r>
              <a:rPr lang="en-GB" sz="2400" dirty="0"/>
              <a:t> het </a:t>
            </a:r>
            <a:r>
              <a:rPr lang="en-GB" sz="2400" dirty="0" err="1"/>
              <a:t>gevoerde</a:t>
            </a:r>
            <a:r>
              <a:rPr lang="en-GB" sz="2400" dirty="0"/>
              <a:t> </a:t>
            </a:r>
            <a:r>
              <a:rPr lang="en-GB" sz="2400" dirty="0" err="1"/>
              <a:t>financiële</a:t>
            </a:r>
            <a:r>
              <a:rPr lang="en-GB" sz="2400" dirty="0"/>
              <a:t> </a:t>
            </a:r>
            <a:r>
              <a:rPr lang="en-GB" sz="2400" dirty="0" err="1"/>
              <a:t>beleid</a:t>
            </a:r>
            <a:endParaRPr lang="en-NL" sz="2000" dirty="0"/>
          </a:p>
        </p:txBody>
      </p:sp>
      <p:sp>
        <p:nvSpPr>
          <p:cNvPr id="2" name="Tekstvak 1">
            <a:extLst>
              <a:ext uri="{FF2B5EF4-FFF2-40B4-BE49-F238E27FC236}">
                <a16:creationId xmlns:a16="http://schemas.microsoft.com/office/drawing/2014/main" id="{D6A0C4D4-8941-A0E7-A21A-C27A5739DCEF}"/>
              </a:ext>
            </a:extLst>
          </p:cNvPr>
          <p:cNvSpPr txBox="1"/>
          <p:nvPr/>
        </p:nvSpPr>
        <p:spPr>
          <a:xfrm>
            <a:off x="4998720" y="6364224"/>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226882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E92F-8A0A-735A-72CF-D399F097D612}"/>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CE55B08D-A7E3-AF37-AE48-72714EC2A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123A5988-42CA-8777-29F0-75448102D16B}"/>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chemeClr val="tx2"/>
                </a:solidFill>
                <a:latin typeface="DM Sans"/>
              </a:rPr>
              <a:t>Voorgesteld besluit</a:t>
            </a:r>
            <a:endParaRPr lang="nl-NL" sz="4000" b="1" dirty="0">
              <a:solidFill>
                <a:schemeClr val="tx2"/>
              </a:solidFill>
            </a:endParaRPr>
          </a:p>
        </p:txBody>
      </p:sp>
      <p:sp>
        <p:nvSpPr>
          <p:cNvPr id="7" name="Tijdelijke aanduiding voor dianummer 1">
            <a:extLst>
              <a:ext uri="{FF2B5EF4-FFF2-40B4-BE49-F238E27FC236}">
                <a16:creationId xmlns:a16="http://schemas.microsoft.com/office/drawing/2014/main" id="{AD9340A5-A8FF-A298-ABF4-205730E449E1}"/>
              </a:ext>
            </a:extLst>
          </p:cNvPr>
          <p:cNvSpPr txBox="1">
            <a:spLocks/>
          </p:cNvSpPr>
          <p:nvPr/>
        </p:nvSpPr>
        <p:spPr>
          <a:xfrm>
            <a:off x="11016825" y="5882481"/>
            <a:ext cx="443338" cy="246857"/>
          </a:xfrm>
          <a:prstGeom prst="rect">
            <a:avLst/>
          </a:prstGeom>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19</a:t>
            </a:fld>
            <a:endParaRPr lang="en-US"/>
          </a:p>
        </p:txBody>
      </p:sp>
      <p:sp>
        <p:nvSpPr>
          <p:cNvPr id="8" name="Tijdelijke aanduiding voor inhoud 3">
            <a:extLst>
              <a:ext uri="{FF2B5EF4-FFF2-40B4-BE49-F238E27FC236}">
                <a16:creationId xmlns:a16="http://schemas.microsoft.com/office/drawing/2014/main" id="{ECEEE946-E577-F005-9A2A-A2C62B4C1C24}"/>
              </a:ext>
            </a:extLst>
          </p:cNvPr>
          <p:cNvSpPr txBox="1">
            <a:spLocks/>
          </p:cNvSpPr>
          <p:nvPr/>
        </p:nvSpPr>
        <p:spPr>
          <a:xfrm>
            <a:off x="1295399" y="1505777"/>
            <a:ext cx="10728324" cy="4711354"/>
          </a:xfrm>
          <a:prstGeom prst="rect">
            <a:avLst/>
          </a:prstGeom>
          <a:solidFill>
            <a:srgbClr val="E8E6DC"/>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400" dirty="0"/>
          </a:p>
          <a:p>
            <a:pPr marL="0" indent="0">
              <a:buNone/>
            </a:pPr>
            <a:r>
              <a:rPr lang="nl-NL" sz="2400" i="1" dirty="0"/>
              <a:t>De ALV wordt gevraagd de jaarrekening 2024 vast te stellen en het bestuur decharge te verlenen voor het gevoerde financiële beleid toelichting voorstel</a:t>
            </a:r>
          </a:p>
          <a:p>
            <a:pPr marL="0" indent="0">
              <a:buNone/>
            </a:pPr>
            <a:endParaRPr lang="en-US" sz="2400" b="1" dirty="0"/>
          </a:p>
          <a:p>
            <a:endParaRPr lang="en-US" sz="2400" i="1" dirty="0"/>
          </a:p>
          <a:p>
            <a:r>
              <a:rPr lang="en-US" sz="2400" dirty="0" err="1">
                <a:highlight>
                  <a:srgbClr val="00FF00"/>
                </a:highlight>
              </a:rPr>
              <a:t>Groene</a:t>
            </a:r>
            <a:r>
              <a:rPr lang="en-US" sz="2400" dirty="0">
                <a:highlight>
                  <a:srgbClr val="00FF00"/>
                </a:highlight>
              </a:rPr>
              <a:t> </a:t>
            </a:r>
            <a:r>
              <a:rPr lang="en-US" sz="2400" dirty="0" err="1">
                <a:highlight>
                  <a:srgbClr val="00FF00"/>
                </a:highlight>
              </a:rPr>
              <a:t>kaart</a:t>
            </a:r>
            <a:r>
              <a:rPr lang="en-US" sz="2400" dirty="0"/>
              <a:t>: </a:t>
            </a:r>
            <a:r>
              <a:rPr lang="en-US" sz="2400" dirty="0" err="1"/>
              <a:t>akkoord</a:t>
            </a:r>
            <a:endParaRPr lang="en-US" sz="2400" dirty="0"/>
          </a:p>
          <a:p>
            <a:r>
              <a:rPr lang="en-US" sz="2400" dirty="0">
                <a:solidFill>
                  <a:schemeClr val="bg2">
                    <a:lumMod val="20000"/>
                    <a:lumOff val="80000"/>
                  </a:schemeClr>
                </a:solidFill>
                <a:highlight>
                  <a:srgbClr val="FF0000"/>
                </a:highlight>
              </a:rPr>
              <a:t>Rode </a:t>
            </a:r>
            <a:r>
              <a:rPr lang="en-US" sz="2400" dirty="0" err="1">
                <a:solidFill>
                  <a:schemeClr val="bg2">
                    <a:lumMod val="20000"/>
                    <a:lumOff val="80000"/>
                  </a:schemeClr>
                </a:solidFill>
                <a:highlight>
                  <a:srgbClr val="FF0000"/>
                </a:highlight>
              </a:rPr>
              <a:t>kaart</a:t>
            </a:r>
            <a:r>
              <a:rPr lang="en-US" sz="2400" dirty="0">
                <a:solidFill>
                  <a:schemeClr val="bg2">
                    <a:lumMod val="20000"/>
                    <a:lumOff val="80000"/>
                  </a:schemeClr>
                </a:solidFill>
              </a:rPr>
              <a:t>:     </a:t>
            </a:r>
            <a:r>
              <a:rPr lang="en-US" sz="2400" dirty="0" err="1"/>
              <a:t>niet</a:t>
            </a:r>
            <a:r>
              <a:rPr lang="en-US" sz="2400" dirty="0"/>
              <a:t> </a:t>
            </a:r>
            <a:r>
              <a:rPr lang="en-US" sz="2400" dirty="0" err="1"/>
              <a:t>akkoord</a:t>
            </a:r>
            <a:endParaRPr lang="en-US" sz="2400" dirty="0"/>
          </a:p>
          <a:p>
            <a:r>
              <a:rPr lang="en-US" sz="2400" dirty="0">
                <a:solidFill>
                  <a:srgbClr val="FDE6DD"/>
                </a:solidFill>
              </a:rPr>
              <a:t>Twee </a:t>
            </a:r>
            <a:r>
              <a:rPr lang="en-US" sz="2400" dirty="0" err="1">
                <a:solidFill>
                  <a:srgbClr val="FDE6DD"/>
                </a:solidFill>
              </a:rPr>
              <a:t>kaarten</a:t>
            </a:r>
            <a:r>
              <a:rPr lang="en-US" sz="2400" dirty="0">
                <a:solidFill>
                  <a:srgbClr val="FDE6DD"/>
                </a:solidFill>
              </a:rPr>
              <a:t>: </a:t>
            </a:r>
            <a:r>
              <a:rPr lang="en-US" sz="2400" dirty="0" err="1"/>
              <a:t>blanco</a:t>
            </a:r>
            <a:r>
              <a:rPr lang="en-US" sz="2400" dirty="0"/>
              <a:t> / </a:t>
            </a:r>
            <a:r>
              <a:rPr lang="en-US" sz="2400" dirty="0" err="1"/>
              <a:t>geen</a:t>
            </a:r>
            <a:r>
              <a:rPr lang="en-US" sz="2400" dirty="0"/>
              <a:t> </a:t>
            </a:r>
            <a:r>
              <a:rPr lang="en-US" sz="2400" dirty="0" err="1"/>
              <a:t>mening</a:t>
            </a:r>
            <a:endParaRPr lang="en-US" sz="2400" dirty="0"/>
          </a:p>
          <a:p>
            <a:pPr marL="0" indent="0">
              <a:buNone/>
            </a:pPr>
            <a:endParaRPr lang="en-US" sz="2400" i="1" dirty="0"/>
          </a:p>
        </p:txBody>
      </p:sp>
    </p:spTree>
    <p:extLst>
      <p:ext uri="{BB962C8B-B14F-4D97-AF65-F5344CB8AC3E}">
        <p14:creationId xmlns:p14="http://schemas.microsoft.com/office/powerpoint/2010/main" val="1512829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5C9FB5-A972-867C-9738-99BA9118E350}"/>
              </a:ext>
            </a:extLst>
          </p:cNvPr>
          <p:cNvSpPr>
            <a:spLocks noGrp="1"/>
          </p:cNvSpPr>
          <p:nvPr>
            <p:ph type="title"/>
          </p:nvPr>
        </p:nvSpPr>
        <p:spPr/>
        <p:txBody>
          <a:bodyPr/>
          <a:lstStyle/>
          <a:p>
            <a:r>
              <a:rPr lang="en-US" dirty="0" err="1">
                <a:solidFill>
                  <a:srgbClr val="00816C"/>
                </a:solidFill>
                <a:latin typeface="+mn-lt"/>
              </a:rPr>
              <a:t>Bestuursleden</a:t>
            </a:r>
            <a:endParaRPr lang="en-US" dirty="0">
              <a:solidFill>
                <a:srgbClr val="00816C"/>
              </a:solidFill>
              <a:latin typeface="+mn-lt"/>
            </a:endParaRPr>
          </a:p>
        </p:txBody>
      </p:sp>
      <p:pic>
        <p:nvPicPr>
          <p:cNvPr id="13" name="Picture 12" descr="A person smiling at camera&#10;&#10;Description automatically generated">
            <a:extLst>
              <a:ext uri="{FF2B5EF4-FFF2-40B4-BE49-F238E27FC236}">
                <a16:creationId xmlns:a16="http://schemas.microsoft.com/office/drawing/2014/main" id="{35C944BF-E9CE-2A5D-3649-75C1F85E53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42" t="22132" r="16438" b="18224"/>
          <a:stretch/>
        </p:blipFill>
        <p:spPr>
          <a:xfrm>
            <a:off x="3593646" y="4128772"/>
            <a:ext cx="1747777" cy="1987595"/>
          </a:xfrm>
          <a:prstGeom prst="rect">
            <a:avLst/>
          </a:prstGeom>
          <a:effectLst>
            <a:softEdge rad="0"/>
          </a:effectLst>
        </p:spPr>
      </p:pic>
      <p:pic>
        <p:nvPicPr>
          <p:cNvPr id="15" name="Picture 14" descr="A person smiling at the camera&#10;&#10;Description automatically generated">
            <a:extLst>
              <a:ext uri="{FF2B5EF4-FFF2-40B4-BE49-F238E27FC236}">
                <a16:creationId xmlns:a16="http://schemas.microsoft.com/office/drawing/2014/main" id="{D458E9C2-67EB-86F7-6E62-2C6534261C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74" r="20762" b="39189"/>
          <a:stretch/>
        </p:blipFill>
        <p:spPr>
          <a:xfrm>
            <a:off x="5545931" y="1196108"/>
            <a:ext cx="1703928" cy="1937730"/>
          </a:xfrm>
          <a:prstGeom prst="rect">
            <a:avLst/>
          </a:prstGeom>
          <a:effectLst>
            <a:softEdge rad="0"/>
          </a:effectLst>
        </p:spPr>
      </p:pic>
      <p:pic>
        <p:nvPicPr>
          <p:cNvPr id="9" name="Picture 8" descr="A person wearing glasses and a purple jacket&#10;&#10;Description automatically generated">
            <a:extLst>
              <a:ext uri="{FF2B5EF4-FFF2-40B4-BE49-F238E27FC236}">
                <a16:creationId xmlns:a16="http://schemas.microsoft.com/office/drawing/2014/main" id="{0AC42C11-E55E-16DA-5B86-9BD84E9D1E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71" t="16381" r="14224" b="19176"/>
          <a:stretch/>
        </p:blipFill>
        <p:spPr>
          <a:xfrm>
            <a:off x="1703623" y="1196108"/>
            <a:ext cx="1703928" cy="1937730"/>
          </a:xfrm>
          <a:prstGeom prst="rect">
            <a:avLst/>
          </a:prstGeom>
        </p:spPr>
      </p:pic>
      <p:pic>
        <p:nvPicPr>
          <p:cNvPr id="19" name="Picture 18" descr="A person wearing glasses and smiling&#10;&#10;Description automatically generated">
            <a:extLst>
              <a:ext uri="{FF2B5EF4-FFF2-40B4-BE49-F238E27FC236}">
                <a16:creationId xmlns:a16="http://schemas.microsoft.com/office/drawing/2014/main" id="{FD22D594-4BC9-A5CF-3DC8-4343EA92B8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676" r="20945"/>
          <a:stretch/>
        </p:blipFill>
        <p:spPr>
          <a:xfrm>
            <a:off x="9276902" y="4107170"/>
            <a:ext cx="1795709" cy="1987595"/>
          </a:xfrm>
          <a:prstGeom prst="rect">
            <a:avLst/>
          </a:prstGeom>
        </p:spPr>
      </p:pic>
      <p:sp>
        <p:nvSpPr>
          <p:cNvPr id="21" name="TextBox 20">
            <a:extLst>
              <a:ext uri="{FF2B5EF4-FFF2-40B4-BE49-F238E27FC236}">
                <a16:creationId xmlns:a16="http://schemas.microsoft.com/office/drawing/2014/main" id="{340B4B65-4DA8-7A8A-211E-412F7C084E23}"/>
              </a:ext>
            </a:extLst>
          </p:cNvPr>
          <p:cNvSpPr txBox="1"/>
          <p:nvPr/>
        </p:nvSpPr>
        <p:spPr>
          <a:xfrm>
            <a:off x="1630373" y="3140174"/>
            <a:ext cx="1747777" cy="738664"/>
          </a:xfrm>
          <a:prstGeom prst="rect">
            <a:avLst/>
          </a:prstGeom>
          <a:noFill/>
        </p:spPr>
        <p:txBody>
          <a:bodyPr wrap="square" rtlCol="0">
            <a:spAutoFit/>
          </a:bodyPr>
          <a:lstStyle/>
          <a:p>
            <a:r>
              <a:rPr lang="en-GB" sz="1400" dirty="0">
                <a:solidFill>
                  <a:srgbClr val="00816C"/>
                </a:solidFill>
              </a:rPr>
              <a:t>Margo Henderson</a:t>
            </a:r>
            <a:br>
              <a:rPr lang="en-GB" sz="1400" dirty="0">
                <a:solidFill>
                  <a:srgbClr val="00816C"/>
                </a:solidFill>
              </a:rPr>
            </a:br>
            <a:r>
              <a:rPr lang="en-GB" sz="1400" i="1" dirty="0" err="1">
                <a:solidFill>
                  <a:srgbClr val="00816C"/>
                </a:solidFill>
              </a:rPr>
              <a:t>communicatie</a:t>
            </a:r>
            <a:r>
              <a:rPr lang="en-GB" sz="1400" i="1" dirty="0">
                <a:solidFill>
                  <a:srgbClr val="00816C"/>
                </a:solidFill>
              </a:rPr>
              <a:t> </a:t>
            </a:r>
            <a:r>
              <a:rPr lang="en-GB" sz="1400" i="1" dirty="0" err="1">
                <a:solidFill>
                  <a:srgbClr val="00816C"/>
                </a:solidFill>
              </a:rPr>
              <a:t>en</a:t>
            </a:r>
            <a:r>
              <a:rPr lang="en-GB" sz="1400" i="1" dirty="0">
                <a:solidFill>
                  <a:srgbClr val="00816C"/>
                </a:solidFill>
              </a:rPr>
              <a:t> </a:t>
            </a:r>
            <a:r>
              <a:rPr lang="en-GB" sz="1400" i="1" dirty="0" err="1">
                <a:solidFill>
                  <a:srgbClr val="00816C"/>
                </a:solidFill>
              </a:rPr>
              <a:t>draagvlak</a:t>
            </a:r>
            <a:endParaRPr lang="en-GB" sz="1400" i="1" dirty="0">
              <a:solidFill>
                <a:srgbClr val="00816C"/>
              </a:solidFill>
            </a:endParaRPr>
          </a:p>
        </p:txBody>
      </p:sp>
      <p:sp>
        <p:nvSpPr>
          <p:cNvPr id="22" name="TextBox 21">
            <a:extLst>
              <a:ext uri="{FF2B5EF4-FFF2-40B4-BE49-F238E27FC236}">
                <a16:creationId xmlns:a16="http://schemas.microsoft.com/office/drawing/2014/main" id="{6626C14F-6220-0D98-B646-7DA3FE8CEA16}"/>
              </a:ext>
            </a:extLst>
          </p:cNvPr>
          <p:cNvSpPr txBox="1"/>
          <p:nvPr/>
        </p:nvSpPr>
        <p:spPr>
          <a:xfrm>
            <a:off x="3543405" y="3150469"/>
            <a:ext cx="1747777" cy="954107"/>
          </a:xfrm>
          <a:prstGeom prst="rect">
            <a:avLst/>
          </a:prstGeom>
          <a:noFill/>
        </p:spPr>
        <p:txBody>
          <a:bodyPr wrap="square" rtlCol="0">
            <a:spAutoFit/>
          </a:bodyPr>
          <a:lstStyle/>
          <a:p>
            <a:r>
              <a:rPr lang="en-GB" sz="1400" dirty="0">
                <a:solidFill>
                  <a:srgbClr val="00816C"/>
                </a:solidFill>
              </a:rPr>
              <a:t>Tobias de Jong</a:t>
            </a:r>
            <a:br>
              <a:rPr lang="en-GB" sz="1400" dirty="0">
                <a:solidFill>
                  <a:srgbClr val="00816C"/>
                </a:solidFill>
              </a:rPr>
            </a:br>
            <a:r>
              <a:rPr lang="en-GB" sz="1400" i="1" dirty="0" err="1">
                <a:solidFill>
                  <a:srgbClr val="00816C"/>
                </a:solidFill>
              </a:rPr>
              <a:t>zakelijke</a:t>
            </a:r>
            <a:r>
              <a:rPr lang="en-GB" sz="1400" i="1" dirty="0">
                <a:solidFill>
                  <a:srgbClr val="00816C"/>
                </a:solidFill>
              </a:rPr>
              <a:t> </a:t>
            </a:r>
            <a:r>
              <a:rPr lang="en-GB" sz="1400" i="1" dirty="0" err="1">
                <a:solidFill>
                  <a:srgbClr val="00816C"/>
                </a:solidFill>
              </a:rPr>
              <a:t>afnemers</a:t>
            </a:r>
            <a:br>
              <a:rPr lang="en-GB" sz="1400" i="1" dirty="0">
                <a:solidFill>
                  <a:srgbClr val="00816C"/>
                </a:solidFill>
              </a:rPr>
            </a:br>
            <a:r>
              <a:rPr lang="en-GB" sz="1400" i="1" dirty="0">
                <a:solidFill>
                  <a:srgbClr val="00816C"/>
                </a:solidFill>
              </a:rPr>
              <a:t>en TKH</a:t>
            </a:r>
            <a:br>
              <a:rPr lang="en-GB" sz="1400" dirty="0">
                <a:solidFill>
                  <a:srgbClr val="00816C"/>
                </a:solidFill>
              </a:rPr>
            </a:br>
            <a:endParaRPr lang="en-NL" sz="1400" dirty="0">
              <a:solidFill>
                <a:srgbClr val="00816C"/>
              </a:solidFill>
            </a:endParaRPr>
          </a:p>
        </p:txBody>
      </p:sp>
      <p:sp>
        <p:nvSpPr>
          <p:cNvPr id="23" name="TextBox 22">
            <a:extLst>
              <a:ext uri="{FF2B5EF4-FFF2-40B4-BE49-F238E27FC236}">
                <a16:creationId xmlns:a16="http://schemas.microsoft.com/office/drawing/2014/main" id="{8787DEE7-80D2-3137-CB11-3A6D91B8D24D}"/>
              </a:ext>
            </a:extLst>
          </p:cNvPr>
          <p:cNvSpPr txBox="1"/>
          <p:nvPr/>
        </p:nvSpPr>
        <p:spPr>
          <a:xfrm>
            <a:off x="5449417" y="3143533"/>
            <a:ext cx="1747777" cy="523220"/>
          </a:xfrm>
          <a:prstGeom prst="rect">
            <a:avLst/>
          </a:prstGeom>
          <a:noFill/>
        </p:spPr>
        <p:txBody>
          <a:bodyPr wrap="square" rtlCol="0">
            <a:spAutoFit/>
          </a:bodyPr>
          <a:lstStyle/>
          <a:p>
            <a:r>
              <a:rPr lang="en-GB" sz="1400" dirty="0">
                <a:solidFill>
                  <a:srgbClr val="00816C"/>
                </a:solidFill>
              </a:rPr>
              <a:t>Theo </a:t>
            </a:r>
            <a:r>
              <a:rPr lang="en-GB" sz="1400" dirty="0" err="1">
                <a:solidFill>
                  <a:srgbClr val="00816C"/>
                </a:solidFill>
              </a:rPr>
              <a:t>Konijn</a:t>
            </a:r>
            <a:endParaRPr lang="en-GB" sz="1400" dirty="0">
              <a:solidFill>
                <a:srgbClr val="00816C"/>
              </a:solidFill>
            </a:endParaRPr>
          </a:p>
          <a:p>
            <a:r>
              <a:rPr lang="en-GB" sz="1400" i="1" dirty="0" err="1">
                <a:solidFill>
                  <a:srgbClr val="00816C"/>
                </a:solidFill>
              </a:rPr>
              <a:t>financiële</a:t>
            </a:r>
            <a:r>
              <a:rPr lang="en-GB" sz="1400" i="1" dirty="0">
                <a:solidFill>
                  <a:srgbClr val="00816C"/>
                </a:solidFill>
              </a:rPr>
              <a:t> planning</a:t>
            </a:r>
            <a:endParaRPr lang="en-NL" sz="1400" i="1" dirty="0">
              <a:solidFill>
                <a:srgbClr val="00816C"/>
              </a:solidFill>
            </a:endParaRPr>
          </a:p>
        </p:txBody>
      </p:sp>
      <p:sp>
        <p:nvSpPr>
          <p:cNvPr id="24" name="TextBox 23">
            <a:extLst>
              <a:ext uri="{FF2B5EF4-FFF2-40B4-BE49-F238E27FC236}">
                <a16:creationId xmlns:a16="http://schemas.microsoft.com/office/drawing/2014/main" id="{ECE6BF42-41B1-42D2-30E2-8C83989C3964}"/>
              </a:ext>
            </a:extLst>
          </p:cNvPr>
          <p:cNvSpPr txBox="1"/>
          <p:nvPr/>
        </p:nvSpPr>
        <p:spPr>
          <a:xfrm>
            <a:off x="7376098" y="3114127"/>
            <a:ext cx="1855332" cy="738664"/>
          </a:xfrm>
          <a:prstGeom prst="rect">
            <a:avLst/>
          </a:prstGeom>
          <a:noFill/>
        </p:spPr>
        <p:txBody>
          <a:bodyPr wrap="square" rtlCol="0">
            <a:spAutoFit/>
          </a:bodyPr>
          <a:lstStyle/>
          <a:p>
            <a:r>
              <a:rPr lang="en-GB" sz="1400" dirty="0">
                <a:solidFill>
                  <a:srgbClr val="00816C"/>
                </a:solidFill>
              </a:rPr>
              <a:t>Frank van der Meer</a:t>
            </a:r>
            <a:br>
              <a:rPr lang="en-GB" sz="1400" dirty="0">
                <a:solidFill>
                  <a:srgbClr val="FFF6EA"/>
                </a:solidFill>
              </a:rPr>
            </a:br>
            <a:r>
              <a:rPr lang="en-GB" sz="1400" i="1" dirty="0" err="1">
                <a:solidFill>
                  <a:srgbClr val="00816C"/>
                </a:solidFill>
              </a:rPr>
              <a:t>organisatie</a:t>
            </a:r>
            <a:r>
              <a:rPr lang="en-GB" sz="1400" i="1" dirty="0">
                <a:solidFill>
                  <a:srgbClr val="00816C"/>
                </a:solidFill>
              </a:rPr>
              <a:t> </a:t>
            </a:r>
            <a:r>
              <a:rPr lang="en-GB" sz="1400" i="1" dirty="0" err="1">
                <a:solidFill>
                  <a:srgbClr val="00816C"/>
                </a:solidFill>
              </a:rPr>
              <a:t>en</a:t>
            </a:r>
            <a:r>
              <a:rPr lang="en-GB" sz="1400" i="1" dirty="0">
                <a:solidFill>
                  <a:srgbClr val="00816C"/>
                </a:solidFill>
              </a:rPr>
              <a:t> </a:t>
            </a:r>
            <a:r>
              <a:rPr lang="en-GB" sz="1400" i="1" dirty="0" err="1">
                <a:solidFill>
                  <a:srgbClr val="00816C"/>
                </a:solidFill>
              </a:rPr>
              <a:t>processen</a:t>
            </a:r>
            <a:endParaRPr lang="en-NL" sz="1400" i="1" dirty="0">
              <a:solidFill>
                <a:srgbClr val="00816C"/>
              </a:solidFill>
            </a:endParaRPr>
          </a:p>
        </p:txBody>
      </p:sp>
      <p:sp>
        <p:nvSpPr>
          <p:cNvPr id="25" name="TextBox 24">
            <a:extLst>
              <a:ext uri="{FF2B5EF4-FFF2-40B4-BE49-F238E27FC236}">
                <a16:creationId xmlns:a16="http://schemas.microsoft.com/office/drawing/2014/main" id="{B63D9575-6B3B-AF8D-7518-07A8C3D4A9A2}"/>
              </a:ext>
            </a:extLst>
          </p:cNvPr>
          <p:cNvSpPr txBox="1"/>
          <p:nvPr/>
        </p:nvSpPr>
        <p:spPr>
          <a:xfrm>
            <a:off x="3495125" y="6129647"/>
            <a:ext cx="1747777" cy="523220"/>
          </a:xfrm>
          <a:prstGeom prst="rect">
            <a:avLst/>
          </a:prstGeom>
          <a:noFill/>
        </p:spPr>
        <p:txBody>
          <a:bodyPr wrap="square" rtlCol="0">
            <a:spAutoFit/>
          </a:bodyPr>
          <a:lstStyle/>
          <a:p>
            <a:r>
              <a:rPr lang="en-GB" sz="1400" dirty="0">
                <a:solidFill>
                  <a:srgbClr val="00816C"/>
                </a:solidFill>
              </a:rPr>
              <a:t>Mechtild Linssen</a:t>
            </a:r>
            <a:br>
              <a:rPr lang="en-GB" sz="1400" dirty="0">
                <a:solidFill>
                  <a:srgbClr val="FFF6EA"/>
                </a:solidFill>
              </a:rPr>
            </a:br>
            <a:r>
              <a:rPr lang="en-GB" sz="1400" i="1" dirty="0" err="1">
                <a:solidFill>
                  <a:srgbClr val="00816C"/>
                </a:solidFill>
              </a:rPr>
              <a:t>tarievenbeleid</a:t>
            </a:r>
            <a:endParaRPr lang="en-NL" sz="1400" dirty="0">
              <a:solidFill>
                <a:srgbClr val="00816C"/>
              </a:solidFill>
            </a:endParaRPr>
          </a:p>
        </p:txBody>
      </p:sp>
      <p:sp>
        <p:nvSpPr>
          <p:cNvPr id="26" name="TextBox 25">
            <a:extLst>
              <a:ext uri="{FF2B5EF4-FFF2-40B4-BE49-F238E27FC236}">
                <a16:creationId xmlns:a16="http://schemas.microsoft.com/office/drawing/2014/main" id="{D9AE4C48-17CF-B790-E642-DCE192C34F16}"/>
              </a:ext>
            </a:extLst>
          </p:cNvPr>
          <p:cNvSpPr txBox="1"/>
          <p:nvPr/>
        </p:nvSpPr>
        <p:spPr>
          <a:xfrm>
            <a:off x="5438401" y="6111402"/>
            <a:ext cx="1747777" cy="523220"/>
          </a:xfrm>
          <a:prstGeom prst="rect">
            <a:avLst/>
          </a:prstGeom>
          <a:noFill/>
        </p:spPr>
        <p:txBody>
          <a:bodyPr wrap="square" rtlCol="0">
            <a:spAutoFit/>
          </a:bodyPr>
          <a:lstStyle/>
          <a:p>
            <a:r>
              <a:rPr lang="en-GB" sz="1400" dirty="0">
                <a:solidFill>
                  <a:srgbClr val="00816C"/>
                </a:solidFill>
              </a:rPr>
              <a:t>Hans </a:t>
            </a:r>
            <a:r>
              <a:rPr lang="en-GB" sz="1400" dirty="0" err="1">
                <a:solidFill>
                  <a:srgbClr val="00816C"/>
                </a:solidFill>
              </a:rPr>
              <a:t>Oele</a:t>
            </a:r>
            <a:endParaRPr lang="en-GB" sz="1400" dirty="0">
              <a:solidFill>
                <a:srgbClr val="00816C"/>
              </a:solidFill>
            </a:endParaRPr>
          </a:p>
          <a:p>
            <a:r>
              <a:rPr lang="en-GB" sz="1400" i="1" dirty="0" err="1">
                <a:solidFill>
                  <a:srgbClr val="00816C"/>
                </a:solidFill>
              </a:rPr>
              <a:t>penningmeester</a:t>
            </a:r>
            <a:endParaRPr lang="en-NL" sz="1400" i="1" dirty="0">
              <a:solidFill>
                <a:srgbClr val="00816C"/>
              </a:solidFill>
            </a:endParaRPr>
          </a:p>
        </p:txBody>
      </p:sp>
      <p:sp>
        <p:nvSpPr>
          <p:cNvPr id="27" name="TextBox 26">
            <a:extLst>
              <a:ext uri="{FF2B5EF4-FFF2-40B4-BE49-F238E27FC236}">
                <a16:creationId xmlns:a16="http://schemas.microsoft.com/office/drawing/2014/main" id="{DBC8829C-21DD-94B8-FAB5-A95925149C87}"/>
              </a:ext>
            </a:extLst>
          </p:cNvPr>
          <p:cNvSpPr txBox="1"/>
          <p:nvPr/>
        </p:nvSpPr>
        <p:spPr>
          <a:xfrm>
            <a:off x="7337765" y="6116369"/>
            <a:ext cx="1747777" cy="523220"/>
          </a:xfrm>
          <a:prstGeom prst="rect">
            <a:avLst/>
          </a:prstGeom>
          <a:noFill/>
        </p:spPr>
        <p:txBody>
          <a:bodyPr wrap="square" rtlCol="0">
            <a:spAutoFit/>
          </a:bodyPr>
          <a:lstStyle/>
          <a:p>
            <a:r>
              <a:rPr lang="en-GB" sz="1400" dirty="0">
                <a:solidFill>
                  <a:srgbClr val="00816C"/>
                </a:solidFill>
              </a:rPr>
              <a:t>Annette Schermer</a:t>
            </a:r>
          </a:p>
          <a:p>
            <a:r>
              <a:rPr lang="en-GB" sz="1400" i="1" dirty="0" err="1">
                <a:solidFill>
                  <a:srgbClr val="00816C"/>
                </a:solidFill>
              </a:rPr>
              <a:t>voorzitter</a:t>
            </a:r>
            <a:endParaRPr lang="en-NL" sz="1400" i="1" dirty="0">
              <a:solidFill>
                <a:srgbClr val="00816C"/>
              </a:solidFill>
            </a:endParaRPr>
          </a:p>
        </p:txBody>
      </p:sp>
      <p:sp>
        <p:nvSpPr>
          <p:cNvPr id="28" name="TextBox 27">
            <a:extLst>
              <a:ext uri="{FF2B5EF4-FFF2-40B4-BE49-F238E27FC236}">
                <a16:creationId xmlns:a16="http://schemas.microsoft.com/office/drawing/2014/main" id="{DB0FEE72-E3F3-6AAF-3181-69CEA67A6FEB}"/>
              </a:ext>
            </a:extLst>
          </p:cNvPr>
          <p:cNvSpPr txBox="1"/>
          <p:nvPr/>
        </p:nvSpPr>
        <p:spPr>
          <a:xfrm>
            <a:off x="9205949" y="6107025"/>
            <a:ext cx="1747777" cy="523220"/>
          </a:xfrm>
          <a:prstGeom prst="rect">
            <a:avLst/>
          </a:prstGeom>
          <a:noFill/>
        </p:spPr>
        <p:txBody>
          <a:bodyPr wrap="square" rtlCol="0">
            <a:spAutoFit/>
          </a:bodyPr>
          <a:lstStyle/>
          <a:p>
            <a:r>
              <a:rPr lang="en-GB" sz="1400" dirty="0">
                <a:solidFill>
                  <a:srgbClr val="00816C"/>
                </a:solidFill>
              </a:rPr>
              <a:t>Ted Zwietering</a:t>
            </a:r>
            <a:br>
              <a:rPr lang="en-GB" sz="1400" dirty="0">
                <a:solidFill>
                  <a:srgbClr val="FFF6EA"/>
                </a:solidFill>
              </a:rPr>
            </a:br>
            <a:r>
              <a:rPr lang="en-GB" sz="1400" i="1" dirty="0" err="1">
                <a:solidFill>
                  <a:srgbClr val="00816C"/>
                </a:solidFill>
              </a:rPr>
              <a:t>aansturing</a:t>
            </a:r>
            <a:r>
              <a:rPr lang="en-GB" sz="1400" i="1" dirty="0">
                <a:solidFill>
                  <a:srgbClr val="00816C"/>
                </a:solidFill>
              </a:rPr>
              <a:t> bouw</a:t>
            </a:r>
            <a:endParaRPr lang="en-NL" sz="1400" dirty="0">
              <a:solidFill>
                <a:srgbClr val="00816C"/>
              </a:solidFill>
            </a:endParaRPr>
          </a:p>
        </p:txBody>
      </p:sp>
      <p:pic>
        <p:nvPicPr>
          <p:cNvPr id="30" name="Picture 29" descr="A person standing in front of a map&#10;&#10;Description automatically generated">
            <a:extLst>
              <a:ext uri="{FF2B5EF4-FFF2-40B4-BE49-F238E27FC236}">
                <a16:creationId xmlns:a16="http://schemas.microsoft.com/office/drawing/2014/main" id="{BB382FE5-37B5-835D-1710-BC5A150AEA12}"/>
              </a:ext>
            </a:extLst>
          </p:cNvPr>
          <p:cNvPicPr>
            <a:picLocks noChangeAspect="1"/>
          </p:cNvPicPr>
          <p:nvPr/>
        </p:nvPicPr>
        <p:blipFill rotWithShape="1">
          <a:blip r:embed="rId6">
            <a:extLst>
              <a:ext uri="{28A0092B-C50C-407E-A947-70E740481C1C}">
                <a14:useLocalDpi xmlns:a14="http://schemas.microsoft.com/office/drawing/2010/main" val="0"/>
              </a:ext>
            </a:extLst>
          </a:blip>
          <a:srcRect l="28664" t="17367" r="33702" b="38710"/>
          <a:stretch/>
        </p:blipFill>
        <p:spPr>
          <a:xfrm>
            <a:off x="7475827" y="1196108"/>
            <a:ext cx="1626637" cy="1915641"/>
          </a:xfrm>
          <a:prstGeom prst="rect">
            <a:avLst/>
          </a:prstGeom>
        </p:spPr>
      </p:pic>
      <p:pic>
        <p:nvPicPr>
          <p:cNvPr id="36" name="Picture 35" descr="A person sitting in a chair outside&#10;&#10;Description automatically generated">
            <a:extLst>
              <a:ext uri="{FF2B5EF4-FFF2-40B4-BE49-F238E27FC236}">
                <a16:creationId xmlns:a16="http://schemas.microsoft.com/office/drawing/2014/main" id="{9176FA42-EE52-0527-D6D8-6CC785D76A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480" r="15743"/>
          <a:stretch/>
        </p:blipFill>
        <p:spPr>
          <a:xfrm>
            <a:off x="5515861" y="4128772"/>
            <a:ext cx="1733998" cy="1987597"/>
          </a:xfrm>
          <a:prstGeom prst="rect">
            <a:avLst/>
          </a:prstGeom>
        </p:spPr>
      </p:pic>
      <p:pic>
        <p:nvPicPr>
          <p:cNvPr id="38" name="Picture 37" descr="A person in a black sweater&#10;&#10;Description automatically generated">
            <a:extLst>
              <a:ext uri="{FF2B5EF4-FFF2-40B4-BE49-F238E27FC236}">
                <a16:creationId xmlns:a16="http://schemas.microsoft.com/office/drawing/2014/main" id="{D1F54EEF-E868-EB8F-6C1D-E8F446861B2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486" t="19578" r="22620" b="42495"/>
          <a:stretch/>
        </p:blipFill>
        <p:spPr>
          <a:xfrm>
            <a:off x="3615570" y="1196109"/>
            <a:ext cx="1703928" cy="1937730"/>
          </a:xfrm>
          <a:prstGeom prst="rect">
            <a:avLst/>
          </a:prstGeom>
        </p:spPr>
      </p:pic>
      <p:pic>
        <p:nvPicPr>
          <p:cNvPr id="41" name="Afbeelding 4" descr="Afbeelding met Menselijk gezicht, persoon, glimlach, kleding&#10;&#10;Door AI gegenereerde inhoud is mogelijk onjuist.">
            <a:extLst>
              <a:ext uri="{FF2B5EF4-FFF2-40B4-BE49-F238E27FC236}">
                <a16:creationId xmlns:a16="http://schemas.microsoft.com/office/drawing/2014/main" id="{7FBE3B24-DE15-8BCF-7FF2-E96CC8DB39B7}"/>
              </a:ext>
            </a:extLst>
          </p:cNvPr>
          <p:cNvPicPr>
            <a:picLocks noChangeAspect="1"/>
          </p:cNvPicPr>
          <p:nvPr/>
        </p:nvPicPr>
        <p:blipFill>
          <a:blip r:embed="rId9" cstate="print">
            <a:extLst>
              <a:ext uri="{28A0092B-C50C-407E-A947-70E740481C1C}">
                <a14:useLocalDpi xmlns:a14="http://schemas.microsoft.com/office/drawing/2010/main" val="0"/>
              </a:ext>
            </a:extLst>
          </a:blip>
          <a:srcRect t="12050" r="8655" b="3336"/>
          <a:stretch/>
        </p:blipFill>
        <p:spPr>
          <a:xfrm>
            <a:off x="7424297" y="4107170"/>
            <a:ext cx="1678167" cy="2009197"/>
          </a:xfrm>
          <a:prstGeom prst="rect">
            <a:avLst/>
          </a:prstGeom>
        </p:spPr>
      </p:pic>
    </p:spTree>
    <p:extLst>
      <p:ext uri="{BB962C8B-B14F-4D97-AF65-F5344CB8AC3E}">
        <p14:creationId xmlns:p14="http://schemas.microsoft.com/office/powerpoint/2010/main" val="378951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D3FBD-B03C-EC43-3B8C-CE1E633F438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E3FD8CE-EA3F-F8D0-E566-757C5C7E43C6}"/>
              </a:ext>
            </a:extLst>
          </p:cNvPr>
          <p:cNvSpPr>
            <a:spLocks noGrp="1"/>
          </p:cNvSpPr>
          <p:nvPr>
            <p:ph type="title"/>
          </p:nvPr>
        </p:nvSpPr>
        <p:spPr/>
        <p:txBody>
          <a:bodyPr/>
          <a:lstStyle/>
          <a:p>
            <a:r>
              <a:rPr lang="en-GB" dirty="0" err="1"/>
              <a:t>Begroting</a:t>
            </a:r>
            <a:r>
              <a:rPr lang="en-GB" dirty="0"/>
              <a:t> </a:t>
            </a:r>
            <a:r>
              <a:rPr lang="en-GB" dirty="0" err="1"/>
              <a:t>coöperatie</a:t>
            </a:r>
            <a:r>
              <a:rPr lang="en-GB" dirty="0"/>
              <a:t> 2026</a:t>
            </a:r>
            <a:endParaRPr lang="en-NL" dirty="0"/>
          </a:p>
        </p:txBody>
      </p:sp>
      <p:sp>
        <p:nvSpPr>
          <p:cNvPr id="15" name="Text Placeholder 14">
            <a:extLst>
              <a:ext uri="{FF2B5EF4-FFF2-40B4-BE49-F238E27FC236}">
                <a16:creationId xmlns:a16="http://schemas.microsoft.com/office/drawing/2014/main" id="{F968A789-6F07-516C-930F-369D58587F52}"/>
              </a:ext>
            </a:extLst>
          </p:cNvPr>
          <p:cNvSpPr>
            <a:spLocks noGrp="1"/>
          </p:cNvSpPr>
          <p:nvPr>
            <p:ph idx="1"/>
          </p:nvPr>
        </p:nvSpPr>
        <p:spPr>
          <a:xfrm>
            <a:off x="614299" y="2929467"/>
            <a:ext cx="10320135" cy="3928533"/>
          </a:xfrm>
        </p:spPr>
        <p:txBody>
          <a:bodyPr/>
          <a:lstStyle/>
          <a:p>
            <a:endParaRPr lang="en-GB" sz="2400" dirty="0"/>
          </a:p>
          <a:p>
            <a:endParaRPr lang="en-GB" sz="2400" dirty="0"/>
          </a:p>
          <a:p>
            <a:endParaRPr lang="en-GB" sz="2400" dirty="0"/>
          </a:p>
        </p:txBody>
      </p:sp>
      <p:sp>
        <p:nvSpPr>
          <p:cNvPr id="3" name="Tekstvak 2">
            <a:extLst>
              <a:ext uri="{FF2B5EF4-FFF2-40B4-BE49-F238E27FC236}">
                <a16:creationId xmlns:a16="http://schemas.microsoft.com/office/drawing/2014/main" id="{9ED40B30-EEEC-5FED-1E97-EEB149D4F0F7}"/>
              </a:ext>
            </a:extLst>
          </p:cNvPr>
          <p:cNvSpPr txBox="1"/>
          <p:nvPr/>
        </p:nvSpPr>
        <p:spPr>
          <a:xfrm>
            <a:off x="1035842" y="1821044"/>
            <a:ext cx="11025529" cy="1938992"/>
          </a:xfrm>
          <a:prstGeom prst="rect">
            <a:avLst/>
          </a:prstGeom>
          <a:noFill/>
        </p:spPr>
        <p:txBody>
          <a:bodyPr wrap="square" rtlCol="0">
            <a:spAutoFit/>
          </a:bodyPr>
          <a:lstStyle/>
          <a:p>
            <a:r>
              <a:rPr lang="nl-NL" sz="2400" dirty="0">
                <a:latin typeface="DM Sans" pitchFamily="2" charset="0"/>
              </a:rPr>
              <a:t>Totaal uitgaven: € 168.820  (excl. BTW)</a:t>
            </a:r>
          </a:p>
          <a:p>
            <a:r>
              <a:rPr lang="nl-NL" sz="2400" dirty="0">
                <a:latin typeface="DM Sans" pitchFamily="2" charset="0"/>
              </a:rPr>
              <a:t>Dekking: </a:t>
            </a:r>
            <a:r>
              <a:rPr lang="nl-NL" sz="2400" dirty="0" err="1">
                <a:latin typeface="DM Sans" pitchFamily="2" charset="0"/>
              </a:rPr>
              <a:t>KetelhuisWG</a:t>
            </a:r>
            <a:r>
              <a:rPr lang="nl-NL" sz="2400" dirty="0">
                <a:latin typeface="DM Sans" pitchFamily="2" charset="0"/>
              </a:rPr>
              <a:t> bv &amp; derden</a:t>
            </a:r>
          </a:p>
          <a:p>
            <a:endParaRPr lang="nl-NL" sz="2400" dirty="0">
              <a:latin typeface="DM Sans" pitchFamily="2" charset="0"/>
            </a:endParaRPr>
          </a:p>
          <a:p>
            <a:r>
              <a:rPr lang="nl-NL" sz="2400" dirty="0">
                <a:latin typeface="DM Sans" pitchFamily="2" charset="0"/>
              </a:rPr>
              <a:t>Begroting weerspiegelt stabiele voortzetting van activiteiten met grote </a:t>
            </a:r>
          </a:p>
          <a:p>
            <a:r>
              <a:rPr lang="nl-NL" sz="2400" dirty="0">
                <a:latin typeface="DM Sans" pitchFamily="2" charset="0"/>
              </a:rPr>
              <a:t>vrijwillige inzet (ca. 30%) en evenwichtige dekking via </a:t>
            </a:r>
            <a:r>
              <a:rPr lang="nl-NL" sz="2400" dirty="0" err="1">
                <a:latin typeface="DM Sans" pitchFamily="2" charset="0"/>
              </a:rPr>
              <a:t>KetelhuisWG</a:t>
            </a:r>
            <a:r>
              <a:rPr lang="nl-NL" sz="2400" dirty="0">
                <a:latin typeface="DM Sans" pitchFamily="2" charset="0"/>
              </a:rPr>
              <a:t> bv</a:t>
            </a:r>
          </a:p>
        </p:txBody>
      </p:sp>
    </p:spTree>
    <p:extLst>
      <p:ext uri="{BB962C8B-B14F-4D97-AF65-F5344CB8AC3E}">
        <p14:creationId xmlns:p14="http://schemas.microsoft.com/office/powerpoint/2010/main" val="241966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14233-40D5-C6C2-8964-B3FA9DF2A19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0308A57-26E8-231A-D99D-9A11728B26F0}"/>
              </a:ext>
            </a:extLst>
          </p:cNvPr>
          <p:cNvSpPr>
            <a:spLocks noGrp="1"/>
          </p:cNvSpPr>
          <p:nvPr>
            <p:ph type="title"/>
          </p:nvPr>
        </p:nvSpPr>
        <p:spPr/>
        <p:txBody>
          <a:bodyPr/>
          <a:lstStyle/>
          <a:p>
            <a:r>
              <a:rPr lang="en-GB" dirty="0" err="1"/>
              <a:t>Begroting</a:t>
            </a:r>
            <a:r>
              <a:rPr lang="en-GB" dirty="0"/>
              <a:t> </a:t>
            </a:r>
            <a:r>
              <a:rPr lang="en-GB" dirty="0" err="1"/>
              <a:t>coöperatie</a:t>
            </a:r>
            <a:r>
              <a:rPr lang="en-GB" dirty="0"/>
              <a:t> 2026</a:t>
            </a:r>
            <a:endParaRPr lang="en-NL" dirty="0"/>
          </a:p>
        </p:txBody>
      </p:sp>
      <p:sp>
        <p:nvSpPr>
          <p:cNvPr id="15" name="Text Placeholder 14">
            <a:extLst>
              <a:ext uri="{FF2B5EF4-FFF2-40B4-BE49-F238E27FC236}">
                <a16:creationId xmlns:a16="http://schemas.microsoft.com/office/drawing/2014/main" id="{1804677C-FA78-A29F-33EE-13DA99C6935F}"/>
              </a:ext>
            </a:extLst>
          </p:cNvPr>
          <p:cNvSpPr>
            <a:spLocks noGrp="1"/>
          </p:cNvSpPr>
          <p:nvPr>
            <p:ph idx="1"/>
          </p:nvPr>
        </p:nvSpPr>
        <p:spPr/>
        <p:txBody>
          <a:bodyPr/>
          <a:lstStyle/>
          <a:p>
            <a:endParaRPr lang="en-GB" sz="2400" dirty="0"/>
          </a:p>
          <a:p>
            <a:endParaRPr lang="en-GB" sz="2400" dirty="0"/>
          </a:p>
          <a:p>
            <a:endParaRPr lang="en-GB" sz="2400" dirty="0"/>
          </a:p>
        </p:txBody>
      </p:sp>
      <p:sp>
        <p:nvSpPr>
          <p:cNvPr id="2" name="Content Placeholder 2">
            <a:extLst>
              <a:ext uri="{FF2B5EF4-FFF2-40B4-BE49-F238E27FC236}">
                <a16:creationId xmlns:a16="http://schemas.microsoft.com/office/drawing/2014/main" id="{8F59680A-D9D8-F09A-4157-0DA647DF32D4}"/>
              </a:ext>
            </a:extLst>
          </p:cNvPr>
          <p:cNvSpPr txBox="1">
            <a:spLocks/>
          </p:cNvSpPr>
          <p:nvPr/>
        </p:nvSpPr>
        <p:spPr>
          <a:xfrm>
            <a:off x="852617" y="1340919"/>
            <a:ext cx="10320135" cy="162689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DM Sans"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tx1"/>
                </a:solidFill>
                <a:latin typeface="DM Sans"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DM Sans"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DM Sans"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defRPr sz="1600" b="1"/>
            </a:pPr>
            <a:r>
              <a:rPr lang="nl-NL" sz="1400" b="1" dirty="0">
                <a:latin typeface="+mn-lt"/>
              </a:rPr>
              <a:t>Totaal uitgaven: € 168.820  </a:t>
            </a:r>
            <a:r>
              <a:rPr lang="nl-NL" sz="1400" b="1" dirty="0"/>
              <a:t>(alle bedragen excl. BTW)</a:t>
            </a:r>
          </a:p>
          <a:p>
            <a:pPr marL="285750" indent="-285750">
              <a:buFont typeface="Arial" panose="020B0604020202020204" pitchFamily="34" charset="0"/>
              <a:buChar char="•"/>
              <a:defRPr sz="1600" b="1"/>
            </a:pPr>
            <a:r>
              <a:rPr lang="nl-NL" sz="1400" b="1" dirty="0">
                <a:latin typeface="+mn-lt"/>
              </a:rPr>
              <a:t>Dekking: BV </a:t>
            </a:r>
            <a:r>
              <a:rPr lang="nl-NL" sz="1400" b="1" dirty="0" err="1">
                <a:latin typeface="+mn-lt"/>
              </a:rPr>
              <a:t>KetelhuisWG</a:t>
            </a:r>
            <a:r>
              <a:rPr lang="nl-NL" sz="1400" b="1" dirty="0">
                <a:latin typeface="+mn-lt"/>
              </a:rPr>
              <a:t> &amp; derden</a:t>
            </a:r>
            <a:br>
              <a:rPr lang="nl-NL" sz="1400" b="1" dirty="0">
                <a:latin typeface="+mn-lt"/>
              </a:rPr>
            </a:br>
            <a:endParaRPr lang="nl-NL" sz="1400" b="1" dirty="0">
              <a:latin typeface="+mn-lt"/>
            </a:endParaRPr>
          </a:p>
          <a:p>
            <a:pPr marL="285750" indent="-285750">
              <a:buFont typeface="Arial" panose="020B0604020202020204" pitchFamily="34" charset="0"/>
              <a:buChar char="•"/>
              <a:defRPr sz="1600" b="1"/>
            </a:pPr>
            <a:r>
              <a:rPr lang="nl-NL" sz="1400" b="1" dirty="0">
                <a:latin typeface="+mn-lt"/>
              </a:rPr>
              <a:t>Begroting weerspiegelt stabiele voortzetting van activiteiten met grote vrijwillige inzet (ca. 30%) en evenwichtige dekking via BV </a:t>
            </a:r>
            <a:r>
              <a:rPr lang="nl-NL" sz="1400" b="1" dirty="0" err="1">
                <a:latin typeface="+mn-lt"/>
              </a:rPr>
              <a:t>KetelhuisWG</a:t>
            </a:r>
            <a:r>
              <a:rPr lang="nl-NL" sz="1400" b="1" dirty="0">
                <a:latin typeface="+mn-lt"/>
              </a:rPr>
              <a:t>.</a:t>
            </a:r>
          </a:p>
        </p:txBody>
      </p:sp>
      <p:graphicFrame>
        <p:nvGraphicFramePr>
          <p:cNvPr id="4" name="Table 4">
            <a:extLst>
              <a:ext uri="{FF2B5EF4-FFF2-40B4-BE49-F238E27FC236}">
                <a16:creationId xmlns:a16="http://schemas.microsoft.com/office/drawing/2014/main" id="{3053717C-3789-10C4-9614-2DC33F6D0134}"/>
              </a:ext>
            </a:extLst>
          </p:cNvPr>
          <p:cNvGraphicFramePr>
            <a:graphicFrameLocks noGrp="1"/>
          </p:cNvGraphicFramePr>
          <p:nvPr>
            <p:extLst>
              <p:ext uri="{D42A27DB-BD31-4B8C-83A1-F6EECF244321}">
                <p14:modId xmlns:p14="http://schemas.microsoft.com/office/powerpoint/2010/main" val="294025324"/>
              </p:ext>
            </p:extLst>
          </p:nvPr>
        </p:nvGraphicFramePr>
        <p:xfrm>
          <a:off x="723332" y="1241946"/>
          <a:ext cx="11200138" cy="4855174"/>
        </p:xfrm>
        <a:graphic>
          <a:graphicData uri="http://schemas.openxmlformats.org/drawingml/2006/table">
            <a:tbl>
              <a:tblPr firstRow="1" bandRow="1">
                <a:effectLst>
                  <a:outerShdw blurRad="50800" dist="273258" dir="8115528" algn="ctr" rotWithShape="0">
                    <a:schemeClr val="tx1">
                      <a:lumMod val="65000"/>
                      <a:lumOff val="35000"/>
                    </a:schemeClr>
                  </a:outerShdw>
                </a:effectLst>
                <a:tableStyleId>{5C22544A-7EE6-4342-B048-85BDC9FD1C3A}</a:tableStyleId>
              </a:tblPr>
              <a:tblGrid>
                <a:gridCol w="3952989">
                  <a:extLst>
                    <a:ext uri="{9D8B030D-6E8A-4147-A177-3AD203B41FA5}">
                      <a16:colId xmlns:a16="http://schemas.microsoft.com/office/drawing/2014/main" val="20000"/>
                    </a:ext>
                  </a:extLst>
                </a:gridCol>
                <a:gridCol w="4611822">
                  <a:extLst>
                    <a:ext uri="{9D8B030D-6E8A-4147-A177-3AD203B41FA5}">
                      <a16:colId xmlns:a16="http://schemas.microsoft.com/office/drawing/2014/main" val="20001"/>
                    </a:ext>
                  </a:extLst>
                </a:gridCol>
                <a:gridCol w="2635327">
                  <a:extLst>
                    <a:ext uri="{9D8B030D-6E8A-4147-A177-3AD203B41FA5}">
                      <a16:colId xmlns:a16="http://schemas.microsoft.com/office/drawing/2014/main" val="20002"/>
                    </a:ext>
                  </a:extLst>
                </a:gridCol>
              </a:tblGrid>
              <a:tr h="571198">
                <a:tc>
                  <a:txBody>
                    <a:bodyPr/>
                    <a:lstStyle/>
                    <a:p>
                      <a:pPr>
                        <a:defRPr b="1"/>
                      </a:pPr>
                      <a:r>
                        <a:rPr dirty="0" err="1">
                          <a:solidFill>
                            <a:srgbClr val="5C3654"/>
                          </a:solidFill>
                        </a:rPr>
                        <a:t>Categorie</a:t>
                      </a:r>
                      <a:endParaRPr dirty="0">
                        <a:solidFill>
                          <a:srgbClr val="5C3654"/>
                        </a:solidFill>
                      </a:endParaRPr>
                    </a:p>
                  </a:txBody>
                  <a:tcPr/>
                </a:tc>
                <a:tc>
                  <a:txBody>
                    <a:bodyPr/>
                    <a:lstStyle/>
                    <a:p>
                      <a:pPr>
                        <a:defRPr b="1"/>
                      </a:pPr>
                      <a:r>
                        <a:rPr dirty="0" err="1">
                          <a:solidFill>
                            <a:srgbClr val="5C3654"/>
                          </a:solidFill>
                        </a:rPr>
                        <a:t>Toelichting</a:t>
                      </a:r>
                      <a:endParaRPr dirty="0">
                        <a:solidFill>
                          <a:srgbClr val="5C3654"/>
                        </a:solidFill>
                      </a:endParaRPr>
                    </a:p>
                  </a:txBody>
                  <a:tcPr/>
                </a:tc>
                <a:tc>
                  <a:txBody>
                    <a:bodyPr/>
                    <a:lstStyle/>
                    <a:p>
                      <a:pPr>
                        <a:defRPr b="1"/>
                      </a:pPr>
                      <a:r>
                        <a:rPr dirty="0" err="1">
                          <a:solidFill>
                            <a:srgbClr val="5C3654"/>
                          </a:solidFill>
                        </a:rPr>
                        <a:t>Bedrag</a:t>
                      </a:r>
                      <a:r>
                        <a:rPr dirty="0">
                          <a:solidFill>
                            <a:srgbClr val="5C3654"/>
                          </a:solidFill>
                        </a:rPr>
                        <a:t> (€)</a:t>
                      </a:r>
                    </a:p>
                  </a:txBody>
                  <a:tcPr/>
                </a:tc>
                <a:extLst>
                  <a:ext uri="{0D108BD9-81ED-4DB2-BD59-A6C34878D82A}">
                    <a16:rowId xmlns:a16="http://schemas.microsoft.com/office/drawing/2014/main" val="10000"/>
                  </a:ext>
                </a:extLst>
              </a:tr>
              <a:tr h="475997">
                <a:tc>
                  <a:txBody>
                    <a:bodyPr/>
                    <a:lstStyle/>
                    <a:p>
                      <a:pPr>
                        <a:defRPr sz="1200"/>
                      </a:pPr>
                      <a:r>
                        <a:t>Organisatie &amp; projectmanagement</a:t>
                      </a:r>
                    </a:p>
                  </a:txBody>
                  <a:tcPr/>
                </a:tc>
                <a:tc>
                  <a:txBody>
                    <a:bodyPr/>
                    <a:lstStyle/>
                    <a:p>
                      <a:pPr>
                        <a:defRPr sz="1200"/>
                      </a:pPr>
                      <a:r>
                        <a:t>12 u/week × 48 weken</a:t>
                      </a:r>
                    </a:p>
                  </a:txBody>
                  <a:tcPr/>
                </a:tc>
                <a:tc>
                  <a:txBody>
                    <a:bodyPr/>
                    <a:lstStyle/>
                    <a:p>
                      <a:pPr>
                        <a:defRPr sz="1200"/>
                      </a:pPr>
                      <a:r>
                        <a:t>43.200</a:t>
                      </a:r>
                    </a:p>
                  </a:txBody>
                  <a:tcPr/>
                </a:tc>
                <a:extLst>
                  <a:ext uri="{0D108BD9-81ED-4DB2-BD59-A6C34878D82A}">
                    <a16:rowId xmlns:a16="http://schemas.microsoft.com/office/drawing/2014/main" val="10001"/>
                  </a:ext>
                </a:extLst>
              </a:tr>
              <a:tr h="475997">
                <a:tc>
                  <a:txBody>
                    <a:bodyPr/>
                    <a:lstStyle/>
                    <a:p>
                      <a:pPr>
                        <a:defRPr sz="1200"/>
                      </a:pPr>
                      <a:r>
                        <a:rPr dirty="0" err="1"/>
                        <a:t>Communicatie</a:t>
                      </a:r>
                      <a:r>
                        <a:rPr dirty="0"/>
                        <a:t> &amp; </a:t>
                      </a:r>
                      <a:r>
                        <a:rPr dirty="0" err="1"/>
                        <a:t>participatie</a:t>
                      </a:r>
                      <a:endParaRPr dirty="0"/>
                    </a:p>
                  </a:txBody>
                  <a:tcPr/>
                </a:tc>
                <a:tc>
                  <a:txBody>
                    <a:bodyPr/>
                    <a:lstStyle/>
                    <a:p>
                      <a:pPr>
                        <a:defRPr sz="1200"/>
                      </a:pPr>
                      <a:r>
                        <a:t>12 u/week × 48 weken</a:t>
                      </a:r>
                    </a:p>
                  </a:txBody>
                  <a:tcPr/>
                </a:tc>
                <a:tc>
                  <a:txBody>
                    <a:bodyPr/>
                    <a:lstStyle/>
                    <a:p>
                      <a:pPr>
                        <a:defRPr sz="1200"/>
                      </a:pPr>
                      <a:r>
                        <a:rPr dirty="0"/>
                        <a:t>31.680</a:t>
                      </a:r>
                    </a:p>
                  </a:txBody>
                  <a:tcPr/>
                </a:tc>
                <a:extLst>
                  <a:ext uri="{0D108BD9-81ED-4DB2-BD59-A6C34878D82A}">
                    <a16:rowId xmlns:a16="http://schemas.microsoft.com/office/drawing/2014/main" val="10002"/>
                  </a:ext>
                </a:extLst>
              </a:tr>
              <a:tr h="713997">
                <a:tc>
                  <a:txBody>
                    <a:bodyPr/>
                    <a:lstStyle/>
                    <a:p>
                      <a:pPr>
                        <a:defRPr sz="1200"/>
                      </a:pPr>
                      <a:r>
                        <a:rPr dirty="0" err="1"/>
                        <a:t>Kantoorkosten</a:t>
                      </a:r>
                      <a:r>
                        <a:rPr dirty="0"/>
                        <a:t> &amp; websites</a:t>
                      </a:r>
                    </a:p>
                  </a:txBody>
                  <a:tcPr/>
                </a:tc>
                <a:tc>
                  <a:txBody>
                    <a:bodyPr/>
                    <a:lstStyle/>
                    <a:p>
                      <a:pPr>
                        <a:defRPr sz="1200"/>
                      </a:pPr>
                      <a:r>
                        <a:t>onderhoud + overdracht + Planken Zonder Gas</a:t>
                      </a:r>
                    </a:p>
                  </a:txBody>
                  <a:tcPr/>
                </a:tc>
                <a:tc>
                  <a:txBody>
                    <a:bodyPr/>
                    <a:lstStyle/>
                    <a:p>
                      <a:pPr>
                        <a:defRPr sz="1200"/>
                      </a:pPr>
                      <a:r>
                        <a:t>28.900</a:t>
                      </a:r>
                    </a:p>
                  </a:txBody>
                  <a:tcPr/>
                </a:tc>
                <a:extLst>
                  <a:ext uri="{0D108BD9-81ED-4DB2-BD59-A6C34878D82A}">
                    <a16:rowId xmlns:a16="http://schemas.microsoft.com/office/drawing/2014/main" val="10003"/>
                  </a:ext>
                </a:extLst>
              </a:tr>
              <a:tr h="475997">
                <a:tc>
                  <a:txBody>
                    <a:bodyPr/>
                    <a:lstStyle/>
                    <a:p>
                      <a:pPr>
                        <a:defRPr sz="1200"/>
                      </a:pPr>
                      <a:r>
                        <a:t>Groene Gasthuis</a:t>
                      </a:r>
                    </a:p>
                  </a:txBody>
                  <a:tcPr/>
                </a:tc>
                <a:tc>
                  <a:txBody>
                    <a:bodyPr/>
                    <a:lstStyle/>
                    <a:p>
                      <a:pPr marL="285750" indent="-285750">
                        <a:buFont typeface="+mj-lt"/>
                        <a:buAutoNum type="romanUcPeriod"/>
                        <a:defRPr sz="1200"/>
                      </a:pPr>
                      <a:r>
                        <a:rPr dirty="0" err="1"/>
                        <a:t>organisatie</a:t>
                      </a:r>
                      <a:r>
                        <a:rPr dirty="0"/>
                        <a:t> + </a:t>
                      </a:r>
                      <a:r>
                        <a:rPr dirty="0" err="1"/>
                        <a:t>participatie</a:t>
                      </a:r>
                      <a:endParaRPr dirty="0"/>
                    </a:p>
                  </a:txBody>
                  <a:tcPr/>
                </a:tc>
                <a:tc>
                  <a:txBody>
                    <a:bodyPr/>
                    <a:lstStyle/>
                    <a:p>
                      <a:pPr>
                        <a:defRPr sz="1200"/>
                      </a:pPr>
                      <a:r>
                        <a:t>24.960</a:t>
                      </a:r>
                    </a:p>
                  </a:txBody>
                  <a:tcPr/>
                </a:tc>
                <a:extLst>
                  <a:ext uri="{0D108BD9-81ED-4DB2-BD59-A6C34878D82A}">
                    <a16:rowId xmlns:a16="http://schemas.microsoft.com/office/drawing/2014/main" val="10004"/>
                  </a:ext>
                </a:extLst>
              </a:tr>
              <a:tr h="475997">
                <a:tc>
                  <a:txBody>
                    <a:bodyPr/>
                    <a:lstStyle/>
                    <a:p>
                      <a:pPr>
                        <a:defRPr sz="1200"/>
                      </a:pPr>
                      <a:r>
                        <a:rPr dirty="0" err="1"/>
                        <a:t>Financieel</a:t>
                      </a:r>
                      <a:r>
                        <a:rPr dirty="0"/>
                        <a:t> </a:t>
                      </a:r>
                      <a:r>
                        <a:rPr dirty="0" err="1"/>
                        <a:t>beheer</a:t>
                      </a:r>
                      <a:endParaRPr dirty="0"/>
                    </a:p>
                  </a:txBody>
                  <a:tcPr/>
                </a:tc>
                <a:tc>
                  <a:txBody>
                    <a:bodyPr/>
                    <a:lstStyle/>
                    <a:p>
                      <a:pPr>
                        <a:defRPr sz="1200"/>
                      </a:pPr>
                      <a:r>
                        <a:rPr dirty="0" err="1"/>
                        <a:t>administratie</a:t>
                      </a:r>
                      <a:r>
                        <a:rPr dirty="0"/>
                        <a:t> + </a:t>
                      </a:r>
                      <a:r>
                        <a:rPr dirty="0" err="1"/>
                        <a:t>ledenadmin</a:t>
                      </a:r>
                      <a:endParaRPr dirty="0"/>
                    </a:p>
                  </a:txBody>
                  <a:tcPr/>
                </a:tc>
                <a:tc>
                  <a:txBody>
                    <a:bodyPr/>
                    <a:lstStyle/>
                    <a:p>
                      <a:pPr>
                        <a:defRPr sz="1200"/>
                      </a:pPr>
                      <a:r>
                        <a:t>17.280</a:t>
                      </a:r>
                    </a:p>
                  </a:txBody>
                  <a:tcPr/>
                </a:tc>
                <a:extLst>
                  <a:ext uri="{0D108BD9-81ED-4DB2-BD59-A6C34878D82A}">
                    <a16:rowId xmlns:a16="http://schemas.microsoft.com/office/drawing/2014/main" val="10005"/>
                  </a:ext>
                </a:extLst>
              </a:tr>
              <a:tr h="713997">
                <a:tc>
                  <a:txBody>
                    <a:bodyPr/>
                    <a:lstStyle/>
                    <a:p>
                      <a:pPr>
                        <a:defRPr sz="1200"/>
                      </a:pPr>
                      <a:r>
                        <a:rPr dirty="0" err="1"/>
                        <a:t>Communicatie</a:t>
                      </a:r>
                      <a:r>
                        <a:rPr dirty="0"/>
                        <a:t> &amp; </a:t>
                      </a:r>
                      <a:r>
                        <a:rPr dirty="0" err="1"/>
                        <a:t>bijeenkomsten</a:t>
                      </a:r>
                      <a:endParaRPr dirty="0"/>
                    </a:p>
                  </a:txBody>
                  <a:tcPr/>
                </a:tc>
                <a:tc>
                  <a:txBody>
                    <a:bodyPr/>
                    <a:lstStyle/>
                    <a:p>
                      <a:pPr>
                        <a:defRPr sz="1200"/>
                      </a:pPr>
                      <a:r>
                        <a:t>krant, flyers, vormgeving, sessies + catering</a:t>
                      </a:r>
                    </a:p>
                  </a:txBody>
                  <a:tcPr/>
                </a:tc>
                <a:tc>
                  <a:txBody>
                    <a:bodyPr/>
                    <a:lstStyle/>
                    <a:p>
                      <a:pPr>
                        <a:defRPr sz="1200"/>
                      </a:pPr>
                      <a:r>
                        <a:t>13.800</a:t>
                      </a:r>
                    </a:p>
                  </a:txBody>
                  <a:tcPr/>
                </a:tc>
                <a:extLst>
                  <a:ext uri="{0D108BD9-81ED-4DB2-BD59-A6C34878D82A}">
                    <a16:rowId xmlns:a16="http://schemas.microsoft.com/office/drawing/2014/main" val="10006"/>
                  </a:ext>
                </a:extLst>
              </a:tr>
              <a:tr h="475997">
                <a:tc>
                  <a:txBody>
                    <a:bodyPr/>
                    <a:lstStyle/>
                    <a:p>
                      <a:pPr>
                        <a:defRPr sz="1200"/>
                      </a:pPr>
                      <a:r>
                        <a:t>Campagne leveringscontracten</a:t>
                      </a:r>
                    </a:p>
                  </a:txBody>
                  <a:tcPr/>
                </a:tc>
                <a:tc>
                  <a:txBody>
                    <a:bodyPr/>
                    <a:lstStyle/>
                    <a:p>
                      <a:pPr>
                        <a:defRPr sz="1200"/>
                      </a:pPr>
                      <a:r>
                        <a:t>brochure + coördinatie / planning</a:t>
                      </a:r>
                    </a:p>
                  </a:txBody>
                  <a:tcPr/>
                </a:tc>
                <a:tc>
                  <a:txBody>
                    <a:bodyPr/>
                    <a:lstStyle/>
                    <a:p>
                      <a:pPr>
                        <a:defRPr sz="1200"/>
                      </a:pPr>
                      <a:r>
                        <a:t>9.000</a:t>
                      </a:r>
                    </a:p>
                  </a:txBody>
                  <a:tcPr/>
                </a:tc>
                <a:extLst>
                  <a:ext uri="{0D108BD9-81ED-4DB2-BD59-A6C34878D82A}">
                    <a16:rowId xmlns:a16="http://schemas.microsoft.com/office/drawing/2014/main" val="10007"/>
                  </a:ext>
                </a:extLst>
              </a:tr>
              <a:tr h="475997">
                <a:tc>
                  <a:txBody>
                    <a:bodyPr/>
                    <a:lstStyle/>
                    <a:p>
                      <a:pPr>
                        <a:defRPr sz="1200" b="1"/>
                      </a:pPr>
                      <a:r>
                        <a:rPr dirty="0" err="1"/>
                        <a:t>Totaal</a:t>
                      </a:r>
                      <a:endParaRPr dirty="0"/>
                    </a:p>
                  </a:txBody>
                  <a:tcPr/>
                </a:tc>
                <a:tc>
                  <a:txBody>
                    <a:bodyPr/>
                    <a:lstStyle/>
                    <a:p>
                      <a:pPr>
                        <a:defRPr sz="1200" b="1"/>
                      </a:pPr>
                      <a:endParaRPr/>
                    </a:p>
                  </a:txBody>
                  <a:tcPr/>
                </a:tc>
                <a:tc>
                  <a:txBody>
                    <a:bodyPr/>
                    <a:lstStyle/>
                    <a:p>
                      <a:pPr>
                        <a:defRPr sz="1200" b="1"/>
                      </a:pPr>
                      <a:r>
                        <a:rPr dirty="0"/>
                        <a:t>168.820</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1167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AFCDC-AF29-3CF0-526B-D30B74406B2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B57FC3B-3E0B-D767-CC1B-79518F5A91EA}"/>
              </a:ext>
            </a:extLst>
          </p:cNvPr>
          <p:cNvSpPr>
            <a:spLocks noGrp="1"/>
          </p:cNvSpPr>
          <p:nvPr>
            <p:ph type="title"/>
          </p:nvPr>
        </p:nvSpPr>
        <p:spPr/>
        <p:txBody>
          <a:bodyPr/>
          <a:lstStyle/>
          <a:p>
            <a:r>
              <a:rPr lang="en-GB" dirty="0" err="1"/>
              <a:t>Voorstel</a:t>
            </a:r>
            <a:r>
              <a:rPr lang="en-GB" dirty="0"/>
              <a:t> </a:t>
            </a:r>
            <a:r>
              <a:rPr lang="en-GB" dirty="0" err="1"/>
              <a:t>aan</a:t>
            </a:r>
            <a:r>
              <a:rPr lang="en-GB" dirty="0"/>
              <a:t> de ALV</a:t>
            </a:r>
            <a:endParaRPr lang="en-NL" dirty="0"/>
          </a:p>
        </p:txBody>
      </p:sp>
      <p:sp>
        <p:nvSpPr>
          <p:cNvPr id="2" name="Tekstvak 1">
            <a:extLst>
              <a:ext uri="{FF2B5EF4-FFF2-40B4-BE49-F238E27FC236}">
                <a16:creationId xmlns:a16="http://schemas.microsoft.com/office/drawing/2014/main" id="{080219D0-DC6D-D345-2262-731B0C926897}"/>
              </a:ext>
            </a:extLst>
          </p:cNvPr>
          <p:cNvSpPr txBox="1"/>
          <p:nvPr/>
        </p:nvSpPr>
        <p:spPr>
          <a:xfrm>
            <a:off x="1295399" y="1813173"/>
            <a:ext cx="8934994" cy="3600986"/>
          </a:xfrm>
          <a:prstGeom prst="rect">
            <a:avLst/>
          </a:prstGeom>
          <a:noFill/>
        </p:spPr>
        <p:txBody>
          <a:bodyPr wrap="square" rtlCol="0">
            <a:spAutoFit/>
          </a:bodyPr>
          <a:lstStyle/>
          <a:p>
            <a:pPr marL="342900" indent="-342900">
              <a:buFont typeface="Arial" panose="020B0604020202020204" pitchFamily="34" charset="0"/>
              <a:buChar char="•"/>
            </a:pPr>
            <a:r>
              <a:rPr lang="nl-NL" sz="2400" dirty="0">
                <a:latin typeface="DM Sans" pitchFamily="2" charset="0"/>
              </a:rPr>
              <a:t>Vaststelling van de begroting 2026</a:t>
            </a:r>
            <a:br>
              <a:rPr lang="nl-NL" sz="2400" dirty="0">
                <a:latin typeface="DM Sans" pitchFamily="2" charset="0"/>
              </a:rPr>
            </a:br>
            <a:endParaRPr lang="nl-NL" sz="2400" dirty="0">
              <a:latin typeface="DM Sans" pitchFamily="2" charset="0"/>
            </a:endParaRPr>
          </a:p>
          <a:p>
            <a:pPr marL="342900" indent="-342900">
              <a:buFont typeface="Arial" panose="020B0604020202020204" pitchFamily="34" charset="0"/>
              <a:buChar char="•"/>
            </a:pPr>
            <a:r>
              <a:rPr lang="nl-NL" sz="2400" dirty="0">
                <a:latin typeface="DM Sans" pitchFamily="2" charset="0"/>
              </a:rPr>
              <a:t>Structurele ondersteuning door </a:t>
            </a:r>
            <a:r>
              <a:rPr lang="nl-NL" sz="2400" dirty="0" err="1">
                <a:latin typeface="DM Sans" pitchFamily="2" charset="0"/>
              </a:rPr>
              <a:t>KetelhuisWG</a:t>
            </a:r>
            <a:r>
              <a:rPr lang="nl-NL" sz="2400" dirty="0">
                <a:latin typeface="DM Sans" pitchFamily="2" charset="0"/>
              </a:rPr>
              <a:t> bv</a:t>
            </a:r>
            <a:br>
              <a:rPr lang="nl-NL" sz="2400" dirty="0">
                <a:latin typeface="DM Sans" pitchFamily="2" charset="0"/>
              </a:rPr>
            </a:br>
            <a:endParaRPr lang="nl-NL" sz="2400" dirty="0">
              <a:latin typeface="DM Sans" pitchFamily="2" charset="0"/>
            </a:endParaRPr>
          </a:p>
          <a:p>
            <a:pPr marL="342900" indent="-342900">
              <a:buFont typeface="Arial" panose="020B0604020202020204" pitchFamily="34" charset="0"/>
              <a:buChar char="•"/>
            </a:pPr>
            <a:r>
              <a:rPr lang="nl-NL" sz="2400" dirty="0">
                <a:latin typeface="DM Sans" pitchFamily="2" charset="0"/>
              </a:rPr>
              <a:t>Continuering participatie en communicatie</a:t>
            </a:r>
            <a:br>
              <a:rPr lang="nl-NL" sz="2400" dirty="0">
                <a:latin typeface="DM Sans" pitchFamily="2" charset="0"/>
              </a:rPr>
            </a:br>
            <a:endParaRPr lang="nl-NL" sz="2400" dirty="0">
              <a:latin typeface="DM Sans" pitchFamily="2" charset="0"/>
            </a:endParaRPr>
          </a:p>
          <a:p>
            <a:pPr marL="342900" indent="-342900">
              <a:buFont typeface="Arial" panose="020B0604020202020204" pitchFamily="34" charset="0"/>
              <a:buChar char="•"/>
            </a:pPr>
            <a:r>
              <a:rPr lang="nl-NL" sz="2400" dirty="0">
                <a:latin typeface="DM Sans" pitchFamily="2" charset="0"/>
              </a:rPr>
              <a:t>Voorbereiding uitvoering buurtwarmtenet en </a:t>
            </a:r>
          </a:p>
          <a:p>
            <a:r>
              <a:rPr lang="nl-NL" sz="2400" dirty="0">
                <a:latin typeface="DM Sans" pitchFamily="2" charset="0"/>
              </a:rPr>
              <a:t>     het Groene Gasthuis</a:t>
            </a:r>
          </a:p>
          <a:p>
            <a:endParaRPr lang="nl-NL" dirty="0"/>
          </a:p>
          <a:p>
            <a:endParaRPr lang="nl-NL" dirty="0"/>
          </a:p>
        </p:txBody>
      </p:sp>
    </p:spTree>
    <p:extLst>
      <p:ext uri="{BB962C8B-B14F-4D97-AF65-F5344CB8AC3E}">
        <p14:creationId xmlns:p14="http://schemas.microsoft.com/office/powerpoint/2010/main" val="2589272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84EE-7FE9-B760-0D47-DFA8504CA22F}"/>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20EE3DE4-2E37-6E51-4B7D-45968A28A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6638FB65-0E41-ECCF-4600-F7EA315D5C44}"/>
              </a:ext>
            </a:extLst>
          </p:cNvPr>
          <p:cNvSpPr txBox="1">
            <a:spLocks/>
          </p:cNvSpPr>
          <p:nvPr/>
        </p:nvSpPr>
        <p:spPr>
          <a:xfrm>
            <a:off x="1892299" y="457412"/>
            <a:ext cx="9567861" cy="50924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nl-NL" sz="4000" b="1" dirty="0">
                <a:solidFill>
                  <a:schemeClr val="tx2"/>
                </a:solidFill>
                <a:latin typeface="DM Sans"/>
              </a:rPr>
              <a:t>Voorgesteld besluit</a:t>
            </a:r>
            <a:endParaRPr lang="nl-NL" sz="4000" b="1" dirty="0">
              <a:solidFill>
                <a:schemeClr val="tx2"/>
              </a:solidFill>
            </a:endParaRPr>
          </a:p>
        </p:txBody>
      </p:sp>
      <p:sp>
        <p:nvSpPr>
          <p:cNvPr id="7" name="Tijdelijke aanduiding voor dianummer 1">
            <a:extLst>
              <a:ext uri="{FF2B5EF4-FFF2-40B4-BE49-F238E27FC236}">
                <a16:creationId xmlns:a16="http://schemas.microsoft.com/office/drawing/2014/main" id="{A79AECA2-B9E5-BE3F-5F98-440D25699EF7}"/>
              </a:ext>
            </a:extLst>
          </p:cNvPr>
          <p:cNvSpPr txBox="1">
            <a:spLocks/>
          </p:cNvSpPr>
          <p:nvPr/>
        </p:nvSpPr>
        <p:spPr>
          <a:xfrm>
            <a:off x="11016825" y="5882481"/>
            <a:ext cx="443338" cy="246857"/>
          </a:xfrm>
          <a:prstGeom prst="rect">
            <a:avLst/>
          </a:prstGeom>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Tijdelijke aanduiding voor inhoud 3">
            <a:extLst>
              <a:ext uri="{FF2B5EF4-FFF2-40B4-BE49-F238E27FC236}">
                <a16:creationId xmlns:a16="http://schemas.microsoft.com/office/drawing/2014/main" id="{9765CDA4-0524-AE5B-524A-9916109437D7}"/>
              </a:ext>
            </a:extLst>
          </p:cNvPr>
          <p:cNvSpPr txBox="1">
            <a:spLocks/>
          </p:cNvSpPr>
          <p:nvPr/>
        </p:nvSpPr>
        <p:spPr>
          <a:xfrm>
            <a:off x="1334588" y="1446968"/>
            <a:ext cx="10728324" cy="4711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400" dirty="0"/>
          </a:p>
          <a:p>
            <a:pPr marL="0" indent="0">
              <a:buNone/>
            </a:pPr>
            <a:endParaRPr lang="nl-NL" sz="2400" dirty="0"/>
          </a:p>
          <a:p>
            <a:pPr marL="0" indent="0">
              <a:buNone/>
            </a:pPr>
            <a:r>
              <a:rPr lang="nl-NL" sz="2400" i="1" dirty="0"/>
              <a:t>De ALV stelt de begroting 2026 vast zoals gepresenteerd.</a:t>
            </a:r>
          </a:p>
          <a:p>
            <a:pPr marL="0" indent="0">
              <a:buNone/>
            </a:pPr>
            <a:endParaRPr lang="en-US" sz="2400" b="1" dirty="0"/>
          </a:p>
          <a:p>
            <a:endParaRPr lang="en-US" sz="2400" i="1" dirty="0"/>
          </a:p>
          <a:p>
            <a:r>
              <a:rPr lang="en-US" sz="2400" dirty="0">
                <a:highlight>
                  <a:srgbClr val="00FF00"/>
                </a:highlight>
              </a:rPr>
              <a:t>Groene </a:t>
            </a:r>
            <a:r>
              <a:rPr lang="en-US" sz="2400" dirty="0" err="1">
                <a:highlight>
                  <a:srgbClr val="00FF00"/>
                </a:highlight>
              </a:rPr>
              <a:t>kaart</a:t>
            </a:r>
            <a:r>
              <a:rPr lang="en-US" sz="2400" dirty="0">
                <a:highlight>
                  <a:srgbClr val="00FF00"/>
                </a:highlight>
              </a:rPr>
              <a:t>:</a:t>
            </a:r>
            <a:r>
              <a:rPr lang="en-US" sz="2400" dirty="0"/>
              <a:t> </a:t>
            </a:r>
            <a:r>
              <a:rPr lang="en-US" sz="2400" dirty="0" err="1"/>
              <a:t>akkoord</a:t>
            </a:r>
            <a:endParaRPr lang="en-US" sz="2400" dirty="0"/>
          </a:p>
          <a:p>
            <a:r>
              <a:rPr lang="en-US" sz="2400" dirty="0">
                <a:solidFill>
                  <a:schemeClr val="bg2">
                    <a:lumMod val="20000"/>
                    <a:lumOff val="80000"/>
                  </a:schemeClr>
                </a:solidFill>
                <a:highlight>
                  <a:srgbClr val="FF0000"/>
                </a:highlight>
              </a:rPr>
              <a:t>Rode </a:t>
            </a:r>
            <a:r>
              <a:rPr lang="en-US" sz="2400" dirty="0" err="1">
                <a:solidFill>
                  <a:schemeClr val="bg2">
                    <a:lumMod val="20000"/>
                    <a:lumOff val="80000"/>
                  </a:schemeClr>
                </a:solidFill>
                <a:highlight>
                  <a:srgbClr val="FF0000"/>
                </a:highlight>
              </a:rPr>
              <a:t>kaart</a:t>
            </a:r>
            <a:r>
              <a:rPr lang="en-US" sz="2400" dirty="0">
                <a:solidFill>
                  <a:schemeClr val="bg2">
                    <a:lumMod val="20000"/>
                    <a:lumOff val="80000"/>
                  </a:schemeClr>
                </a:solidFill>
                <a:highlight>
                  <a:srgbClr val="FF0000"/>
                </a:highlight>
              </a:rPr>
              <a:t>: </a:t>
            </a:r>
            <a:r>
              <a:rPr lang="en-US" sz="2400" dirty="0"/>
              <a:t>    </a:t>
            </a:r>
            <a:r>
              <a:rPr lang="en-US" sz="2400" dirty="0" err="1"/>
              <a:t>niet</a:t>
            </a:r>
            <a:r>
              <a:rPr lang="en-US" sz="2400" dirty="0"/>
              <a:t> </a:t>
            </a:r>
            <a:r>
              <a:rPr lang="en-US" sz="2400" dirty="0" err="1"/>
              <a:t>akkoord</a:t>
            </a:r>
            <a:endParaRPr lang="en-US" sz="2400" dirty="0"/>
          </a:p>
          <a:p>
            <a:r>
              <a:rPr lang="en-US" sz="2400" dirty="0">
                <a:solidFill>
                  <a:srgbClr val="FDE6DD"/>
                </a:solidFill>
              </a:rPr>
              <a:t>Twee </a:t>
            </a:r>
            <a:r>
              <a:rPr lang="en-US" sz="2400" dirty="0" err="1">
                <a:solidFill>
                  <a:srgbClr val="FDE6DD"/>
                </a:solidFill>
              </a:rPr>
              <a:t>kaarten</a:t>
            </a:r>
            <a:r>
              <a:rPr lang="en-US" sz="2400" dirty="0">
                <a:solidFill>
                  <a:srgbClr val="FDE6DD"/>
                </a:solidFill>
              </a:rPr>
              <a:t>:</a:t>
            </a:r>
            <a:r>
              <a:rPr lang="en-US" sz="2400" dirty="0"/>
              <a:t> </a:t>
            </a:r>
            <a:r>
              <a:rPr lang="en-US" sz="2400" dirty="0" err="1"/>
              <a:t>blanco</a:t>
            </a:r>
            <a:r>
              <a:rPr lang="en-US" sz="2400" dirty="0"/>
              <a:t> / </a:t>
            </a:r>
            <a:r>
              <a:rPr lang="en-US" sz="2400" dirty="0" err="1"/>
              <a:t>geen</a:t>
            </a:r>
            <a:r>
              <a:rPr lang="en-US" sz="2400" dirty="0"/>
              <a:t> </a:t>
            </a:r>
            <a:r>
              <a:rPr lang="en-US" sz="2400" dirty="0" err="1"/>
              <a:t>mening</a:t>
            </a:r>
            <a:endParaRPr lang="en-US" sz="2400" dirty="0"/>
          </a:p>
          <a:p>
            <a:endParaRPr lang="en-US" sz="2400" i="1" dirty="0"/>
          </a:p>
        </p:txBody>
      </p:sp>
    </p:spTree>
    <p:extLst>
      <p:ext uri="{BB962C8B-B14F-4D97-AF65-F5344CB8AC3E}">
        <p14:creationId xmlns:p14="http://schemas.microsoft.com/office/powerpoint/2010/main" val="205431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96ABE-2A33-2666-9266-25843D4FBAC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BD6905-E2EB-6C27-50DD-2E4482A2FA79}"/>
              </a:ext>
            </a:extLst>
          </p:cNvPr>
          <p:cNvSpPr/>
          <p:nvPr/>
        </p:nvSpPr>
        <p:spPr>
          <a:xfrm>
            <a:off x="1788208" y="1188720"/>
            <a:ext cx="7355792" cy="1889760"/>
          </a:xfrm>
          <a:prstGeom prst="roundRect">
            <a:avLst/>
          </a:prstGeom>
          <a:solidFill>
            <a:srgbClr val="FF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800" dirty="0">
                <a:solidFill>
                  <a:srgbClr val="007664"/>
                </a:solidFill>
              </a:rPr>
              <a:t> </a:t>
            </a:r>
            <a:r>
              <a:rPr lang="nl-NL" sz="4800" b="1" dirty="0">
                <a:solidFill>
                  <a:srgbClr val="007664"/>
                </a:solidFill>
              </a:rPr>
              <a:t>Tarievenvoorstel 2026</a:t>
            </a:r>
            <a:endParaRPr lang="nl-NL" sz="6000" b="1" dirty="0">
              <a:solidFill>
                <a:srgbClr val="007664"/>
              </a:solidFill>
            </a:endParaRPr>
          </a:p>
        </p:txBody>
      </p:sp>
      <p:pic>
        <p:nvPicPr>
          <p:cNvPr id="2" name="Afbeelding 9" descr="Afbeelding met symbool, clipart, Graphics, Lettertype&#10;&#10;Automatisch gegenereerde beschrijving">
            <a:extLst>
              <a:ext uri="{FF2B5EF4-FFF2-40B4-BE49-F238E27FC236}">
                <a16:creationId xmlns:a16="http://schemas.microsoft.com/office/drawing/2014/main" id="{58FFDCC7-721E-67BF-7401-1DC2435AF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796" y="2987040"/>
            <a:ext cx="3004886" cy="3004886"/>
          </a:xfrm>
          <a:prstGeom prst="rect">
            <a:avLst/>
          </a:prstGeom>
        </p:spPr>
      </p:pic>
    </p:spTree>
    <p:extLst>
      <p:ext uri="{BB962C8B-B14F-4D97-AF65-F5344CB8AC3E}">
        <p14:creationId xmlns:p14="http://schemas.microsoft.com/office/powerpoint/2010/main" val="763292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D231B-B132-87F6-3C98-47383AD16D34}"/>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4CB3910C-4BC5-F720-1D66-687FE207E5B8}"/>
              </a:ext>
            </a:extLst>
          </p:cNvPr>
          <p:cNvSpPr txBox="1"/>
          <p:nvPr/>
        </p:nvSpPr>
        <p:spPr>
          <a:xfrm>
            <a:off x="830423" y="535900"/>
            <a:ext cx="10590245" cy="2893100"/>
          </a:xfrm>
          <a:prstGeom prst="rect">
            <a:avLst/>
          </a:prstGeom>
          <a:solidFill>
            <a:srgbClr val="B4D6B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2600" b="1" dirty="0">
                <a:solidFill>
                  <a:srgbClr val="8784C7">
                    <a:lumMod val="50000"/>
                  </a:srgbClr>
                </a:solidFill>
                <a:latin typeface="DM Sans" pitchFamily="2" charset="0"/>
                <a:ea typeface="Tahoma" panose="020B0604030504040204" pitchFamily="34" charset="0"/>
                <a:cs typeface="Tahoma" panose="020B0604030504040204" pitchFamily="34" charset="0"/>
              </a:rPr>
              <a:t>  Uitgangspunten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srgbClr val="8784C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srgbClr val="8784C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kstvak 3">
            <a:extLst>
              <a:ext uri="{FF2B5EF4-FFF2-40B4-BE49-F238E27FC236}">
                <a16:creationId xmlns:a16="http://schemas.microsoft.com/office/drawing/2014/main" id="{D78ABFCE-6F1E-DA5B-7599-1407E668CFEE}"/>
              </a:ext>
            </a:extLst>
          </p:cNvPr>
          <p:cNvSpPr txBox="1"/>
          <p:nvPr/>
        </p:nvSpPr>
        <p:spPr>
          <a:xfrm>
            <a:off x="1058091" y="2858899"/>
            <a:ext cx="10769621" cy="3055260"/>
          </a:xfrm>
          <a:prstGeom prst="rect">
            <a:avLst/>
          </a:prstGeom>
          <a:solidFill>
            <a:srgbClr val="B4D6BF"/>
          </a:solidFill>
        </p:spPr>
        <p:txBody>
          <a:bodyPr wrap="square" rtlCol="0">
            <a:spAutoFit/>
          </a:bodyPr>
          <a:lstStyle/>
          <a:p>
            <a:endParaRPr lang="nl-NL" sz="2400" dirty="0">
              <a:solidFill>
                <a:srgbClr val="373472"/>
              </a:solidFill>
            </a:endParaRPr>
          </a:p>
          <a:p>
            <a:pPr marL="342900" indent="-342900">
              <a:lnSpc>
                <a:spcPct val="150000"/>
              </a:lnSpc>
              <a:buAutoNum type="arabicPeriod"/>
            </a:pPr>
            <a:r>
              <a:rPr lang="nl-NL" sz="2400" dirty="0">
                <a:solidFill>
                  <a:srgbClr val="373472"/>
                </a:solidFill>
              </a:rPr>
              <a:t>een </a:t>
            </a:r>
            <a:r>
              <a:rPr lang="nl-NL" sz="2400" b="1" dirty="0">
                <a:solidFill>
                  <a:srgbClr val="373472"/>
                </a:solidFill>
              </a:rPr>
              <a:t>duurzaam </a:t>
            </a:r>
            <a:r>
              <a:rPr lang="nl-NL" sz="2400" dirty="0">
                <a:solidFill>
                  <a:srgbClr val="373472"/>
                </a:solidFill>
              </a:rPr>
              <a:t>buurtwarmtesysteem (aardgasvrij)</a:t>
            </a:r>
          </a:p>
          <a:p>
            <a:pPr marL="342900" indent="-342900">
              <a:lnSpc>
                <a:spcPct val="150000"/>
              </a:lnSpc>
              <a:buAutoNum type="arabicPeriod"/>
            </a:pPr>
            <a:r>
              <a:rPr lang="nl-NL" sz="2400" dirty="0">
                <a:solidFill>
                  <a:srgbClr val="373472"/>
                </a:solidFill>
              </a:rPr>
              <a:t>in </a:t>
            </a:r>
            <a:r>
              <a:rPr lang="nl-NL" sz="2400" b="1" dirty="0">
                <a:solidFill>
                  <a:srgbClr val="373472"/>
                </a:solidFill>
              </a:rPr>
              <a:t>eigendom van de bewoners</a:t>
            </a:r>
            <a:r>
              <a:rPr lang="nl-NL" sz="2400" dirty="0">
                <a:solidFill>
                  <a:srgbClr val="373472"/>
                </a:solidFill>
              </a:rPr>
              <a:t>, zonder marktpartij, geen winstoogmerk</a:t>
            </a:r>
          </a:p>
          <a:p>
            <a:pPr marL="342900" indent="-342900">
              <a:lnSpc>
                <a:spcPct val="150000"/>
              </a:lnSpc>
              <a:buAutoNum type="arabicPeriod"/>
            </a:pPr>
            <a:r>
              <a:rPr lang="nl-NL" sz="2400" dirty="0">
                <a:solidFill>
                  <a:srgbClr val="373472"/>
                </a:solidFill>
              </a:rPr>
              <a:t>betaalbaar: </a:t>
            </a:r>
            <a:r>
              <a:rPr lang="nl-NL" sz="2400" b="1" dirty="0">
                <a:solidFill>
                  <a:srgbClr val="5C3654"/>
                </a:solidFill>
              </a:rPr>
              <a:t>Niet Meer Dan Nu</a:t>
            </a:r>
            <a:endParaRPr lang="nl-NL" sz="2400" dirty="0">
              <a:solidFill>
                <a:srgbClr val="5C3654"/>
              </a:solidFill>
              <a:highlight>
                <a:srgbClr val="B4D6BF"/>
              </a:highlight>
            </a:endParaRPr>
          </a:p>
          <a:p>
            <a:pPr marL="342900" indent="-342900">
              <a:lnSpc>
                <a:spcPct val="150000"/>
              </a:lnSpc>
              <a:buAutoNum type="arabicPeriod"/>
            </a:pPr>
            <a:r>
              <a:rPr lang="nl-NL" sz="2400" dirty="0">
                <a:solidFill>
                  <a:srgbClr val="373472"/>
                </a:solidFill>
              </a:rPr>
              <a:t>zo laag mogelijke </a:t>
            </a:r>
            <a:r>
              <a:rPr lang="nl-NL" sz="2400" b="1" dirty="0">
                <a:solidFill>
                  <a:srgbClr val="5C3654"/>
                </a:solidFill>
              </a:rPr>
              <a:t>vaste kosten </a:t>
            </a:r>
            <a:r>
              <a:rPr lang="nl-NL" sz="2400" dirty="0">
                <a:solidFill>
                  <a:srgbClr val="373472"/>
                </a:solidFill>
              </a:rPr>
              <a:t>zodat energiebesparing loont</a:t>
            </a:r>
          </a:p>
          <a:p>
            <a:pPr>
              <a:lnSpc>
                <a:spcPct val="150000"/>
              </a:lnSpc>
            </a:pPr>
            <a:endParaRPr lang="nl-NL" dirty="0">
              <a:solidFill>
                <a:srgbClr val="373472"/>
              </a:solidFill>
            </a:endParaRPr>
          </a:p>
        </p:txBody>
      </p:sp>
      <p:pic>
        <p:nvPicPr>
          <p:cNvPr id="7" name="Afbeelding 6" descr="Afbeelding met tekening, illustratie, tekenfilm, schets&#10;&#10;Automatisch gegenereerde beschrijving">
            <a:extLst>
              <a:ext uri="{FF2B5EF4-FFF2-40B4-BE49-F238E27FC236}">
                <a16:creationId xmlns:a16="http://schemas.microsoft.com/office/drawing/2014/main" id="{3A66B146-CBBD-3A57-CBBD-1D76A0B76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7" y="517219"/>
            <a:ext cx="5163789" cy="2550218"/>
          </a:xfrm>
          <a:prstGeom prst="rect">
            <a:avLst/>
          </a:prstGeom>
        </p:spPr>
      </p:pic>
    </p:spTree>
    <p:extLst>
      <p:ext uri="{BB962C8B-B14F-4D97-AF65-F5344CB8AC3E}">
        <p14:creationId xmlns:p14="http://schemas.microsoft.com/office/powerpoint/2010/main" val="407942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4CCE2-2FFD-1CBD-D8F4-7386B0B088F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A321474-5C7E-0B7E-62EF-CF7279C25A62}"/>
              </a:ext>
            </a:extLst>
          </p:cNvPr>
          <p:cNvSpPr txBox="1"/>
          <p:nvPr/>
        </p:nvSpPr>
        <p:spPr>
          <a:xfrm>
            <a:off x="430306" y="381528"/>
            <a:ext cx="6788641" cy="1292662"/>
          </a:xfrm>
          <a:prstGeom prst="rect">
            <a:avLst/>
          </a:prstGeom>
          <a:solidFill>
            <a:srgbClr val="B4D6B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2600" b="1" dirty="0">
                <a:solidFill>
                  <a:srgbClr val="8784C7">
                    <a:lumMod val="50000"/>
                  </a:srgbClr>
                </a:solidFill>
                <a:ea typeface="Tahoma" panose="020B0604030504040204" pitchFamily="34" charset="0"/>
                <a:cs typeface="Tahoma" panose="020B0604030504040204" pitchFamily="34" charset="0"/>
              </a:rPr>
              <a:t>Tarieven vastgesteld in ALV 12-12-2024 </a:t>
            </a:r>
            <a:endParaRPr lang="nl-NL" sz="2000" b="1" dirty="0">
              <a:solidFill>
                <a:srgbClr val="8784C7">
                  <a:lumMod val="50000"/>
                </a:srgbClr>
              </a:solidFill>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srgbClr val="8784C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el 4">
            <a:extLst>
              <a:ext uri="{FF2B5EF4-FFF2-40B4-BE49-F238E27FC236}">
                <a16:creationId xmlns:a16="http://schemas.microsoft.com/office/drawing/2014/main" id="{53724697-98DF-6D11-0830-C78DAB725F0A}"/>
              </a:ext>
            </a:extLst>
          </p:cNvPr>
          <p:cNvGraphicFramePr>
            <a:graphicFrameLocks noGrp="1"/>
          </p:cNvGraphicFramePr>
          <p:nvPr>
            <p:extLst>
              <p:ext uri="{D42A27DB-BD31-4B8C-83A1-F6EECF244321}">
                <p14:modId xmlns:p14="http://schemas.microsoft.com/office/powerpoint/2010/main" val="3746967842"/>
              </p:ext>
            </p:extLst>
          </p:nvPr>
        </p:nvGraphicFramePr>
        <p:xfrm>
          <a:off x="524343" y="2203368"/>
          <a:ext cx="6708143" cy="3500104"/>
        </p:xfrm>
        <a:graphic>
          <a:graphicData uri="http://schemas.openxmlformats.org/drawingml/2006/table">
            <a:tbl>
              <a:tblPr firstRow="1" bandRow="1">
                <a:tableStyleId>{F5AB1C69-6EDB-4FF4-983F-18BD219EF322}</a:tableStyleId>
              </a:tblPr>
              <a:tblGrid>
                <a:gridCol w="3989052">
                  <a:extLst>
                    <a:ext uri="{9D8B030D-6E8A-4147-A177-3AD203B41FA5}">
                      <a16:colId xmlns:a16="http://schemas.microsoft.com/office/drawing/2014/main" val="2081416771"/>
                    </a:ext>
                  </a:extLst>
                </a:gridCol>
                <a:gridCol w="2719091">
                  <a:extLst>
                    <a:ext uri="{9D8B030D-6E8A-4147-A177-3AD203B41FA5}">
                      <a16:colId xmlns:a16="http://schemas.microsoft.com/office/drawing/2014/main" val="108594298"/>
                    </a:ext>
                  </a:extLst>
                </a:gridCol>
              </a:tblGrid>
              <a:tr h="687678">
                <a:tc>
                  <a:txBody>
                    <a:bodyPr/>
                    <a:lstStyle/>
                    <a:p>
                      <a:endParaRPr lang="nl-NL" dirty="0">
                        <a:solidFill>
                          <a:schemeClr val="bg1"/>
                        </a:solidFill>
                      </a:endParaRPr>
                    </a:p>
                    <a:p>
                      <a:r>
                        <a:rPr lang="nl-NL" dirty="0">
                          <a:solidFill>
                            <a:schemeClr val="bg1"/>
                          </a:solidFill>
                        </a:rPr>
                        <a:t>Uitgangspunten</a:t>
                      </a:r>
                      <a:endParaRPr lang="nl-NL" dirty="0"/>
                    </a:p>
                  </a:txBody>
                  <a:tcPr>
                    <a:solidFill>
                      <a:srgbClr val="8BBF9C"/>
                    </a:solidFill>
                  </a:tcPr>
                </a:tc>
                <a:tc>
                  <a:txBody>
                    <a:bodyPr/>
                    <a:lstStyle/>
                    <a:p>
                      <a:endParaRPr lang="nl-NL" dirty="0">
                        <a:solidFill>
                          <a:schemeClr val="bg1"/>
                        </a:solidFill>
                      </a:endParaRPr>
                    </a:p>
                    <a:p>
                      <a:r>
                        <a:rPr lang="nl-NL" dirty="0">
                          <a:solidFill>
                            <a:schemeClr val="bg1"/>
                          </a:solidFill>
                        </a:rPr>
                        <a:t>Tarieven 2024 </a:t>
                      </a:r>
                    </a:p>
                  </a:txBody>
                  <a:tcPr>
                    <a:solidFill>
                      <a:srgbClr val="8BBF9C"/>
                    </a:solidFill>
                  </a:tcPr>
                </a:tc>
                <a:extLst>
                  <a:ext uri="{0D108BD9-81ED-4DB2-BD59-A6C34878D82A}">
                    <a16:rowId xmlns:a16="http://schemas.microsoft.com/office/drawing/2014/main" val="4078078138"/>
                  </a:ext>
                </a:extLst>
              </a:tr>
              <a:tr h="272265">
                <a:tc>
                  <a:txBody>
                    <a:bodyPr/>
                    <a:lstStyle/>
                    <a:p>
                      <a:r>
                        <a:rPr lang="nl-NL" b="1" dirty="0">
                          <a:solidFill>
                            <a:srgbClr val="373472"/>
                          </a:solidFill>
                        </a:rPr>
                        <a:t>Verbruikskosten</a:t>
                      </a:r>
                    </a:p>
                    <a:p>
                      <a:r>
                        <a:rPr lang="nl-NL" b="0" dirty="0">
                          <a:solidFill>
                            <a:srgbClr val="373472"/>
                          </a:solidFill>
                        </a:rPr>
                        <a:t>ACM </a:t>
                      </a:r>
                    </a:p>
                  </a:txBody>
                  <a:tcPr>
                    <a:solidFill>
                      <a:srgbClr val="B4D6B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solidFill>
                          <a:srgbClr val="37347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€ 46,69 per GJ</a:t>
                      </a:r>
                      <a:endParaRPr lang="nl-NL" sz="1000" b="1" dirty="0">
                        <a:solidFill>
                          <a:srgbClr val="373472"/>
                        </a:solidFill>
                      </a:endParaRPr>
                    </a:p>
                  </a:txBody>
                  <a:tcPr>
                    <a:solidFill>
                      <a:srgbClr val="B4D6BF"/>
                    </a:solidFill>
                  </a:tcPr>
                </a:tc>
                <a:extLst>
                  <a:ext uri="{0D108BD9-81ED-4DB2-BD59-A6C34878D82A}">
                    <a16:rowId xmlns:a16="http://schemas.microsoft.com/office/drawing/2014/main" val="3258611203"/>
                  </a:ext>
                </a:extLst>
              </a:tr>
              <a:tr h="340806">
                <a:tc>
                  <a:txBody>
                    <a:bodyPr/>
                    <a:lstStyle/>
                    <a:p>
                      <a:r>
                        <a:rPr lang="nl-NL" b="1" dirty="0">
                          <a:solidFill>
                            <a:srgbClr val="373472"/>
                          </a:solidFill>
                        </a:rPr>
                        <a:t>Vaste kosten</a:t>
                      </a:r>
                    </a:p>
                    <a:p>
                      <a:r>
                        <a:rPr lang="nl-NL" b="0" dirty="0">
                          <a:solidFill>
                            <a:srgbClr val="373472"/>
                          </a:solidFill>
                        </a:rPr>
                        <a:t>Zo laag mogelijk </a:t>
                      </a:r>
                    </a:p>
                  </a:txBody>
                  <a:tcPr>
                    <a:solidFill>
                      <a:srgbClr val="D7E9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solidFill>
                          <a:srgbClr val="37347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€ 300 per jaar</a:t>
                      </a:r>
                    </a:p>
                  </a:txBody>
                  <a:tcPr>
                    <a:solidFill>
                      <a:srgbClr val="D7E9DD"/>
                    </a:solidFill>
                  </a:tcPr>
                </a:tc>
                <a:extLst>
                  <a:ext uri="{0D108BD9-81ED-4DB2-BD59-A6C34878D82A}">
                    <a16:rowId xmlns:a16="http://schemas.microsoft.com/office/drawing/2014/main" val="1836039036"/>
                  </a:ext>
                </a:extLst>
              </a:tr>
              <a:tr h="617866">
                <a:tc>
                  <a:txBody>
                    <a:bodyPr/>
                    <a:lstStyle/>
                    <a:p>
                      <a:endParaRPr lang="nl-NL" b="1" dirty="0">
                        <a:solidFill>
                          <a:srgbClr val="373472"/>
                        </a:solidFill>
                        <a:highlight>
                          <a:srgbClr val="FFFF00"/>
                        </a:highlight>
                      </a:endParaRPr>
                    </a:p>
                  </a:txBody>
                  <a:tcPr>
                    <a:solidFill>
                      <a:srgbClr val="B4D6BF"/>
                    </a:solidFill>
                  </a:tcPr>
                </a:tc>
                <a:tc>
                  <a:txBody>
                    <a:bodyPr/>
                    <a:lstStyle/>
                    <a:p>
                      <a:endParaRPr lang="nl-NL" b="1" dirty="0">
                        <a:solidFill>
                          <a:srgbClr val="373472"/>
                        </a:solidFill>
                        <a:highlight>
                          <a:srgbClr val="FFFF00"/>
                        </a:highlight>
                      </a:endParaRPr>
                    </a:p>
                  </a:txBody>
                  <a:tcPr>
                    <a:solidFill>
                      <a:srgbClr val="B4D6BF"/>
                    </a:solidFill>
                  </a:tcPr>
                </a:tc>
                <a:extLst>
                  <a:ext uri="{0D108BD9-81ED-4DB2-BD59-A6C34878D82A}">
                    <a16:rowId xmlns:a16="http://schemas.microsoft.com/office/drawing/2014/main" val="3368756671"/>
                  </a:ext>
                </a:extLst>
              </a:tr>
              <a:tr h="604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ALLEEN VOOR EIGENAREN</a:t>
                      </a:r>
                    </a:p>
                    <a:p>
                      <a:r>
                        <a:rPr lang="nl-NL" b="1" dirty="0">
                          <a:solidFill>
                            <a:srgbClr val="373472"/>
                          </a:solidFill>
                        </a:rPr>
                        <a:t>Huur </a:t>
                      </a:r>
                      <a:r>
                        <a:rPr lang="nl-NL" b="1" dirty="0" err="1">
                          <a:solidFill>
                            <a:srgbClr val="373472"/>
                          </a:solidFill>
                        </a:rPr>
                        <a:t>afleverset</a:t>
                      </a:r>
                      <a:r>
                        <a:rPr lang="nl-NL" b="1" dirty="0">
                          <a:solidFill>
                            <a:srgbClr val="373472"/>
                          </a:solidFill>
                        </a:rPr>
                        <a:t> </a:t>
                      </a:r>
                      <a:r>
                        <a:rPr lang="nl-NL" b="0" dirty="0" err="1">
                          <a:solidFill>
                            <a:srgbClr val="373472"/>
                          </a:solidFill>
                        </a:rPr>
                        <a:t>ipv</a:t>
                      </a:r>
                      <a:r>
                        <a:rPr lang="nl-NL" b="0" dirty="0">
                          <a:solidFill>
                            <a:srgbClr val="373472"/>
                          </a:solidFill>
                        </a:rPr>
                        <a:t> onderhoud en vervanging cv-ketel</a:t>
                      </a:r>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solidFill>
                          <a:srgbClr val="37347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€ 200 per jaar</a:t>
                      </a:r>
                    </a:p>
                    <a:p>
                      <a:endParaRPr lang="nl-NL" b="1" dirty="0">
                        <a:solidFill>
                          <a:srgbClr val="373472"/>
                        </a:solidFill>
                      </a:endParaRPr>
                    </a:p>
                  </a:txBody>
                  <a:tcPr>
                    <a:solidFill>
                      <a:schemeClr val="bg2">
                        <a:lumMod val="40000"/>
                        <a:lumOff val="60000"/>
                      </a:schemeClr>
                    </a:solidFill>
                  </a:tcPr>
                </a:tc>
                <a:extLst>
                  <a:ext uri="{0D108BD9-81ED-4DB2-BD59-A6C34878D82A}">
                    <a16:rowId xmlns:a16="http://schemas.microsoft.com/office/drawing/2014/main" val="1535929549"/>
                  </a:ext>
                </a:extLst>
              </a:tr>
            </a:tbl>
          </a:graphicData>
        </a:graphic>
      </p:graphicFrame>
      <p:pic>
        <p:nvPicPr>
          <p:cNvPr id="3" name="Afbeelding 2">
            <a:extLst>
              <a:ext uri="{FF2B5EF4-FFF2-40B4-BE49-F238E27FC236}">
                <a16:creationId xmlns:a16="http://schemas.microsoft.com/office/drawing/2014/main" id="{AD92B6AD-8980-CA5C-DE11-DC8E3E20BB7B}"/>
              </a:ext>
            </a:extLst>
          </p:cNvPr>
          <p:cNvPicPr>
            <a:picLocks noChangeAspect="1"/>
          </p:cNvPicPr>
          <p:nvPr/>
        </p:nvPicPr>
        <p:blipFill>
          <a:blip r:embed="rId2"/>
          <a:stretch>
            <a:fillRect/>
          </a:stretch>
        </p:blipFill>
        <p:spPr>
          <a:xfrm>
            <a:off x="7232486" y="208547"/>
            <a:ext cx="4529208" cy="1817630"/>
          </a:xfrm>
          <a:prstGeom prst="rect">
            <a:avLst/>
          </a:prstGeom>
        </p:spPr>
      </p:pic>
      <p:sp>
        <p:nvSpPr>
          <p:cNvPr id="6" name="Tekstvak 5">
            <a:extLst>
              <a:ext uri="{FF2B5EF4-FFF2-40B4-BE49-F238E27FC236}">
                <a16:creationId xmlns:a16="http://schemas.microsoft.com/office/drawing/2014/main" id="{C5E4B7A3-B1D1-B841-CE4F-8239DC6AC1D5}"/>
              </a:ext>
            </a:extLst>
          </p:cNvPr>
          <p:cNvSpPr txBox="1"/>
          <p:nvPr/>
        </p:nvSpPr>
        <p:spPr>
          <a:xfrm>
            <a:off x="7587917" y="2498556"/>
            <a:ext cx="4093279" cy="3204916"/>
          </a:xfrm>
          <a:prstGeom prst="rect">
            <a:avLst/>
          </a:prstGeom>
          <a:solidFill>
            <a:srgbClr val="D7E9DD"/>
          </a:solidFill>
        </p:spPr>
        <p:txBody>
          <a:bodyPr wrap="square" rtlCol="0">
            <a:spAutoFit/>
          </a:bodyPr>
          <a:lstStyle/>
          <a:p>
            <a:pPr>
              <a:lnSpc>
                <a:spcPct val="150000"/>
              </a:lnSpc>
              <a:spcBef>
                <a:spcPts val="600"/>
              </a:spcBef>
              <a:spcAft>
                <a:spcPts val="1200"/>
              </a:spcAft>
            </a:pPr>
            <a:r>
              <a:rPr lang="en-US" sz="2000" b="1" dirty="0" err="1">
                <a:solidFill>
                  <a:srgbClr val="373472"/>
                </a:solidFill>
              </a:rPr>
              <a:t>Genomen</a:t>
            </a:r>
            <a:r>
              <a:rPr lang="en-US" sz="2000" b="1" dirty="0">
                <a:solidFill>
                  <a:srgbClr val="373472"/>
                </a:solidFill>
              </a:rPr>
              <a:t> </a:t>
            </a:r>
            <a:r>
              <a:rPr lang="en-US" sz="2000" b="1" dirty="0" err="1">
                <a:solidFill>
                  <a:srgbClr val="373472"/>
                </a:solidFill>
              </a:rPr>
              <a:t>besluit</a:t>
            </a:r>
            <a:endParaRPr lang="en-US" sz="2000" b="1" dirty="0">
              <a:solidFill>
                <a:srgbClr val="373472"/>
              </a:solidFill>
            </a:endParaRPr>
          </a:p>
          <a:p>
            <a:pPr marL="285750" indent="-285750">
              <a:spcBef>
                <a:spcPts val="600"/>
              </a:spcBef>
              <a:spcAft>
                <a:spcPts val="1200"/>
              </a:spcAft>
              <a:buFont typeface="Arial" panose="020B0604020202020204" pitchFamily="34" charset="0"/>
              <a:buChar char="•"/>
            </a:pPr>
            <a:r>
              <a:rPr lang="en-US" sz="2000" b="1" dirty="0" err="1">
                <a:solidFill>
                  <a:srgbClr val="373472"/>
                </a:solidFill>
              </a:rPr>
              <a:t>Jaarlijkse</a:t>
            </a:r>
            <a:r>
              <a:rPr lang="en-US" sz="2000" b="1" dirty="0">
                <a:solidFill>
                  <a:srgbClr val="373472"/>
                </a:solidFill>
              </a:rPr>
              <a:t> </a:t>
            </a:r>
            <a:r>
              <a:rPr lang="en-US" sz="2000" b="1" dirty="0" err="1">
                <a:solidFill>
                  <a:srgbClr val="373472"/>
                </a:solidFill>
              </a:rPr>
              <a:t>verhoging</a:t>
            </a:r>
            <a:r>
              <a:rPr lang="en-US" sz="2000" b="1" dirty="0">
                <a:solidFill>
                  <a:srgbClr val="373472"/>
                </a:solidFill>
              </a:rPr>
              <a:t> met de </a:t>
            </a:r>
            <a:r>
              <a:rPr lang="en-US" sz="2000" b="1" dirty="0" err="1">
                <a:solidFill>
                  <a:srgbClr val="373472"/>
                </a:solidFill>
              </a:rPr>
              <a:t>inflatie</a:t>
            </a:r>
            <a:endParaRPr lang="en-US" sz="2000" b="1" dirty="0">
              <a:solidFill>
                <a:srgbClr val="373472"/>
              </a:solidFill>
            </a:endParaRPr>
          </a:p>
          <a:p>
            <a:pPr marL="317500" indent="-317500">
              <a:spcBef>
                <a:spcPts val="600"/>
              </a:spcBef>
              <a:spcAft>
                <a:spcPts val="1200"/>
              </a:spcAft>
            </a:pPr>
            <a:r>
              <a:rPr lang="en-US" sz="2000" b="1" dirty="0">
                <a:solidFill>
                  <a:srgbClr val="373472"/>
                </a:solidFill>
              </a:rPr>
              <a:t>	</a:t>
            </a:r>
            <a:r>
              <a:rPr lang="en-US" sz="2000" b="1" dirty="0" err="1">
                <a:solidFill>
                  <a:srgbClr val="373472"/>
                </a:solidFill>
              </a:rPr>
              <a:t>Inflatieindex</a:t>
            </a:r>
            <a:r>
              <a:rPr lang="en-US" sz="2000" b="1" dirty="0">
                <a:solidFill>
                  <a:srgbClr val="373472"/>
                </a:solidFill>
              </a:rPr>
              <a:t>: (HICP) </a:t>
            </a:r>
            <a:r>
              <a:rPr lang="en-US" sz="2000" b="1" dirty="0" err="1">
                <a:solidFill>
                  <a:srgbClr val="373472"/>
                </a:solidFill>
              </a:rPr>
              <a:t>Geharmoniseerde</a:t>
            </a:r>
            <a:r>
              <a:rPr lang="en-US" sz="2000" b="1" dirty="0">
                <a:solidFill>
                  <a:srgbClr val="373472"/>
                </a:solidFill>
              </a:rPr>
              <a:t> </a:t>
            </a:r>
            <a:r>
              <a:rPr lang="en-US" sz="2000" b="1" dirty="0" err="1">
                <a:solidFill>
                  <a:srgbClr val="373472"/>
                </a:solidFill>
              </a:rPr>
              <a:t>consumentenprijsindex</a:t>
            </a:r>
            <a:endParaRPr lang="en-US" sz="2000" b="1" dirty="0">
              <a:solidFill>
                <a:srgbClr val="373472"/>
              </a:solidFill>
            </a:endParaRPr>
          </a:p>
          <a:p>
            <a:pPr>
              <a:lnSpc>
                <a:spcPct val="150000"/>
              </a:lnSpc>
              <a:spcBef>
                <a:spcPts val="600"/>
              </a:spcBef>
              <a:spcAft>
                <a:spcPts val="1200"/>
              </a:spcAft>
            </a:pPr>
            <a:endParaRPr lang="en-US" sz="2000" b="1" dirty="0">
              <a:solidFill>
                <a:srgbClr val="373472"/>
              </a:solidFill>
            </a:endParaRPr>
          </a:p>
        </p:txBody>
      </p:sp>
    </p:spTree>
    <p:extLst>
      <p:ext uri="{BB962C8B-B14F-4D97-AF65-F5344CB8AC3E}">
        <p14:creationId xmlns:p14="http://schemas.microsoft.com/office/powerpoint/2010/main" val="4057507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D705-4E78-6E4B-67D6-2BE7DCCC8907}"/>
            </a:ext>
          </a:extLst>
        </p:cNvPr>
        <p:cNvGrpSpPr/>
        <p:nvPr/>
      </p:nvGrpSpPr>
      <p:grpSpPr>
        <a:xfrm>
          <a:off x="0" y="0"/>
          <a:ext cx="0" cy="0"/>
          <a:chOff x="0" y="0"/>
          <a:chExt cx="0" cy="0"/>
        </a:xfrm>
      </p:grpSpPr>
      <p:pic>
        <p:nvPicPr>
          <p:cNvPr id="4" name="Afbeelding 3" descr="Afbeelding met tekst, schermopname, Perceel, diagram">
            <a:extLst>
              <a:ext uri="{FF2B5EF4-FFF2-40B4-BE49-F238E27FC236}">
                <a16:creationId xmlns:a16="http://schemas.microsoft.com/office/drawing/2014/main" id="{5CEC073A-FBF2-4323-E439-BA2D1B64DC66}"/>
              </a:ext>
            </a:extLst>
          </p:cNvPr>
          <p:cNvPicPr>
            <a:picLocks noChangeAspect="1"/>
          </p:cNvPicPr>
          <p:nvPr/>
        </p:nvPicPr>
        <p:blipFill>
          <a:blip r:embed="rId3">
            <a:extLst>
              <a:ext uri="{28A0092B-C50C-407E-A947-70E740481C1C}">
                <a14:useLocalDpi xmlns:a14="http://schemas.microsoft.com/office/drawing/2010/main" val="0"/>
              </a:ext>
            </a:extLst>
          </a:blip>
          <a:srcRect t="20001" b="7047"/>
          <a:stretch>
            <a:fillRect/>
          </a:stretch>
        </p:blipFill>
        <p:spPr>
          <a:xfrm>
            <a:off x="1009487" y="186882"/>
            <a:ext cx="10173026" cy="6484236"/>
          </a:xfrm>
          <a:prstGeom prst="rect">
            <a:avLst/>
          </a:prstGeom>
        </p:spPr>
      </p:pic>
      <p:cxnSp>
        <p:nvCxnSpPr>
          <p:cNvPr id="11" name="Rechte verbindingslijn met pijl 10">
            <a:extLst>
              <a:ext uri="{FF2B5EF4-FFF2-40B4-BE49-F238E27FC236}">
                <a16:creationId xmlns:a16="http://schemas.microsoft.com/office/drawing/2014/main" id="{FBF31D0A-A1F2-02ED-2E4D-C312F817A8C8}"/>
              </a:ext>
            </a:extLst>
          </p:cNvPr>
          <p:cNvCxnSpPr>
            <a:cxnSpLocks/>
          </p:cNvCxnSpPr>
          <p:nvPr/>
        </p:nvCxnSpPr>
        <p:spPr>
          <a:xfrm flipV="1">
            <a:off x="4467497" y="3605349"/>
            <a:ext cx="0" cy="1515291"/>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Rechte verbindingslijn met pijl 16">
            <a:extLst>
              <a:ext uri="{FF2B5EF4-FFF2-40B4-BE49-F238E27FC236}">
                <a16:creationId xmlns:a16="http://schemas.microsoft.com/office/drawing/2014/main" id="{38A49EF7-31A8-F18C-2917-DD44CBE696C9}"/>
              </a:ext>
            </a:extLst>
          </p:cNvPr>
          <p:cNvCxnSpPr>
            <a:cxnSpLocks/>
          </p:cNvCxnSpPr>
          <p:nvPr/>
        </p:nvCxnSpPr>
        <p:spPr>
          <a:xfrm flipV="1">
            <a:off x="9427028" y="4232365"/>
            <a:ext cx="0" cy="849086"/>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Rechte verbindingslijn met pijl 19">
            <a:extLst>
              <a:ext uri="{FF2B5EF4-FFF2-40B4-BE49-F238E27FC236}">
                <a16:creationId xmlns:a16="http://schemas.microsoft.com/office/drawing/2014/main" id="{530C640B-E838-7A4F-558D-CDEF99CB9EA0}"/>
              </a:ext>
            </a:extLst>
          </p:cNvPr>
          <p:cNvCxnSpPr>
            <a:cxnSpLocks/>
          </p:cNvCxnSpPr>
          <p:nvPr/>
        </p:nvCxnSpPr>
        <p:spPr>
          <a:xfrm flipV="1">
            <a:off x="10820400" y="4232365"/>
            <a:ext cx="0" cy="849086"/>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47335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6719E-1A14-CD9F-87BC-37C2F9BA18C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48389F8D-D990-FC1D-404A-00AF6606222E}"/>
              </a:ext>
            </a:extLst>
          </p:cNvPr>
          <p:cNvSpPr txBox="1"/>
          <p:nvPr/>
        </p:nvSpPr>
        <p:spPr>
          <a:xfrm>
            <a:off x="838195" y="274030"/>
            <a:ext cx="10704230" cy="1692771"/>
          </a:xfrm>
          <a:prstGeom prst="rect">
            <a:avLst/>
          </a:prstGeom>
          <a:solidFill>
            <a:srgbClr val="B4D6B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8784C7">
                  <a:lumMod val="50000"/>
                </a:srgbClr>
              </a:solidFill>
              <a:effectLst/>
              <a:uLnTx/>
              <a:uFillTx/>
              <a:latin typeface="DM Sans"/>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600" b="1" i="0" u="none" strike="noStrike" kern="1200" cap="none" spc="0" normalizeH="0" baseline="0" noProof="0" dirty="0">
                <a:ln>
                  <a:noFill/>
                </a:ln>
                <a:solidFill>
                  <a:srgbClr val="002060"/>
                </a:solidFill>
                <a:effectLst/>
                <a:uLnTx/>
                <a:uFillTx/>
                <a:latin typeface="DM Sans"/>
                <a:ea typeface="Tahoma" panose="020B0604030504040204" pitchFamily="34" charset="0"/>
                <a:cs typeface="Tahoma" panose="020B0604030504040204" pitchFamily="34" charset="0"/>
              </a:rPr>
              <a:t>2026 iets duurder</a:t>
            </a:r>
            <a:r>
              <a:rPr kumimoji="0" lang="nl-NL" sz="2600" b="1" i="0" u="none" strike="noStrike" kern="1200" cap="none" spc="0" normalizeH="0" baseline="0" noProof="0" dirty="0">
                <a:ln>
                  <a:noFill/>
                </a:ln>
                <a:solidFill>
                  <a:srgbClr val="FF0000"/>
                </a:solidFill>
                <a:effectLst/>
                <a:uLnTx/>
                <a:uFillTx/>
                <a:latin typeface="DM Sans"/>
                <a:ea typeface="Tahoma" panose="020B0604030504040204" pitchFamily="34" charset="0"/>
                <a:cs typeface="Tahoma" panose="020B0604030504040204" pitchFamily="34" charset="0"/>
              </a:rPr>
              <a:t> </a:t>
            </a:r>
            <a:r>
              <a:rPr kumimoji="0" lang="nl-NL" sz="2600" b="1" i="0" u="none" strike="noStrike" kern="1200" cap="none" spc="0" normalizeH="0" baseline="0" noProof="0" dirty="0">
                <a:ln>
                  <a:noFill/>
                </a:ln>
                <a:solidFill>
                  <a:srgbClr val="8784C7">
                    <a:lumMod val="50000"/>
                  </a:srgbClr>
                </a:solidFill>
                <a:effectLst/>
                <a:uLnTx/>
                <a:uFillTx/>
                <a:latin typeface="DM Sans"/>
                <a:ea typeface="Tahoma" panose="020B0604030504040204" pitchFamily="34" charset="0"/>
                <a:cs typeface="Tahoma" panose="020B0604030504040204" pitchFamily="34" charset="0"/>
              </a:rPr>
              <a:t>dan gemiddeld voor gas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600" dirty="0">
              <a:solidFill>
                <a:srgbClr val="37347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600" dirty="0">
              <a:solidFill>
                <a:srgbClr val="37347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600" dirty="0">
              <a:solidFill>
                <a:srgbClr val="37347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600" dirty="0">
              <a:solidFill>
                <a:srgbClr val="373472"/>
              </a:solidFill>
            </a:endParaRPr>
          </a:p>
        </p:txBody>
      </p:sp>
      <p:graphicFrame>
        <p:nvGraphicFramePr>
          <p:cNvPr id="4" name="Tabel 3">
            <a:extLst>
              <a:ext uri="{FF2B5EF4-FFF2-40B4-BE49-F238E27FC236}">
                <a16:creationId xmlns:a16="http://schemas.microsoft.com/office/drawing/2014/main" id="{F7C465E7-4739-97C3-DEAC-53C4BB2F6C0A}"/>
              </a:ext>
            </a:extLst>
          </p:cNvPr>
          <p:cNvGraphicFramePr>
            <a:graphicFrameLocks noGrp="1"/>
          </p:cNvGraphicFramePr>
          <p:nvPr>
            <p:extLst>
              <p:ext uri="{D42A27DB-BD31-4B8C-83A1-F6EECF244321}">
                <p14:modId xmlns:p14="http://schemas.microsoft.com/office/powerpoint/2010/main" val="1178782198"/>
              </p:ext>
            </p:extLst>
          </p:nvPr>
        </p:nvGraphicFramePr>
        <p:xfrm>
          <a:off x="838196" y="2627086"/>
          <a:ext cx="10704230" cy="3867813"/>
        </p:xfrm>
        <a:graphic>
          <a:graphicData uri="http://schemas.openxmlformats.org/drawingml/2006/table">
            <a:tbl>
              <a:tblPr firstRow="1" bandRow="1">
                <a:tableStyleId>{5C22544A-7EE6-4342-B048-85BDC9FD1C3A}</a:tableStyleId>
              </a:tblPr>
              <a:tblGrid>
                <a:gridCol w="1875975">
                  <a:extLst>
                    <a:ext uri="{9D8B030D-6E8A-4147-A177-3AD203B41FA5}">
                      <a16:colId xmlns:a16="http://schemas.microsoft.com/office/drawing/2014/main" val="1604311354"/>
                    </a:ext>
                  </a:extLst>
                </a:gridCol>
                <a:gridCol w="1553029">
                  <a:extLst>
                    <a:ext uri="{9D8B030D-6E8A-4147-A177-3AD203B41FA5}">
                      <a16:colId xmlns:a16="http://schemas.microsoft.com/office/drawing/2014/main" val="513655141"/>
                    </a:ext>
                  </a:extLst>
                </a:gridCol>
                <a:gridCol w="2148114">
                  <a:extLst>
                    <a:ext uri="{9D8B030D-6E8A-4147-A177-3AD203B41FA5}">
                      <a16:colId xmlns:a16="http://schemas.microsoft.com/office/drawing/2014/main" val="1235483642"/>
                    </a:ext>
                  </a:extLst>
                </a:gridCol>
                <a:gridCol w="2656115">
                  <a:extLst>
                    <a:ext uri="{9D8B030D-6E8A-4147-A177-3AD203B41FA5}">
                      <a16:colId xmlns:a16="http://schemas.microsoft.com/office/drawing/2014/main" val="1735584809"/>
                    </a:ext>
                  </a:extLst>
                </a:gridCol>
                <a:gridCol w="2470997">
                  <a:extLst>
                    <a:ext uri="{9D8B030D-6E8A-4147-A177-3AD203B41FA5}">
                      <a16:colId xmlns:a16="http://schemas.microsoft.com/office/drawing/2014/main" val="776012871"/>
                    </a:ext>
                  </a:extLst>
                </a:gridCol>
              </a:tblGrid>
              <a:tr h="1069703">
                <a:tc>
                  <a:txBody>
                    <a:bodyPr/>
                    <a:lstStyle/>
                    <a:p>
                      <a:r>
                        <a:rPr lang="nl-NL" dirty="0"/>
                        <a:t>Type verbruik</a:t>
                      </a:r>
                    </a:p>
                  </a:txBody>
                  <a:tcPr>
                    <a:solidFill>
                      <a:schemeClr val="bg2">
                        <a:lumMod val="60000"/>
                        <a:lumOff val="40000"/>
                      </a:schemeClr>
                    </a:solidFill>
                  </a:tcPr>
                </a:tc>
                <a:tc>
                  <a:txBody>
                    <a:bodyPr/>
                    <a:lstStyle/>
                    <a:p>
                      <a:r>
                        <a:rPr lang="nl-NL" dirty="0"/>
                        <a:t>Gasverbruik</a:t>
                      </a:r>
                    </a:p>
                    <a:p>
                      <a:endParaRPr lang="nl-NL" dirty="0"/>
                    </a:p>
                    <a:p>
                      <a:r>
                        <a:rPr lang="nl-NL" dirty="0"/>
                        <a:t>per jaar</a:t>
                      </a:r>
                    </a:p>
                  </a:txBody>
                  <a:tcPr>
                    <a:solidFill>
                      <a:schemeClr val="bg2">
                        <a:lumMod val="60000"/>
                        <a:lumOff val="40000"/>
                      </a:schemeClr>
                    </a:solidFill>
                  </a:tcPr>
                </a:tc>
                <a:tc>
                  <a:txBody>
                    <a:bodyPr/>
                    <a:lstStyle/>
                    <a:p>
                      <a:r>
                        <a:rPr lang="nl-NL" dirty="0"/>
                        <a:t>Gaskosten 2026 </a:t>
                      </a:r>
                    </a:p>
                    <a:p>
                      <a:endParaRPr lang="nl-NL" dirty="0"/>
                    </a:p>
                    <a:p>
                      <a:r>
                        <a:rPr lang="nl-NL" dirty="0"/>
                        <a:t>per maand</a:t>
                      </a:r>
                    </a:p>
                  </a:txBody>
                  <a:tcPr>
                    <a:solidFill>
                      <a:schemeClr val="bg2">
                        <a:lumMod val="60000"/>
                        <a:lumOff val="40000"/>
                      </a:schemeClr>
                    </a:solidFill>
                  </a:tcPr>
                </a:tc>
                <a:tc>
                  <a:txBody>
                    <a:bodyPr/>
                    <a:lstStyle/>
                    <a:p>
                      <a:r>
                        <a:rPr lang="nl-NL" dirty="0"/>
                        <a:t>Warmtekosten  2026</a:t>
                      </a:r>
                    </a:p>
                    <a:p>
                      <a:r>
                        <a:rPr lang="nl-NL" dirty="0"/>
                        <a:t>bij </a:t>
                      </a:r>
                      <a:r>
                        <a:rPr lang="nl-NL" dirty="0" err="1"/>
                        <a:t>KetelhuisWG</a:t>
                      </a:r>
                      <a:endParaRPr lang="nl-NL" dirty="0"/>
                    </a:p>
                    <a:p>
                      <a:r>
                        <a:rPr lang="nl-NL" dirty="0"/>
                        <a:t>per maand</a:t>
                      </a:r>
                    </a:p>
                  </a:txBody>
                  <a:tcPr>
                    <a:solidFill>
                      <a:srgbClr val="8BBF9C"/>
                    </a:solidFill>
                  </a:tcPr>
                </a:tc>
                <a:tc>
                  <a:txBody>
                    <a:bodyPr/>
                    <a:lstStyle/>
                    <a:p>
                      <a:r>
                        <a:rPr lang="nl-NL" dirty="0">
                          <a:solidFill>
                            <a:srgbClr val="FFFF00"/>
                          </a:solidFill>
                        </a:rPr>
                        <a:t>Verschil</a:t>
                      </a:r>
                    </a:p>
                    <a:p>
                      <a:endParaRPr lang="nl-NL" dirty="0">
                        <a:solidFill>
                          <a:srgbClr val="7F4B74"/>
                        </a:solidFill>
                      </a:endParaRPr>
                    </a:p>
                    <a:p>
                      <a:r>
                        <a:rPr lang="nl-NL" dirty="0">
                          <a:solidFill>
                            <a:srgbClr val="FFFF00"/>
                          </a:solidFill>
                        </a:rPr>
                        <a:t>per maand</a:t>
                      </a:r>
                    </a:p>
                  </a:txBody>
                  <a:tcPr>
                    <a:solidFill>
                      <a:schemeClr val="accent6">
                        <a:lumMod val="75000"/>
                      </a:schemeClr>
                    </a:solidFill>
                  </a:tcPr>
                </a:tc>
                <a:extLst>
                  <a:ext uri="{0D108BD9-81ED-4DB2-BD59-A6C34878D82A}">
                    <a16:rowId xmlns:a16="http://schemas.microsoft.com/office/drawing/2014/main" val="4283674150"/>
                  </a:ext>
                </a:extLst>
              </a:tr>
              <a:tr h="514074">
                <a:tc>
                  <a:txBody>
                    <a:bodyPr/>
                    <a:lstStyle/>
                    <a:p>
                      <a:r>
                        <a:rPr lang="nl-NL" dirty="0">
                          <a:solidFill>
                            <a:srgbClr val="373472"/>
                          </a:solidFill>
                        </a:rPr>
                        <a:t>Zeer laag</a:t>
                      </a:r>
                    </a:p>
                  </a:txBody>
                  <a:tcPr>
                    <a:solidFill>
                      <a:schemeClr val="bg2">
                        <a:lumMod val="20000"/>
                        <a:lumOff val="80000"/>
                      </a:schemeClr>
                    </a:solidFill>
                  </a:tcPr>
                </a:tc>
                <a:tc>
                  <a:txBody>
                    <a:bodyPr/>
                    <a:lstStyle/>
                    <a:p>
                      <a:r>
                        <a:rPr lang="nl-NL" dirty="0">
                          <a:solidFill>
                            <a:srgbClr val="373472"/>
                          </a:solidFill>
                        </a:rPr>
                        <a:t>250 m3</a:t>
                      </a:r>
                    </a:p>
                  </a:txBody>
                  <a:tcPr>
                    <a:solidFill>
                      <a:schemeClr val="bg2">
                        <a:lumMod val="20000"/>
                        <a:lumOff val="80000"/>
                      </a:schemeClr>
                    </a:solidFill>
                  </a:tcPr>
                </a:tc>
                <a:tc>
                  <a:txBody>
                    <a:bodyPr/>
                    <a:lstStyle/>
                    <a:p>
                      <a:r>
                        <a:rPr lang="nl-NL" dirty="0">
                          <a:solidFill>
                            <a:srgbClr val="373472"/>
                          </a:solidFill>
                        </a:rPr>
                        <a:t>€ 52</a:t>
                      </a:r>
                    </a:p>
                  </a:txBody>
                  <a:tcPr>
                    <a:solidFill>
                      <a:schemeClr val="bg2">
                        <a:lumMod val="20000"/>
                        <a:lumOff val="80000"/>
                      </a:schemeClr>
                    </a:solidFill>
                  </a:tcPr>
                </a:tc>
                <a:tc>
                  <a:txBody>
                    <a:bodyPr/>
                    <a:lstStyle/>
                    <a:p>
                      <a:r>
                        <a:rPr lang="nl-NL" dirty="0">
                          <a:solidFill>
                            <a:srgbClr val="373472"/>
                          </a:solidFill>
                        </a:rPr>
                        <a:t>€ 58</a:t>
                      </a:r>
                    </a:p>
                  </a:txBody>
                  <a:tcPr>
                    <a:solidFill>
                      <a:srgbClr val="D7E9DD"/>
                    </a:solidFill>
                  </a:tcPr>
                </a:tc>
                <a:tc>
                  <a:txBody>
                    <a:bodyPr/>
                    <a:lstStyle/>
                    <a:p>
                      <a:r>
                        <a:rPr lang="nl-NL" b="1" dirty="0">
                          <a:solidFill>
                            <a:srgbClr val="FFFF00"/>
                          </a:solidFill>
                        </a:rPr>
                        <a:t>€ 6*</a:t>
                      </a:r>
                    </a:p>
                  </a:txBody>
                  <a:tcPr>
                    <a:solidFill>
                      <a:schemeClr val="accent6">
                        <a:lumMod val="75000"/>
                      </a:schemeClr>
                    </a:solidFill>
                  </a:tcPr>
                </a:tc>
                <a:extLst>
                  <a:ext uri="{0D108BD9-81ED-4DB2-BD59-A6C34878D82A}">
                    <a16:rowId xmlns:a16="http://schemas.microsoft.com/office/drawing/2014/main" val="1108171433"/>
                  </a:ext>
                </a:extLst>
              </a:tr>
              <a:tr h="471235">
                <a:tc>
                  <a:txBody>
                    <a:bodyPr/>
                    <a:lstStyle/>
                    <a:p>
                      <a:r>
                        <a:rPr lang="nl-NL" dirty="0">
                          <a:solidFill>
                            <a:srgbClr val="373472"/>
                          </a:solidFill>
                        </a:rPr>
                        <a:t>Laag</a:t>
                      </a:r>
                    </a:p>
                  </a:txBody>
                  <a:tcPr>
                    <a:solidFill>
                      <a:schemeClr val="bg2">
                        <a:lumMod val="40000"/>
                        <a:lumOff val="60000"/>
                      </a:schemeClr>
                    </a:solidFill>
                  </a:tcPr>
                </a:tc>
                <a:tc>
                  <a:txBody>
                    <a:bodyPr/>
                    <a:lstStyle/>
                    <a:p>
                      <a:r>
                        <a:rPr lang="nl-NL" dirty="0">
                          <a:solidFill>
                            <a:srgbClr val="373472"/>
                          </a:solidFill>
                        </a:rPr>
                        <a:t>500 m3</a:t>
                      </a:r>
                    </a:p>
                  </a:txBody>
                  <a:tcPr>
                    <a:solidFill>
                      <a:schemeClr val="bg2">
                        <a:lumMod val="40000"/>
                        <a:lumOff val="60000"/>
                      </a:schemeClr>
                    </a:solidFill>
                  </a:tcPr>
                </a:tc>
                <a:tc>
                  <a:txBody>
                    <a:bodyPr/>
                    <a:lstStyle/>
                    <a:p>
                      <a:r>
                        <a:rPr lang="nl-NL" dirty="0">
                          <a:solidFill>
                            <a:srgbClr val="373472"/>
                          </a:solidFill>
                        </a:rPr>
                        <a:t>€ 86</a:t>
                      </a:r>
                    </a:p>
                  </a:txBody>
                  <a:tcPr>
                    <a:solidFill>
                      <a:schemeClr val="bg2">
                        <a:lumMod val="40000"/>
                        <a:lumOff val="60000"/>
                      </a:schemeClr>
                    </a:solidFill>
                  </a:tcPr>
                </a:tc>
                <a:tc>
                  <a:txBody>
                    <a:bodyPr/>
                    <a:lstStyle/>
                    <a:p>
                      <a:r>
                        <a:rPr lang="nl-NL" dirty="0">
                          <a:solidFill>
                            <a:srgbClr val="373472"/>
                          </a:solidFill>
                        </a:rPr>
                        <a:t>€ 89</a:t>
                      </a:r>
                    </a:p>
                  </a:txBody>
                  <a:tcPr>
                    <a:solidFill>
                      <a:srgbClr val="B4D6BF"/>
                    </a:solidFill>
                  </a:tcPr>
                </a:tc>
                <a:tc>
                  <a:txBody>
                    <a:bodyPr/>
                    <a:lstStyle/>
                    <a:p>
                      <a:r>
                        <a:rPr lang="nl-NL" b="1" dirty="0">
                          <a:solidFill>
                            <a:srgbClr val="FFFF00"/>
                          </a:solidFill>
                        </a:rPr>
                        <a:t>€ 3</a:t>
                      </a:r>
                    </a:p>
                  </a:txBody>
                  <a:tcPr>
                    <a:solidFill>
                      <a:schemeClr val="accent6">
                        <a:lumMod val="75000"/>
                      </a:schemeClr>
                    </a:solidFill>
                  </a:tcPr>
                </a:tc>
                <a:extLst>
                  <a:ext uri="{0D108BD9-81ED-4DB2-BD59-A6C34878D82A}">
                    <a16:rowId xmlns:a16="http://schemas.microsoft.com/office/drawing/2014/main" val="4015544383"/>
                  </a:ext>
                </a:extLst>
              </a:tr>
              <a:tr h="485515">
                <a:tc>
                  <a:txBody>
                    <a:bodyPr/>
                    <a:lstStyle/>
                    <a:p>
                      <a:r>
                        <a:rPr lang="nl-NL" dirty="0">
                          <a:solidFill>
                            <a:srgbClr val="373472"/>
                          </a:solidFill>
                        </a:rPr>
                        <a:t>Gemiddeld WG</a:t>
                      </a:r>
                    </a:p>
                  </a:txBody>
                  <a:tcPr>
                    <a:solidFill>
                      <a:schemeClr val="bg2">
                        <a:lumMod val="20000"/>
                        <a:lumOff val="80000"/>
                      </a:schemeClr>
                    </a:solidFill>
                  </a:tcPr>
                </a:tc>
                <a:tc>
                  <a:txBody>
                    <a:bodyPr/>
                    <a:lstStyle/>
                    <a:p>
                      <a:r>
                        <a:rPr lang="nl-NL" dirty="0">
                          <a:solidFill>
                            <a:srgbClr val="373472"/>
                          </a:solidFill>
                        </a:rPr>
                        <a:t>750 m3</a:t>
                      </a:r>
                    </a:p>
                  </a:txBody>
                  <a:tcPr>
                    <a:solidFill>
                      <a:schemeClr val="bg2">
                        <a:lumMod val="20000"/>
                        <a:lumOff val="80000"/>
                      </a:schemeClr>
                    </a:solidFill>
                  </a:tcPr>
                </a:tc>
                <a:tc>
                  <a:txBody>
                    <a:bodyPr/>
                    <a:lstStyle/>
                    <a:p>
                      <a:r>
                        <a:rPr lang="nl-NL" dirty="0">
                          <a:solidFill>
                            <a:srgbClr val="373472"/>
                          </a:solidFill>
                        </a:rPr>
                        <a:t>€ 116</a:t>
                      </a:r>
                    </a:p>
                  </a:txBody>
                  <a:tcPr>
                    <a:solidFill>
                      <a:schemeClr val="bg2">
                        <a:lumMod val="20000"/>
                        <a:lumOff val="80000"/>
                      </a:schemeClr>
                    </a:solidFill>
                  </a:tcPr>
                </a:tc>
                <a:tc>
                  <a:txBody>
                    <a:bodyPr/>
                    <a:lstStyle/>
                    <a:p>
                      <a:r>
                        <a:rPr lang="nl-NL" dirty="0">
                          <a:solidFill>
                            <a:srgbClr val="373472"/>
                          </a:solidFill>
                        </a:rPr>
                        <a:t>€ 120</a:t>
                      </a:r>
                    </a:p>
                  </a:txBody>
                  <a:tcPr>
                    <a:solidFill>
                      <a:srgbClr val="D7E9DD"/>
                    </a:solidFill>
                  </a:tcPr>
                </a:tc>
                <a:tc>
                  <a:txBody>
                    <a:bodyPr/>
                    <a:lstStyle/>
                    <a:p>
                      <a:r>
                        <a:rPr lang="nl-NL" b="1" dirty="0">
                          <a:solidFill>
                            <a:srgbClr val="FFFF00"/>
                          </a:solidFill>
                        </a:rPr>
                        <a:t>€ 4</a:t>
                      </a:r>
                    </a:p>
                  </a:txBody>
                  <a:tcPr>
                    <a:solidFill>
                      <a:schemeClr val="accent6">
                        <a:lumMod val="75000"/>
                      </a:schemeClr>
                    </a:solidFill>
                  </a:tcPr>
                </a:tc>
                <a:extLst>
                  <a:ext uri="{0D108BD9-81ED-4DB2-BD59-A6C34878D82A}">
                    <a16:rowId xmlns:a16="http://schemas.microsoft.com/office/drawing/2014/main" val="708035467"/>
                  </a:ext>
                </a:extLst>
              </a:tr>
              <a:tr h="542633">
                <a:tc>
                  <a:txBody>
                    <a:bodyPr/>
                    <a:lstStyle/>
                    <a:p>
                      <a:r>
                        <a:rPr lang="nl-NL" dirty="0">
                          <a:solidFill>
                            <a:srgbClr val="373472"/>
                          </a:solidFill>
                        </a:rPr>
                        <a:t>Hoog</a:t>
                      </a:r>
                    </a:p>
                  </a:txBody>
                  <a:tcPr>
                    <a:solidFill>
                      <a:schemeClr val="bg2">
                        <a:lumMod val="40000"/>
                        <a:lumOff val="60000"/>
                      </a:schemeClr>
                    </a:solidFill>
                  </a:tcPr>
                </a:tc>
                <a:tc>
                  <a:txBody>
                    <a:bodyPr/>
                    <a:lstStyle/>
                    <a:p>
                      <a:r>
                        <a:rPr lang="nl-NL" dirty="0">
                          <a:solidFill>
                            <a:srgbClr val="373472"/>
                          </a:solidFill>
                        </a:rPr>
                        <a:t>1000 m3</a:t>
                      </a:r>
                    </a:p>
                  </a:txBody>
                  <a:tcPr>
                    <a:solidFill>
                      <a:schemeClr val="bg2">
                        <a:lumMod val="40000"/>
                        <a:lumOff val="60000"/>
                      </a:schemeClr>
                    </a:solidFill>
                  </a:tcPr>
                </a:tc>
                <a:tc>
                  <a:txBody>
                    <a:bodyPr/>
                    <a:lstStyle/>
                    <a:p>
                      <a:r>
                        <a:rPr lang="nl-NL" dirty="0">
                          <a:solidFill>
                            <a:srgbClr val="373472"/>
                          </a:solidFill>
                        </a:rPr>
                        <a:t>€ 145</a:t>
                      </a:r>
                    </a:p>
                  </a:txBody>
                  <a:tcPr>
                    <a:solidFill>
                      <a:schemeClr val="bg2">
                        <a:lumMod val="40000"/>
                        <a:lumOff val="60000"/>
                      </a:schemeClr>
                    </a:solidFill>
                  </a:tcPr>
                </a:tc>
                <a:tc>
                  <a:txBody>
                    <a:bodyPr/>
                    <a:lstStyle/>
                    <a:p>
                      <a:r>
                        <a:rPr lang="nl-NL" dirty="0">
                          <a:solidFill>
                            <a:srgbClr val="373472"/>
                          </a:solidFill>
                        </a:rPr>
                        <a:t>€ 152</a:t>
                      </a:r>
                    </a:p>
                  </a:txBody>
                  <a:tcPr>
                    <a:solidFill>
                      <a:srgbClr val="B4D6BF"/>
                    </a:solidFill>
                  </a:tcPr>
                </a:tc>
                <a:tc>
                  <a:txBody>
                    <a:bodyPr/>
                    <a:lstStyle/>
                    <a:p>
                      <a:r>
                        <a:rPr lang="nl-NL" b="1" dirty="0">
                          <a:solidFill>
                            <a:srgbClr val="FFFF00"/>
                          </a:solidFill>
                        </a:rPr>
                        <a:t>€ 7</a:t>
                      </a:r>
                    </a:p>
                  </a:txBody>
                  <a:tcPr>
                    <a:solidFill>
                      <a:schemeClr val="accent6">
                        <a:lumMod val="75000"/>
                      </a:schemeClr>
                    </a:solidFill>
                  </a:tcPr>
                </a:tc>
                <a:extLst>
                  <a:ext uri="{0D108BD9-81ED-4DB2-BD59-A6C34878D82A}">
                    <a16:rowId xmlns:a16="http://schemas.microsoft.com/office/drawing/2014/main" val="713532251"/>
                  </a:ext>
                </a:extLst>
              </a:tr>
              <a:tr h="784653">
                <a:tc gridSpan="5">
                  <a:txBody>
                    <a:bodyPr/>
                    <a:lstStyle/>
                    <a:p>
                      <a:r>
                        <a:rPr lang="nl-NL" b="1" dirty="0">
                          <a:solidFill>
                            <a:srgbClr val="373472"/>
                          </a:solidFill>
                        </a:rPr>
                        <a:t>* </a:t>
                      </a:r>
                      <a:r>
                        <a:rPr lang="nl-NL" b="1" dirty="0">
                          <a:solidFill>
                            <a:schemeClr val="bg1"/>
                          </a:solidFill>
                        </a:rPr>
                        <a:t>Voorstel besluit: teruggaaf vastrecht bij zeer laag verbruik (zie hierna)</a:t>
                      </a:r>
                    </a:p>
                    <a:p>
                      <a:r>
                        <a:rPr lang="nl-NL" b="1" dirty="0">
                          <a:solidFill>
                            <a:srgbClr val="002060"/>
                          </a:solidFill>
                        </a:rPr>
                        <a:t>   </a:t>
                      </a:r>
                      <a:r>
                        <a:rPr lang="nl-NL" b="1" dirty="0">
                          <a:solidFill>
                            <a:schemeClr val="bg1"/>
                          </a:solidFill>
                        </a:rPr>
                        <a:t>Voorstel besluit: compensatie voor minima die meer gaan betalen (zie hierna)</a:t>
                      </a:r>
                    </a:p>
                  </a:txBody>
                  <a:tcPr>
                    <a:solidFill>
                      <a:srgbClr val="8BBF9C"/>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b="1" dirty="0">
                        <a:solidFill>
                          <a:schemeClr val="bg1"/>
                        </a:solidFill>
                      </a:endParaRPr>
                    </a:p>
                  </a:txBody>
                  <a:tcPr>
                    <a:solidFill>
                      <a:srgbClr val="8BBF9C"/>
                    </a:solidFill>
                  </a:tcPr>
                </a:tc>
                <a:extLst>
                  <a:ext uri="{0D108BD9-81ED-4DB2-BD59-A6C34878D82A}">
                    <a16:rowId xmlns:a16="http://schemas.microsoft.com/office/drawing/2014/main" val="3902328471"/>
                  </a:ext>
                </a:extLst>
              </a:tr>
            </a:tbl>
          </a:graphicData>
        </a:graphic>
      </p:graphicFrame>
      <p:pic>
        <p:nvPicPr>
          <p:cNvPr id="6" name="Afbeelding 5">
            <a:extLst>
              <a:ext uri="{FF2B5EF4-FFF2-40B4-BE49-F238E27FC236}">
                <a16:creationId xmlns:a16="http://schemas.microsoft.com/office/drawing/2014/main" id="{9D944F92-C6A3-9930-63BF-DC96254E2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841" y="145143"/>
            <a:ext cx="3830159" cy="2481943"/>
          </a:xfrm>
          <a:prstGeom prst="rect">
            <a:avLst/>
          </a:prstGeom>
        </p:spPr>
      </p:pic>
    </p:spTree>
    <p:extLst>
      <p:ext uri="{BB962C8B-B14F-4D97-AF65-F5344CB8AC3E}">
        <p14:creationId xmlns:p14="http://schemas.microsoft.com/office/powerpoint/2010/main" val="1428509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4CCE2-2FFD-1CBD-D8F4-7386B0B088F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A321474-5C7E-0B7E-62EF-CF7279C25A62}"/>
              </a:ext>
            </a:extLst>
          </p:cNvPr>
          <p:cNvSpPr txBox="1"/>
          <p:nvPr/>
        </p:nvSpPr>
        <p:spPr>
          <a:xfrm>
            <a:off x="545690" y="217193"/>
            <a:ext cx="11646310" cy="1692771"/>
          </a:xfrm>
          <a:prstGeom prst="rect">
            <a:avLst/>
          </a:prstGeom>
          <a:solidFill>
            <a:srgbClr val="B4D6B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2600" b="1" dirty="0">
                <a:solidFill>
                  <a:srgbClr val="8784C7">
                    <a:lumMod val="50000"/>
                  </a:srgbClr>
                </a:solidFill>
                <a:ea typeface="Tahoma" panose="020B0604030504040204" pitchFamily="34" charset="0"/>
                <a:cs typeface="Tahoma" panose="020B0604030504040204" pitchFamily="34" charset="0"/>
              </a:rPr>
              <a:t>Voorstel besluit:</a:t>
            </a:r>
            <a:br>
              <a:rPr lang="nl-NL" sz="2600" b="1" dirty="0">
                <a:solidFill>
                  <a:srgbClr val="8784C7">
                    <a:lumMod val="50000"/>
                  </a:srgbClr>
                </a:solidFill>
                <a:ea typeface="Tahoma" panose="020B0604030504040204" pitchFamily="34" charset="0"/>
                <a:cs typeface="Tahoma" panose="020B0604030504040204" pitchFamily="34" charset="0"/>
              </a:rPr>
            </a:br>
            <a:r>
              <a:rPr lang="nl-NL" sz="2600" b="1" dirty="0">
                <a:solidFill>
                  <a:srgbClr val="8784C7">
                    <a:lumMod val="50000"/>
                  </a:srgbClr>
                </a:solidFill>
                <a:ea typeface="Tahoma" panose="020B0604030504040204" pitchFamily="34" charset="0"/>
                <a:cs typeface="Tahoma" panose="020B0604030504040204" pitchFamily="34" charset="0"/>
              </a:rPr>
              <a:t>teruggaaf vaste kosten bij zeer laag verbruik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srgbClr val="8784C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el 4">
            <a:extLst>
              <a:ext uri="{FF2B5EF4-FFF2-40B4-BE49-F238E27FC236}">
                <a16:creationId xmlns:a16="http://schemas.microsoft.com/office/drawing/2014/main" id="{53724697-98DF-6D11-0830-C78DAB725F0A}"/>
              </a:ext>
            </a:extLst>
          </p:cNvPr>
          <p:cNvGraphicFramePr>
            <a:graphicFrameLocks noGrp="1"/>
          </p:cNvGraphicFramePr>
          <p:nvPr>
            <p:extLst>
              <p:ext uri="{D42A27DB-BD31-4B8C-83A1-F6EECF244321}">
                <p14:modId xmlns:p14="http://schemas.microsoft.com/office/powerpoint/2010/main" val="1237657274"/>
              </p:ext>
            </p:extLst>
          </p:nvPr>
        </p:nvGraphicFramePr>
        <p:xfrm>
          <a:off x="485269" y="2488367"/>
          <a:ext cx="11401932" cy="3956679"/>
        </p:xfrm>
        <a:graphic>
          <a:graphicData uri="http://schemas.openxmlformats.org/drawingml/2006/table">
            <a:tbl>
              <a:tblPr firstRow="1" bandRow="1">
                <a:tableStyleId>{F5AB1C69-6EDB-4FF4-983F-18BD219EF322}</a:tableStyleId>
              </a:tblPr>
              <a:tblGrid>
                <a:gridCol w="3621219">
                  <a:extLst>
                    <a:ext uri="{9D8B030D-6E8A-4147-A177-3AD203B41FA5}">
                      <a16:colId xmlns:a16="http://schemas.microsoft.com/office/drawing/2014/main" val="2081416771"/>
                    </a:ext>
                  </a:extLst>
                </a:gridCol>
                <a:gridCol w="3866523">
                  <a:extLst>
                    <a:ext uri="{9D8B030D-6E8A-4147-A177-3AD203B41FA5}">
                      <a16:colId xmlns:a16="http://schemas.microsoft.com/office/drawing/2014/main" val="108594298"/>
                    </a:ext>
                  </a:extLst>
                </a:gridCol>
                <a:gridCol w="3914190">
                  <a:extLst>
                    <a:ext uri="{9D8B030D-6E8A-4147-A177-3AD203B41FA5}">
                      <a16:colId xmlns:a16="http://schemas.microsoft.com/office/drawing/2014/main" val="1527640060"/>
                    </a:ext>
                  </a:extLst>
                </a:gridCol>
              </a:tblGrid>
              <a:tr h="1348869">
                <a:tc>
                  <a:txBody>
                    <a:bodyPr/>
                    <a:lstStyle/>
                    <a:p>
                      <a:endParaRPr lang="nl-NL" dirty="0"/>
                    </a:p>
                    <a:p>
                      <a:r>
                        <a:rPr lang="nl-NL" dirty="0"/>
                        <a:t>Bij welk verbruik?</a:t>
                      </a:r>
                    </a:p>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Hoeveel teruggaaf</a:t>
                      </a:r>
                    </a:p>
                  </a:txBody>
                  <a:tcPr>
                    <a:solidFill>
                      <a:srgbClr val="8BBF9C"/>
                    </a:solidFill>
                  </a:tcPr>
                </a:tc>
                <a:tc>
                  <a:txBody>
                    <a:bodyPr/>
                    <a:lstStyle/>
                    <a:p>
                      <a:endParaRPr lang="nl-NL" dirty="0">
                        <a:solidFill>
                          <a:schemeClr val="bg1"/>
                        </a:solidFill>
                      </a:endParaRPr>
                    </a:p>
                    <a:p>
                      <a:r>
                        <a:rPr lang="nl-NL" dirty="0">
                          <a:solidFill>
                            <a:schemeClr val="bg1"/>
                          </a:solidFill>
                        </a:rPr>
                        <a:t>Benodigd budget</a:t>
                      </a:r>
                    </a:p>
                  </a:txBody>
                  <a:tcPr>
                    <a:solidFill>
                      <a:srgbClr val="8BBF9C"/>
                    </a:solidFill>
                  </a:tcPr>
                </a:tc>
                <a:extLst>
                  <a:ext uri="{0D108BD9-81ED-4DB2-BD59-A6C34878D82A}">
                    <a16:rowId xmlns:a16="http://schemas.microsoft.com/office/drawing/2014/main" val="4078078138"/>
                  </a:ext>
                </a:extLst>
              </a:tr>
              <a:tr h="2607810">
                <a:tc>
                  <a:txBody>
                    <a:bodyPr/>
                    <a:lstStyle/>
                    <a:p>
                      <a:endParaRPr lang="nl-NL" b="1" dirty="0">
                        <a:solidFill>
                          <a:srgbClr val="373472"/>
                        </a:solidFill>
                      </a:endParaRPr>
                    </a:p>
                    <a:p>
                      <a:r>
                        <a:rPr lang="nl-NL" b="1" dirty="0">
                          <a:solidFill>
                            <a:srgbClr val="373472"/>
                          </a:solidFill>
                        </a:rPr>
                        <a:t>Bij verbruik &lt; 300 m3 (9,2 GJ)</a:t>
                      </a:r>
                    </a:p>
                  </a:txBody>
                  <a:tcPr>
                    <a:solidFill>
                      <a:schemeClr val="bg2">
                        <a:lumMod val="40000"/>
                        <a:lumOff val="60000"/>
                      </a:schemeClr>
                    </a:solidFill>
                  </a:tcPr>
                </a:tc>
                <a:tc>
                  <a:txBody>
                    <a:bodyPr/>
                    <a:lstStyle/>
                    <a:p>
                      <a:endParaRPr lang="nl-NL" b="1" dirty="0">
                        <a:solidFill>
                          <a:srgbClr val="373472"/>
                        </a:solidFill>
                      </a:endParaRPr>
                    </a:p>
                    <a:p>
                      <a:r>
                        <a:rPr lang="nl-NL" b="1" dirty="0">
                          <a:solidFill>
                            <a:srgbClr val="373472"/>
                          </a:solidFill>
                        </a:rPr>
                        <a:t>€ 45 per jaar</a:t>
                      </a:r>
                    </a:p>
                    <a:p>
                      <a:endParaRPr lang="nl-NL" b="1" dirty="0">
                        <a:solidFill>
                          <a:srgbClr val="373472"/>
                        </a:solidFill>
                      </a:endParaRPr>
                    </a:p>
                    <a:p>
                      <a:r>
                        <a:rPr lang="nl-NL" b="1" dirty="0">
                          <a:solidFill>
                            <a:srgbClr val="373472"/>
                          </a:solidFill>
                        </a:rPr>
                        <a:t>De vaste kosten dalen dan voor alle laagverbruikers van </a:t>
                      </a:r>
                    </a:p>
                    <a:p>
                      <a:endParaRPr lang="nl-NL" b="1" dirty="0">
                        <a:solidFill>
                          <a:srgbClr val="373472"/>
                        </a:solidFill>
                      </a:endParaRPr>
                    </a:p>
                    <a:p>
                      <a:r>
                        <a:rPr lang="nl-NL" b="1" dirty="0">
                          <a:solidFill>
                            <a:srgbClr val="373472"/>
                          </a:solidFill>
                        </a:rPr>
                        <a:t>€ 316,11  naar  € 271,11</a:t>
                      </a:r>
                    </a:p>
                    <a:p>
                      <a:endParaRPr lang="nl-NL" sz="1000" b="1" dirty="0">
                        <a:solidFill>
                          <a:srgbClr val="373472"/>
                        </a:solidFill>
                      </a:endParaRPr>
                    </a:p>
                    <a:p>
                      <a:endParaRPr lang="nl-NL" sz="1000" b="1" dirty="0">
                        <a:solidFill>
                          <a:srgbClr val="373472"/>
                        </a:solidFill>
                      </a:endParaRPr>
                    </a:p>
                  </a:txBody>
                  <a:tcPr>
                    <a:solidFill>
                      <a:srgbClr val="B4D6BF"/>
                    </a:solidFill>
                  </a:tcPr>
                </a:tc>
                <a:tc>
                  <a:txBody>
                    <a:bodyPr/>
                    <a:lstStyle/>
                    <a:p>
                      <a:endParaRPr lang="nl-NL" b="1" dirty="0">
                        <a:solidFill>
                          <a:srgbClr val="373472"/>
                        </a:solidFill>
                      </a:endParaRPr>
                    </a:p>
                    <a:p>
                      <a:r>
                        <a:rPr lang="nl-NL" b="1" dirty="0">
                          <a:solidFill>
                            <a:srgbClr val="373472"/>
                          </a:solidFill>
                        </a:rPr>
                        <a:t>Circa € 10.000</a:t>
                      </a:r>
                    </a:p>
                  </a:txBody>
                  <a:tcPr>
                    <a:solidFill>
                      <a:srgbClr val="B4D6BF"/>
                    </a:solidFill>
                  </a:tcPr>
                </a:tc>
                <a:extLst>
                  <a:ext uri="{0D108BD9-81ED-4DB2-BD59-A6C34878D82A}">
                    <a16:rowId xmlns:a16="http://schemas.microsoft.com/office/drawing/2014/main" val="3258611203"/>
                  </a:ext>
                </a:extLst>
              </a:tr>
            </a:tbl>
          </a:graphicData>
        </a:graphic>
      </p:graphicFrame>
      <p:pic>
        <p:nvPicPr>
          <p:cNvPr id="3" name="Afbeelding 2">
            <a:extLst>
              <a:ext uri="{FF2B5EF4-FFF2-40B4-BE49-F238E27FC236}">
                <a16:creationId xmlns:a16="http://schemas.microsoft.com/office/drawing/2014/main" id="{AD92B6AD-8980-CA5C-DE11-DC8E3E20BB7B}"/>
              </a:ext>
            </a:extLst>
          </p:cNvPr>
          <p:cNvPicPr>
            <a:picLocks noChangeAspect="1"/>
          </p:cNvPicPr>
          <p:nvPr/>
        </p:nvPicPr>
        <p:blipFill>
          <a:blip r:embed="rId3"/>
          <a:stretch>
            <a:fillRect/>
          </a:stretch>
        </p:blipFill>
        <p:spPr>
          <a:xfrm>
            <a:off x="7987182" y="217192"/>
            <a:ext cx="4833270" cy="2271175"/>
          </a:xfrm>
          <a:prstGeom prst="rect">
            <a:avLst/>
          </a:prstGeom>
        </p:spPr>
      </p:pic>
    </p:spTree>
    <p:extLst>
      <p:ext uri="{BB962C8B-B14F-4D97-AF65-F5344CB8AC3E}">
        <p14:creationId xmlns:p14="http://schemas.microsoft.com/office/powerpoint/2010/main" val="12625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E5699-47D1-40A5-5802-9498EC2183E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FD831F4-137E-DBCC-A26D-C0D3A3723BD4}"/>
              </a:ext>
            </a:extLst>
          </p:cNvPr>
          <p:cNvSpPr>
            <a:spLocks noGrp="1"/>
          </p:cNvSpPr>
          <p:nvPr>
            <p:ph type="title"/>
          </p:nvPr>
        </p:nvSpPr>
        <p:spPr/>
        <p:txBody>
          <a:bodyPr/>
          <a:lstStyle/>
          <a:p>
            <a:r>
              <a:rPr lang="en-GB" dirty="0"/>
              <a:t>Agenda</a:t>
            </a:r>
            <a:endParaRPr lang="en-NL" dirty="0"/>
          </a:p>
        </p:txBody>
      </p:sp>
      <p:sp>
        <p:nvSpPr>
          <p:cNvPr id="15" name="Text Placeholder 14">
            <a:extLst>
              <a:ext uri="{FF2B5EF4-FFF2-40B4-BE49-F238E27FC236}">
                <a16:creationId xmlns:a16="http://schemas.microsoft.com/office/drawing/2014/main" id="{722FACE2-2120-7F96-B218-B858951873B2}"/>
              </a:ext>
            </a:extLst>
          </p:cNvPr>
          <p:cNvSpPr>
            <a:spLocks noGrp="1"/>
          </p:cNvSpPr>
          <p:nvPr>
            <p:ph idx="1"/>
          </p:nvPr>
        </p:nvSpPr>
        <p:spPr>
          <a:xfrm>
            <a:off x="1140025" y="1444868"/>
            <a:ext cx="10320135" cy="5138811"/>
          </a:xfrm>
        </p:spPr>
        <p:txBody>
          <a:bodyPr/>
          <a:lstStyle/>
          <a:p>
            <a:pPr algn="l"/>
            <a:r>
              <a:rPr lang="nl-NL" sz="2000" dirty="0">
                <a:effectLst/>
                <a:latin typeface="+mn-lt"/>
                <a:ea typeface="Calibri" panose="020F0502020204030204" pitchFamily="34" charset="0"/>
                <a:cs typeface="Times New Roman" panose="02020603050405020304" pitchFamily="18" charset="0"/>
              </a:rPr>
              <a:t>Opening </a:t>
            </a:r>
            <a:r>
              <a:rPr lang="nl-NL" sz="2000" dirty="0">
                <a:latin typeface="+mn-lt"/>
                <a:ea typeface="Calibri" panose="020F0502020204030204" pitchFamily="34" charset="0"/>
                <a:cs typeface="Times New Roman" panose="02020603050405020304" pitchFamily="18" charset="0"/>
              </a:rPr>
              <a:t>&amp;</a:t>
            </a:r>
            <a:r>
              <a:rPr lang="nl-NL" sz="2000" dirty="0">
                <a:effectLst/>
                <a:latin typeface="+mn-lt"/>
                <a:ea typeface="Calibri" panose="020F0502020204030204" pitchFamily="34" charset="0"/>
                <a:cs typeface="Times New Roman" panose="02020603050405020304" pitchFamily="18" charset="0"/>
              </a:rPr>
              <a:t> welkom</a:t>
            </a:r>
          </a:p>
          <a:p>
            <a:pPr marL="457200" indent="-457200" algn="l">
              <a:buAutoNum type="arabicPeriod"/>
            </a:pPr>
            <a:r>
              <a:rPr lang="nl-NL" sz="2000" dirty="0">
                <a:effectLst/>
                <a:latin typeface="+mn-lt"/>
                <a:ea typeface="Calibri" panose="020F0502020204030204" pitchFamily="34" charset="0"/>
                <a:cs typeface="Times New Roman" panose="02020603050405020304" pitchFamily="18" charset="0"/>
              </a:rPr>
              <a:t>Mijlpalen</a:t>
            </a:r>
          </a:p>
          <a:p>
            <a:pPr marL="457200" indent="-457200">
              <a:buFont typeface="Arial" panose="020B0604020202020204" pitchFamily="34" charset="0"/>
              <a:buAutoNum type="arabicPeriod"/>
            </a:pPr>
            <a:r>
              <a:rPr lang="nl-NL" sz="2000" dirty="0" err="1">
                <a:ea typeface="Calibri" panose="020F0502020204030204" pitchFamily="34" charset="0"/>
                <a:cs typeface="Times New Roman" panose="02020603050405020304" pitchFamily="18" charset="0"/>
              </a:rPr>
              <a:t>ToekomsthuisWG</a:t>
            </a:r>
            <a:endParaRPr lang="nl-NL" sz="2000" dirty="0">
              <a:ea typeface="Calibri" panose="020F0502020204030204" pitchFamily="34" charset="0"/>
              <a:cs typeface="Times New Roman" panose="02020603050405020304" pitchFamily="18" charset="0"/>
            </a:endParaRPr>
          </a:p>
          <a:p>
            <a:pPr marL="457200" indent="-457200">
              <a:buFont typeface="Arial" panose="020B0604020202020204" pitchFamily="34" charset="0"/>
              <a:buAutoNum type="arabicPeriod"/>
            </a:pPr>
            <a:r>
              <a:rPr lang="nl-NL" sz="2000" dirty="0">
                <a:ea typeface="Calibri" panose="020F0502020204030204" pitchFamily="34" charset="0"/>
                <a:cs typeface="Times New Roman" panose="02020603050405020304" pitchFamily="18" charset="0"/>
              </a:rPr>
              <a:t>Business case</a:t>
            </a:r>
          </a:p>
          <a:p>
            <a:pPr marL="457200" indent="-457200">
              <a:buFont typeface="Arial" panose="020B0604020202020204" pitchFamily="34" charset="0"/>
              <a:buAutoNum type="arabicPeriod"/>
            </a:pPr>
            <a:r>
              <a:rPr lang="nl-NL" sz="2000" dirty="0">
                <a:ea typeface="Calibri" panose="020F0502020204030204" pitchFamily="34" charset="0"/>
                <a:cs typeface="Times New Roman" panose="02020603050405020304" pitchFamily="18" charset="0"/>
              </a:rPr>
              <a:t>Jaarrekeningen</a:t>
            </a:r>
          </a:p>
          <a:p>
            <a:pPr marL="457200" indent="-457200">
              <a:buFont typeface="Arial" panose="020B0604020202020204" pitchFamily="34" charset="0"/>
              <a:buAutoNum type="arabicPeriod"/>
            </a:pPr>
            <a:r>
              <a:rPr lang="nl-NL" sz="2000" dirty="0">
                <a:ea typeface="Calibri" panose="020F0502020204030204" pitchFamily="34" charset="0"/>
                <a:cs typeface="Times New Roman" panose="02020603050405020304" pitchFamily="18" charset="0"/>
              </a:rPr>
              <a:t>Begroting </a:t>
            </a:r>
          </a:p>
          <a:p>
            <a:pPr marL="457200" indent="-457200">
              <a:buFont typeface="Arial" panose="020B0604020202020204" pitchFamily="34" charset="0"/>
              <a:buAutoNum type="arabicPeriod"/>
            </a:pPr>
            <a:r>
              <a:rPr lang="nl-NL" sz="2000" dirty="0">
                <a:ea typeface="Calibri" panose="020F0502020204030204" pitchFamily="34" charset="0"/>
                <a:cs typeface="Times New Roman" panose="02020603050405020304" pitchFamily="18" charset="0"/>
              </a:rPr>
              <a:t>Tarieven</a:t>
            </a:r>
          </a:p>
          <a:p>
            <a:pPr marL="457200" indent="-457200">
              <a:buFont typeface="Arial" panose="020B0604020202020204" pitchFamily="34" charset="0"/>
              <a:buAutoNum type="arabicPeriod"/>
            </a:pPr>
            <a:r>
              <a:rPr lang="nl-NL" sz="2000" dirty="0">
                <a:ea typeface="Calibri" panose="020F0502020204030204" pitchFamily="34" charset="0"/>
                <a:cs typeface="Times New Roman" panose="02020603050405020304" pitchFamily="18" charset="0"/>
              </a:rPr>
              <a:t>Het Groene Gasthuis</a:t>
            </a:r>
          </a:p>
          <a:p>
            <a:pPr algn="l"/>
            <a:r>
              <a:rPr lang="nl-NL" sz="2000" dirty="0">
                <a:effectLst/>
                <a:latin typeface="+mn-lt"/>
                <a:ea typeface="Calibri" panose="020F0502020204030204" pitchFamily="34" charset="0"/>
                <a:cs typeface="Times New Roman" panose="02020603050405020304" pitchFamily="18" charset="0"/>
              </a:rPr>
              <a:t>Rondvraag</a:t>
            </a:r>
          </a:p>
        </p:txBody>
      </p:sp>
    </p:spTree>
    <p:extLst>
      <p:ext uri="{BB962C8B-B14F-4D97-AF65-F5344CB8AC3E}">
        <p14:creationId xmlns:p14="http://schemas.microsoft.com/office/powerpoint/2010/main" val="1989134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4CCE2-2FFD-1CBD-D8F4-7386B0B088F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A321474-5C7E-0B7E-62EF-CF7279C25A62}"/>
              </a:ext>
            </a:extLst>
          </p:cNvPr>
          <p:cNvSpPr txBox="1"/>
          <p:nvPr/>
        </p:nvSpPr>
        <p:spPr>
          <a:xfrm>
            <a:off x="485268" y="217192"/>
            <a:ext cx="11706732" cy="1692771"/>
          </a:xfrm>
          <a:prstGeom prst="rect">
            <a:avLst/>
          </a:prstGeom>
          <a:solidFill>
            <a:srgbClr val="B4D6B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2600" b="1" dirty="0">
                <a:solidFill>
                  <a:srgbClr val="8784C7">
                    <a:lumMod val="50000"/>
                  </a:srgbClr>
                </a:solidFill>
                <a:ea typeface="Tahoma" panose="020B0604030504040204" pitchFamily="34" charset="0"/>
                <a:cs typeface="Tahoma" panose="020B0604030504040204" pitchFamily="34" charset="0"/>
              </a:rPr>
              <a:t>Voorstel besluit:</a:t>
            </a:r>
            <a:br>
              <a:rPr lang="nl-NL" sz="2600" b="1" dirty="0">
                <a:solidFill>
                  <a:srgbClr val="8784C7">
                    <a:lumMod val="50000"/>
                  </a:srgbClr>
                </a:solidFill>
                <a:ea typeface="Tahoma" panose="020B0604030504040204" pitchFamily="34" charset="0"/>
                <a:cs typeface="Tahoma" panose="020B0604030504040204" pitchFamily="34" charset="0"/>
              </a:rPr>
            </a:br>
            <a:r>
              <a:rPr lang="nl-NL" sz="2600" b="1" dirty="0">
                <a:solidFill>
                  <a:srgbClr val="8784C7">
                    <a:lumMod val="50000"/>
                  </a:srgbClr>
                </a:solidFill>
                <a:ea typeface="Tahoma" panose="020B0604030504040204" pitchFamily="34" charset="0"/>
                <a:cs typeface="Tahoma" panose="020B0604030504040204" pitchFamily="34" charset="0"/>
              </a:rPr>
              <a:t>compensatie voor minima die meer gaan betalen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srgbClr val="8784C7">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el 4">
            <a:extLst>
              <a:ext uri="{FF2B5EF4-FFF2-40B4-BE49-F238E27FC236}">
                <a16:creationId xmlns:a16="http://schemas.microsoft.com/office/drawing/2014/main" id="{53724697-98DF-6D11-0830-C78DAB725F0A}"/>
              </a:ext>
            </a:extLst>
          </p:cNvPr>
          <p:cNvGraphicFramePr>
            <a:graphicFrameLocks noGrp="1"/>
          </p:cNvGraphicFramePr>
          <p:nvPr>
            <p:extLst>
              <p:ext uri="{D42A27DB-BD31-4B8C-83A1-F6EECF244321}">
                <p14:modId xmlns:p14="http://schemas.microsoft.com/office/powerpoint/2010/main" val="2628872039"/>
              </p:ext>
            </p:extLst>
          </p:nvPr>
        </p:nvGraphicFramePr>
        <p:xfrm>
          <a:off x="485269" y="2728452"/>
          <a:ext cx="11342938" cy="3550569"/>
        </p:xfrm>
        <a:graphic>
          <a:graphicData uri="http://schemas.openxmlformats.org/drawingml/2006/table">
            <a:tbl>
              <a:tblPr firstRow="1" bandRow="1">
                <a:tableStyleId>{F5AB1C69-6EDB-4FF4-983F-18BD219EF322}</a:tableStyleId>
              </a:tblPr>
              <a:tblGrid>
                <a:gridCol w="3170226">
                  <a:extLst>
                    <a:ext uri="{9D8B030D-6E8A-4147-A177-3AD203B41FA5}">
                      <a16:colId xmlns:a16="http://schemas.microsoft.com/office/drawing/2014/main" val="2081416771"/>
                    </a:ext>
                  </a:extLst>
                </a:gridCol>
                <a:gridCol w="4220144">
                  <a:extLst>
                    <a:ext uri="{9D8B030D-6E8A-4147-A177-3AD203B41FA5}">
                      <a16:colId xmlns:a16="http://schemas.microsoft.com/office/drawing/2014/main" val="108594298"/>
                    </a:ext>
                  </a:extLst>
                </a:gridCol>
                <a:gridCol w="3952568">
                  <a:extLst>
                    <a:ext uri="{9D8B030D-6E8A-4147-A177-3AD203B41FA5}">
                      <a16:colId xmlns:a16="http://schemas.microsoft.com/office/drawing/2014/main" val="1527640060"/>
                    </a:ext>
                  </a:extLst>
                </a:gridCol>
              </a:tblGrid>
              <a:tr h="990249">
                <a:tc>
                  <a:txBody>
                    <a:bodyPr/>
                    <a:lstStyle/>
                    <a:p>
                      <a:endParaRPr lang="nl-NL" dirty="0"/>
                    </a:p>
                    <a:p>
                      <a:r>
                        <a:rPr lang="nl-NL" dirty="0"/>
                        <a:t>18% minima in West</a:t>
                      </a:r>
                    </a:p>
                    <a:p>
                      <a:endParaRPr lang="nl-NL" dirty="0"/>
                    </a:p>
                  </a:txBody>
                  <a:tcPr>
                    <a:solidFill>
                      <a:schemeClr val="bg2">
                        <a:lumMod val="60000"/>
                        <a:lumOff val="40000"/>
                      </a:schemeClr>
                    </a:solidFill>
                  </a:tcPr>
                </a:tc>
                <a:tc>
                  <a:txBody>
                    <a:bodyPr/>
                    <a:lstStyle/>
                    <a:p>
                      <a:endParaRPr lang="nl-NL" dirty="0">
                        <a:solidFill>
                          <a:schemeClr val="bg1"/>
                        </a:solidFill>
                      </a:endParaRPr>
                    </a:p>
                    <a:p>
                      <a:r>
                        <a:rPr lang="nl-NL" dirty="0">
                          <a:solidFill>
                            <a:schemeClr val="bg1"/>
                          </a:solidFill>
                        </a:rPr>
                        <a:t>Per woning met </a:t>
                      </a:r>
                      <a:r>
                        <a:rPr lang="nl-NL" u="none" dirty="0">
                          <a:solidFill>
                            <a:schemeClr val="bg1"/>
                          </a:solidFill>
                        </a:rPr>
                        <a:t>individuele</a:t>
                      </a:r>
                      <a:r>
                        <a:rPr lang="nl-NL" dirty="0">
                          <a:solidFill>
                            <a:schemeClr val="bg1"/>
                          </a:solidFill>
                        </a:rPr>
                        <a:t> aansluiting in 2026</a:t>
                      </a:r>
                    </a:p>
                  </a:txBody>
                  <a:tcPr>
                    <a:solidFill>
                      <a:srgbClr val="8BBF9C"/>
                    </a:solidFill>
                  </a:tcPr>
                </a:tc>
                <a:tc>
                  <a:txBody>
                    <a:bodyPr/>
                    <a:lstStyle/>
                    <a:p>
                      <a:endParaRPr lang="nl-NL" dirty="0">
                        <a:solidFill>
                          <a:schemeClr val="bg1"/>
                        </a:solidFill>
                      </a:endParaRPr>
                    </a:p>
                    <a:p>
                      <a:r>
                        <a:rPr lang="nl-NL" dirty="0">
                          <a:solidFill>
                            <a:schemeClr val="bg1"/>
                          </a:solidFill>
                        </a:rPr>
                        <a:t>Compensatie </a:t>
                      </a:r>
                    </a:p>
                  </a:txBody>
                  <a:tcPr>
                    <a:solidFill>
                      <a:srgbClr val="8BBF9C"/>
                    </a:solidFill>
                  </a:tcPr>
                </a:tc>
                <a:extLst>
                  <a:ext uri="{0D108BD9-81ED-4DB2-BD59-A6C34878D82A}">
                    <a16:rowId xmlns:a16="http://schemas.microsoft.com/office/drawing/2014/main" val="4078078138"/>
                  </a:ext>
                </a:extLst>
              </a:tr>
              <a:tr h="2475621">
                <a:tc>
                  <a:txBody>
                    <a:bodyPr/>
                    <a:lstStyle/>
                    <a:p>
                      <a:endParaRPr lang="nl-NL" b="1" dirty="0">
                        <a:solidFill>
                          <a:srgbClr val="373472"/>
                        </a:solidFill>
                      </a:endParaRPr>
                    </a:p>
                    <a:p>
                      <a:r>
                        <a:rPr lang="nl-NL" b="1" dirty="0">
                          <a:solidFill>
                            <a:srgbClr val="373472"/>
                          </a:solidFill>
                        </a:rPr>
                        <a:t>130% van het minimum inkomen</a:t>
                      </a:r>
                    </a:p>
                    <a:p>
                      <a:endParaRPr lang="nl-NL" b="1" dirty="0">
                        <a:solidFill>
                          <a:srgbClr val="373472"/>
                        </a:solidFill>
                      </a:endParaRPr>
                    </a:p>
                    <a:p>
                      <a:r>
                        <a:rPr lang="nl-NL" b="1" dirty="0">
                          <a:solidFill>
                            <a:srgbClr val="373472"/>
                          </a:solidFill>
                        </a:rPr>
                        <a:t>18% van 640 woningen op het WG-terrein:</a:t>
                      </a:r>
                    </a:p>
                    <a:p>
                      <a:r>
                        <a:rPr lang="nl-NL" b="1" dirty="0">
                          <a:solidFill>
                            <a:srgbClr val="373472"/>
                          </a:solidFill>
                        </a:rPr>
                        <a:t>115 woningen</a:t>
                      </a:r>
                    </a:p>
                  </a:txBody>
                  <a:tcPr>
                    <a:solidFill>
                      <a:schemeClr val="bg2">
                        <a:lumMod val="40000"/>
                        <a:lumOff val="60000"/>
                      </a:schemeClr>
                    </a:solidFill>
                  </a:tcPr>
                </a:tc>
                <a:tc>
                  <a:txBody>
                    <a:bodyPr/>
                    <a:lstStyle/>
                    <a:p>
                      <a:endParaRPr lang="nl-NL" b="1" dirty="0">
                        <a:solidFill>
                          <a:srgbClr val="373472"/>
                        </a:solidFill>
                      </a:endParaRPr>
                    </a:p>
                    <a:p>
                      <a:r>
                        <a:rPr lang="nl-NL" b="1" dirty="0">
                          <a:solidFill>
                            <a:srgbClr val="373472"/>
                          </a:solidFill>
                        </a:rPr>
                        <a:t>Minima die meer gaan betalen:</a:t>
                      </a:r>
                    </a:p>
                    <a:p>
                      <a:r>
                        <a:rPr lang="nl-NL" b="1" dirty="0">
                          <a:solidFill>
                            <a:srgbClr val="373472"/>
                          </a:solidFill>
                        </a:rPr>
                        <a:t>voorschot gas = voorschot warmte</a:t>
                      </a:r>
                    </a:p>
                    <a:p>
                      <a:endParaRPr lang="nl-NL" b="1" dirty="0">
                        <a:solidFill>
                          <a:srgbClr val="373472"/>
                        </a:solidFill>
                      </a:endParaRPr>
                    </a:p>
                    <a:p>
                      <a:r>
                        <a:rPr lang="nl-NL" b="1" dirty="0">
                          <a:solidFill>
                            <a:srgbClr val="373472"/>
                          </a:solidFill>
                        </a:rPr>
                        <a:t>Eindafrekening na het 1</a:t>
                      </a:r>
                      <a:r>
                        <a:rPr lang="nl-NL" b="1" baseline="30000" dirty="0">
                          <a:solidFill>
                            <a:srgbClr val="373472"/>
                          </a:solidFill>
                        </a:rPr>
                        <a:t>e</a:t>
                      </a:r>
                      <a:r>
                        <a:rPr lang="nl-NL" b="1" dirty="0">
                          <a:solidFill>
                            <a:srgbClr val="373472"/>
                          </a:solidFill>
                        </a:rPr>
                        <a:t> jaar: </a:t>
                      </a:r>
                    </a:p>
                    <a:p>
                      <a:r>
                        <a:rPr lang="nl-NL" b="1" dirty="0">
                          <a:solidFill>
                            <a:srgbClr val="373472"/>
                          </a:solidFill>
                        </a:rPr>
                        <a:t>&gt; hetzelfde verbruik: € 0 bij of af</a:t>
                      </a:r>
                    </a:p>
                    <a:p>
                      <a:r>
                        <a:rPr lang="nl-NL" b="1" dirty="0">
                          <a:solidFill>
                            <a:srgbClr val="373472"/>
                          </a:solidFill>
                        </a:rPr>
                        <a:t>&gt; minder verbruik:      geld terug</a:t>
                      </a:r>
                    </a:p>
                    <a:p>
                      <a:r>
                        <a:rPr lang="nl-NL" b="1" dirty="0">
                          <a:solidFill>
                            <a:srgbClr val="373472"/>
                          </a:solidFill>
                        </a:rPr>
                        <a:t>&gt; meer verbruik:          bijbetalen</a:t>
                      </a:r>
                    </a:p>
                    <a:p>
                      <a:endParaRPr lang="nl-NL" b="1" dirty="0">
                        <a:solidFill>
                          <a:srgbClr val="373472"/>
                        </a:solidFill>
                      </a:endParaRPr>
                    </a:p>
                  </a:txBody>
                  <a:tcPr>
                    <a:solidFill>
                      <a:srgbClr val="B4D6BF"/>
                    </a:solidFill>
                  </a:tcPr>
                </a:tc>
                <a:tc>
                  <a:txBody>
                    <a:bodyPr/>
                    <a:lstStyle/>
                    <a:p>
                      <a:endParaRPr lang="nl-NL" b="1" dirty="0">
                        <a:solidFill>
                          <a:srgbClr val="373472"/>
                        </a:solidFill>
                      </a:endParaRPr>
                    </a:p>
                    <a:p>
                      <a:r>
                        <a:rPr lang="nl-NL" b="1" dirty="0">
                          <a:solidFill>
                            <a:srgbClr val="373472"/>
                          </a:solidFill>
                        </a:rPr>
                        <a:t>Afbouw compensatie in 4 jaar  </a:t>
                      </a:r>
                    </a:p>
                    <a:p>
                      <a:endParaRPr lang="nl-NL" b="1" dirty="0">
                        <a:solidFill>
                          <a:srgbClr val="373472"/>
                        </a:solidFill>
                      </a:endParaRPr>
                    </a:p>
                    <a:p>
                      <a:endParaRPr lang="nl-NL" b="1" dirty="0">
                        <a:solidFill>
                          <a:srgbClr val="373472"/>
                        </a:solidFill>
                      </a:endParaRPr>
                    </a:p>
                    <a:p>
                      <a:r>
                        <a:rPr lang="nl-NL" b="1" dirty="0">
                          <a:solidFill>
                            <a:srgbClr val="373472"/>
                          </a:solidFill>
                        </a:rPr>
                        <a:t>100% in het 1</a:t>
                      </a:r>
                      <a:r>
                        <a:rPr lang="nl-NL" b="1" baseline="30000" dirty="0">
                          <a:solidFill>
                            <a:srgbClr val="373472"/>
                          </a:solidFill>
                        </a:rPr>
                        <a:t>e</a:t>
                      </a:r>
                      <a:r>
                        <a:rPr lang="nl-NL" b="1" dirty="0">
                          <a:solidFill>
                            <a:srgbClr val="373472"/>
                          </a:solidFill>
                        </a:rPr>
                        <a:t> jaar </a:t>
                      </a:r>
                    </a:p>
                    <a:p>
                      <a:r>
                        <a:rPr lang="nl-NL" b="1" dirty="0">
                          <a:solidFill>
                            <a:srgbClr val="373472"/>
                          </a:solidFill>
                        </a:rPr>
                        <a:t>75% in het 2</a:t>
                      </a:r>
                      <a:r>
                        <a:rPr lang="nl-NL" b="1" baseline="30000" dirty="0">
                          <a:solidFill>
                            <a:srgbClr val="373472"/>
                          </a:solidFill>
                        </a:rPr>
                        <a:t>e</a:t>
                      </a:r>
                      <a:r>
                        <a:rPr lang="nl-NL" b="1" dirty="0">
                          <a:solidFill>
                            <a:srgbClr val="373472"/>
                          </a:solidFill>
                        </a:rPr>
                        <a:t> jaar</a:t>
                      </a:r>
                    </a:p>
                    <a:p>
                      <a:r>
                        <a:rPr lang="nl-NL" b="1" dirty="0">
                          <a:solidFill>
                            <a:srgbClr val="373472"/>
                          </a:solidFill>
                        </a:rPr>
                        <a:t>50% in het 3</a:t>
                      </a:r>
                      <a:r>
                        <a:rPr lang="nl-NL" b="1" baseline="30000" dirty="0">
                          <a:solidFill>
                            <a:srgbClr val="373472"/>
                          </a:solidFill>
                        </a:rPr>
                        <a:t>e</a:t>
                      </a:r>
                      <a:r>
                        <a:rPr lang="nl-NL" b="1" dirty="0">
                          <a:solidFill>
                            <a:srgbClr val="373472"/>
                          </a:solidFill>
                        </a:rPr>
                        <a:t> jaar</a:t>
                      </a:r>
                    </a:p>
                    <a:p>
                      <a:r>
                        <a:rPr lang="nl-NL" b="1" dirty="0">
                          <a:solidFill>
                            <a:srgbClr val="373472"/>
                          </a:solidFill>
                        </a:rPr>
                        <a:t>25% in het 4</a:t>
                      </a:r>
                      <a:r>
                        <a:rPr lang="nl-NL" b="1" baseline="30000" dirty="0">
                          <a:solidFill>
                            <a:srgbClr val="373472"/>
                          </a:solidFill>
                        </a:rPr>
                        <a:t>e</a:t>
                      </a:r>
                      <a:r>
                        <a:rPr lang="nl-NL" b="1" dirty="0">
                          <a:solidFill>
                            <a:srgbClr val="373472"/>
                          </a:solidFill>
                        </a:rPr>
                        <a:t> jaar</a:t>
                      </a:r>
                    </a:p>
                  </a:txBody>
                  <a:tcPr>
                    <a:solidFill>
                      <a:srgbClr val="B4D6BF"/>
                    </a:solidFill>
                  </a:tcPr>
                </a:tc>
                <a:extLst>
                  <a:ext uri="{0D108BD9-81ED-4DB2-BD59-A6C34878D82A}">
                    <a16:rowId xmlns:a16="http://schemas.microsoft.com/office/drawing/2014/main" val="3258611203"/>
                  </a:ext>
                </a:extLst>
              </a:tr>
            </a:tbl>
          </a:graphicData>
        </a:graphic>
      </p:graphicFrame>
      <p:pic>
        <p:nvPicPr>
          <p:cNvPr id="3" name="Afbeelding 2">
            <a:extLst>
              <a:ext uri="{FF2B5EF4-FFF2-40B4-BE49-F238E27FC236}">
                <a16:creationId xmlns:a16="http://schemas.microsoft.com/office/drawing/2014/main" id="{AD92B6AD-8980-CA5C-DE11-DC8E3E20BB7B}"/>
              </a:ext>
            </a:extLst>
          </p:cNvPr>
          <p:cNvPicPr>
            <a:picLocks noChangeAspect="1"/>
          </p:cNvPicPr>
          <p:nvPr/>
        </p:nvPicPr>
        <p:blipFill>
          <a:blip r:embed="rId3"/>
          <a:srcRect l="16541" r="10833"/>
          <a:stretch>
            <a:fillRect/>
          </a:stretch>
        </p:blipFill>
        <p:spPr>
          <a:xfrm>
            <a:off x="8612777" y="217192"/>
            <a:ext cx="3670663" cy="2511260"/>
          </a:xfrm>
          <a:prstGeom prst="rect">
            <a:avLst/>
          </a:prstGeom>
        </p:spPr>
      </p:pic>
    </p:spTree>
    <p:extLst>
      <p:ext uri="{BB962C8B-B14F-4D97-AF65-F5344CB8AC3E}">
        <p14:creationId xmlns:p14="http://schemas.microsoft.com/office/powerpoint/2010/main" val="3733688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4CCE2-2FFD-1CBD-D8F4-7386B0B088F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A321474-5C7E-0B7E-62EF-CF7279C25A62}"/>
              </a:ext>
            </a:extLst>
          </p:cNvPr>
          <p:cNvSpPr txBox="1"/>
          <p:nvPr/>
        </p:nvSpPr>
        <p:spPr>
          <a:xfrm>
            <a:off x="574767" y="274030"/>
            <a:ext cx="11102572" cy="461665"/>
          </a:xfrm>
          <a:prstGeom prst="rect">
            <a:avLst/>
          </a:prstGeom>
          <a:solidFill>
            <a:srgbClr val="B4D6BF"/>
          </a:solidFill>
          <a:ln>
            <a:solidFill>
              <a:srgbClr val="0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2400" b="1" dirty="0">
                <a:solidFill>
                  <a:srgbClr val="8784C7">
                    <a:lumMod val="50000"/>
                  </a:srgbClr>
                </a:solidFill>
                <a:ea typeface="Tahoma" panose="020B0604030504040204" pitchFamily="34" charset="0"/>
                <a:cs typeface="Tahoma" panose="020B0604030504040204" pitchFamily="34" charset="0"/>
              </a:rPr>
              <a:t>Eenmalige bijdragen voor eigenaren     </a:t>
            </a:r>
            <a:r>
              <a:rPr lang="nl-NL" sz="2200" b="1" dirty="0">
                <a:solidFill>
                  <a:srgbClr val="FFFF00"/>
                </a:solidFill>
                <a:highlight>
                  <a:srgbClr val="800080"/>
                </a:highlight>
                <a:ea typeface="Tahoma" panose="020B0604030504040204" pitchFamily="34" charset="0"/>
                <a:cs typeface="Tahoma" panose="020B0604030504040204" pitchFamily="34" charset="0"/>
              </a:rPr>
              <a:t>Voorstel: bedragen 2024 niet verhogen   </a:t>
            </a:r>
            <a:r>
              <a:rPr lang="nl-NL" sz="2400" b="1" dirty="0">
                <a:solidFill>
                  <a:srgbClr val="FFFF00"/>
                </a:solidFill>
                <a:highlight>
                  <a:srgbClr val="800080"/>
                </a:highlight>
                <a:ea typeface="Tahoma" panose="020B0604030504040204" pitchFamily="34" charset="0"/>
                <a:cs typeface="Tahoma" panose="020B0604030504040204" pitchFamily="34" charset="0"/>
              </a:rPr>
              <a:t> </a:t>
            </a:r>
            <a:endParaRPr kumimoji="0" lang="nl-NL" sz="2200" b="1" i="0" u="none" strike="noStrike" kern="1200" cap="none" spc="0" normalizeH="0" baseline="0" noProof="0" dirty="0">
              <a:ln w="12700">
                <a:solidFill>
                  <a:schemeClr val="bg1"/>
                </a:solidFill>
                <a:prstDash val="solid"/>
              </a:ln>
              <a:solidFill>
                <a:srgbClr val="FFFF00"/>
              </a:solidFill>
              <a:effectLst/>
              <a:highlight>
                <a:srgbClr val="800080"/>
              </a:highlight>
              <a:uLnTx/>
              <a:uFillTx/>
              <a:ea typeface="Tahoma" panose="020B0604030504040204" pitchFamily="34" charset="0"/>
              <a:cs typeface="Tahoma" panose="020B0604030504040204" pitchFamily="34" charset="0"/>
            </a:endParaRPr>
          </a:p>
        </p:txBody>
      </p:sp>
      <p:sp>
        <p:nvSpPr>
          <p:cNvPr id="3" name="Tekstvak 2">
            <a:extLst>
              <a:ext uri="{FF2B5EF4-FFF2-40B4-BE49-F238E27FC236}">
                <a16:creationId xmlns:a16="http://schemas.microsoft.com/office/drawing/2014/main" id="{B0771937-6D58-A1E1-7319-098E95AA05E6}"/>
              </a:ext>
            </a:extLst>
          </p:cNvPr>
          <p:cNvSpPr txBox="1"/>
          <p:nvPr/>
        </p:nvSpPr>
        <p:spPr>
          <a:xfrm>
            <a:off x="583329" y="766471"/>
            <a:ext cx="11102571" cy="369332"/>
          </a:xfrm>
          <a:prstGeom prst="rect">
            <a:avLst/>
          </a:prstGeom>
          <a:solidFill>
            <a:srgbClr val="B4D6B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Eigenaar-bewoners en eigenaar-verhuurders, waaronder Stadgenoot </a:t>
            </a:r>
          </a:p>
        </p:txBody>
      </p:sp>
      <p:graphicFrame>
        <p:nvGraphicFramePr>
          <p:cNvPr id="4" name="Tabel 3">
            <a:extLst>
              <a:ext uri="{FF2B5EF4-FFF2-40B4-BE49-F238E27FC236}">
                <a16:creationId xmlns:a16="http://schemas.microsoft.com/office/drawing/2014/main" id="{795F1509-E443-7927-E0FD-40F2DADB9CC9}"/>
              </a:ext>
            </a:extLst>
          </p:cNvPr>
          <p:cNvGraphicFramePr>
            <a:graphicFrameLocks noGrp="1"/>
          </p:cNvGraphicFramePr>
          <p:nvPr>
            <p:extLst>
              <p:ext uri="{D42A27DB-BD31-4B8C-83A1-F6EECF244321}">
                <p14:modId xmlns:p14="http://schemas.microsoft.com/office/powerpoint/2010/main" val="3210712525"/>
              </p:ext>
            </p:extLst>
          </p:nvPr>
        </p:nvGraphicFramePr>
        <p:xfrm>
          <a:off x="574766" y="1135803"/>
          <a:ext cx="11111134" cy="5515159"/>
        </p:xfrm>
        <a:graphic>
          <a:graphicData uri="http://schemas.openxmlformats.org/drawingml/2006/table">
            <a:tbl>
              <a:tblPr firstRow="1" bandRow="1">
                <a:tableStyleId>{7DF18680-E054-41AD-8BC1-D1AEF772440D}</a:tableStyleId>
              </a:tblPr>
              <a:tblGrid>
                <a:gridCol w="2995705">
                  <a:extLst>
                    <a:ext uri="{9D8B030D-6E8A-4147-A177-3AD203B41FA5}">
                      <a16:colId xmlns:a16="http://schemas.microsoft.com/office/drawing/2014/main" val="3052215857"/>
                    </a:ext>
                  </a:extLst>
                </a:gridCol>
                <a:gridCol w="3509598">
                  <a:extLst>
                    <a:ext uri="{9D8B030D-6E8A-4147-A177-3AD203B41FA5}">
                      <a16:colId xmlns:a16="http://schemas.microsoft.com/office/drawing/2014/main" val="4188944063"/>
                    </a:ext>
                  </a:extLst>
                </a:gridCol>
                <a:gridCol w="4605831">
                  <a:extLst>
                    <a:ext uri="{9D8B030D-6E8A-4147-A177-3AD203B41FA5}">
                      <a16:colId xmlns:a16="http://schemas.microsoft.com/office/drawing/2014/main" val="1345800963"/>
                    </a:ext>
                  </a:extLst>
                </a:gridCol>
              </a:tblGrid>
              <a:tr h="786152">
                <a:tc>
                  <a:txBody>
                    <a:bodyPr/>
                    <a:lstStyle/>
                    <a:p>
                      <a:endParaRPr lang="nl-NL" dirty="0"/>
                    </a:p>
                  </a:txBody>
                  <a:tcPr>
                    <a:solidFill>
                      <a:srgbClr val="8BBF9C"/>
                    </a:solidFill>
                  </a:tcPr>
                </a:tc>
                <a:tc>
                  <a:txBody>
                    <a:bodyPr/>
                    <a:lstStyle/>
                    <a:p>
                      <a:pPr algn="ctr"/>
                      <a:r>
                        <a:rPr lang="nl-NL" dirty="0"/>
                        <a:t>Extra kosten voor eigenaren </a:t>
                      </a:r>
                    </a:p>
                    <a:p>
                      <a:pPr algn="ctr"/>
                      <a:r>
                        <a:rPr lang="nl-NL" dirty="0"/>
                        <a:t>(dus NIET VOOR HUURDERS)</a:t>
                      </a:r>
                    </a:p>
                  </a:txBody>
                  <a:tcPr>
                    <a:solidFill>
                      <a:srgbClr val="8BBF9C"/>
                    </a:solidFill>
                  </a:tcPr>
                </a:tc>
                <a:tc>
                  <a:txBody>
                    <a:bodyPr/>
                    <a:lstStyle/>
                    <a:p>
                      <a:endParaRPr lang="nl-NL" dirty="0"/>
                    </a:p>
                  </a:txBody>
                  <a:tcPr>
                    <a:solidFill>
                      <a:srgbClr val="8BBF9C"/>
                    </a:solidFill>
                  </a:tcPr>
                </a:tc>
                <a:extLst>
                  <a:ext uri="{0D108BD9-81ED-4DB2-BD59-A6C34878D82A}">
                    <a16:rowId xmlns:a16="http://schemas.microsoft.com/office/drawing/2014/main" val="1641664465"/>
                  </a:ext>
                </a:extLst>
              </a:tr>
              <a:tr h="1484922">
                <a:tc>
                  <a:txBody>
                    <a:bodyPr/>
                    <a:lstStyle/>
                    <a:p>
                      <a:r>
                        <a:rPr lang="nl-NL" dirty="0">
                          <a:solidFill>
                            <a:srgbClr val="373472"/>
                          </a:solidFill>
                        </a:rPr>
                        <a:t>Eenmalige aansluitbijdrage </a:t>
                      </a:r>
                    </a:p>
                    <a:p>
                      <a:r>
                        <a:rPr lang="nl-NL" dirty="0">
                          <a:solidFill>
                            <a:srgbClr val="373472"/>
                          </a:solidFill>
                        </a:rPr>
                        <a:t>voor ruimteverwarming en warm tapwater</a:t>
                      </a:r>
                    </a:p>
                  </a:txBody>
                  <a:tcPr>
                    <a:solidFill>
                      <a:srgbClr val="B4D6BF"/>
                    </a:solidFill>
                  </a:tcPr>
                </a:tc>
                <a:tc>
                  <a:txBody>
                    <a:bodyPr/>
                    <a:lstStyle/>
                    <a:p>
                      <a:pPr algn="ctr"/>
                      <a:r>
                        <a:rPr lang="nl-NL" b="1" dirty="0">
                          <a:solidFill>
                            <a:srgbClr val="373472"/>
                          </a:solidFill>
                        </a:rPr>
                        <a:t>€ 3.570 </a:t>
                      </a:r>
                    </a:p>
                    <a:p>
                      <a:pPr algn="ctr"/>
                      <a:endParaRPr lang="nl-NL" b="1" dirty="0">
                        <a:solidFill>
                          <a:srgbClr val="373472"/>
                        </a:solidFill>
                      </a:endParaRPr>
                    </a:p>
                    <a:p>
                      <a:pPr algn="ctr"/>
                      <a:r>
                        <a:rPr lang="nl-NL" b="0" dirty="0">
                          <a:solidFill>
                            <a:srgbClr val="373472"/>
                          </a:solidFill>
                        </a:rPr>
                        <a:t>na aftrek van 30% subsidie</a:t>
                      </a:r>
                    </a:p>
                    <a:p>
                      <a:pPr algn="ctr"/>
                      <a:endParaRPr lang="nl-NL" b="1" dirty="0">
                        <a:solidFill>
                          <a:srgbClr val="373472"/>
                        </a:solidFill>
                      </a:endParaRPr>
                    </a:p>
                  </a:txBody>
                  <a:tcPr>
                    <a:solidFill>
                      <a:srgbClr val="B4D6BF"/>
                    </a:solidFill>
                  </a:tcPr>
                </a:tc>
                <a:tc>
                  <a:txBody>
                    <a:bodyPr/>
                    <a:lstStyle/>
                    <a:p>
                      <a:r>
                        <a:rPr lang="nl-NL" dirty="0">
                          <a:solidFill>
                            <a:srgbClr val="373472"/>
                          </a:solidFill>
                        </a:rPr>
                        <a:t>Geen vernieuwing rookgaskanalen bij vervanging cv-ketel.</a:t>
                      </a:r>
                    </a:p>
                    <a:p>
                      <a:endParaRPr lang="nl-NL" dirty="0">
                        <a:solidFill>
                          <a:srgbClr val="373472"/>
                        </a:solidFill>
                      </a:endParaRPr>
                    </a:p>
                    <a:p>
                      <a:r>
                        <a:rPr lang="nl-NL" dirty="0">
                          <a:solidFill>
                            <a:srgbClr val="373472"/>
                          </a:solidFill>
                        </a:rPr>
                        <a:t>Alternatief: individuele warmtepomp </a:t>
                      </a:r>
                    </a:p>
                    <a:p>
                      <a:r>
                        <a:rPr lang="nl-NL" dirty="0">
                          <a:solidFill>
                            <a:srgbClr val="373472"/>
                          </a:solidFill>
                        </a:rPr>
                        <a:t>is duurder</a:t>
                      </a:r>
                    </a:p>
                  </a:txBody>
                  <a:tcPr>
                    <a:solidFill>
                      <a:srgbClr val="B4D6BF"/>
                    </a:solidFill>
                  </a:tcPr>
                </a:tc>
                <a:extLst>
                  <a:ext uri="{0D108BD9-81ED-4DB2-BD59-A6C34878D82A}">
                    <a16:rowId xmlns:a16="http://schemas.microsoft.com/office/drawing/2014/main" val="3035013076"/>
                  </a:ext>
                </a:extLst>
              </a:tr>
              <a:tr h="532331">
                <a:tc>
                  <a:txBody>
                    <a:bodyPr/>
                    <a:lstStyle/>
                    <a:p>
                      <a:r>
                        <a:rPr lang="nl-NL" dirty="0">
                          <a:solidFill>
                            <a:srgbClr val="373472"/>
                          </a:solidFill>
                        </a:rPr>
                        <a:t>Eenmalige aansluitbijdrage </a:t>
                      </a:r>
                    </a:p>
                    <a:p>
                      <a:r>
                        <a:rPr lang="nl-NL" dirty="0">
                          <a:solidFill>
                            <a:srgbClr val="373472"/>
                          </a:solidFill>
                        </a:rPr>
                        <a:t>voor elektrisch koken</a:t>
                      </a:r>
                    </a:p>
                  </a:txBody>
                  <a:tcPr>
                    <a:solidFill>
                      <a:srgbClr val="D7E9DD"/>
                    </a:solidFill>
                  </a:tcPr>
                </a:tc>
                <a:tc>
                  <a:txBody>
                    <a:bodyPr/>
                    <a:lstStyle/>
                    <a:p>
                      <a:pPr algn="ctr"/>
                      <a:r>
                        <a:rPr lang="nl-NL" b="1" dirty="0">
                          <a:solidFill>
                            <a:srgbClr val="373472"/>
                          </a:solidFill>
                        </a:rPr>
                        <a:t>€ 1.275</a:t>
                      </a:r>
                    </a:p>
                    <a:p>
                      <a:pPr algn="ctr"/>
                      <a:endParaRPr lang="nl-NL" b="1" dirty="0">
                        <a:solidFill>
                          <a:srgbClr val="373472"/>
                        </a:solidFill>
                      </a:endParaRPr>
                    </a:p>
                    <a:p>
                      <a:pPr algn="ctr"/>
                      <a:r>
                        <a:rPr lang="nl-NL" b="0" dirty="0">
                          <a:solidFill>
                            <a:srgbClr val="373472"/>
                          </a:solidFill>
                        </a:rPr>
                        <a:t>na aftrek van 40% subsidie</a:t>
                      </a:r>
                    </a:p>
                    <a:p>
                      <a:pPr algn="ctr"/>
                      <a:endParaRPr lang="nl-NL" b="1" dirty="0">
                        <a:solidFill>
                          <a:srgbClr val="373472"/>
                        </a:solidFill>
                      </a:endParaRPr>
                    </a:p>
                  </a:txBody>
                  <a:tcPr>
                    <a:solidFill>
                      <a:srgbClr val="D7E9DD"/>
                    </a:solidFill>
                  </a:tcPr>
                </a:tc>
                <a:tc>
                  <a:txBody>
                    <a:bodyPr/>
                    <a:lstStyle/>
                    <a:p>
                      <a:r>
                        <a:rPr lang="nl-NL" dirty="0">
                          <a:solidFill>
                            <a:srgbClr val="373472"/>
                          </a:solidFill>
                        </a:rPr>
                        <a:t>Aparte groep, leiding naar kookplek en </a:t>
                      </a:r>
                      <a:r>
                        <a:rPr lang="nl-NL" dirty="0" err="1">
                          <a:solidFill>
                            <a:srgbClr val="373472"/>
                          </a:solidFill>
                        </a:rPr>
                        <a:t>perilex</a:t>
                      </a:r>
                      <a:r>
                        <a:rPr lang="nl-NL" dirty="0">
                          <a:solidFill>
                            <a:srgbClr val="373472"/>
                          </a:solidFill>
                        </a:rPr>
                        <a:t> stopcontact</a:t>
                      </a:r>
                    </a:p>
                  </a:txBody>
                  <a:tcPr>
                    <a:solidFill>
                      <a:srgbClr val="D7E9DD"/>
                    </a:solidFill>
                  </a:tcPr>
                </a:tc>
                <a:extLst>
                  <a:ext uri="{0D108BD9-81ED-4DB2-BD59-A6C34878D82A}">
                    <a16:rowId xmlns:a16="http://schemas.microsoft.com/office/drawing/2014/main" val="2536009474"/>
                  </a:ext>
                </a:extLst>
              </a:tr>
              <a:tr h="2055365">
                <a:tc>
                  <a:txBody>
                    <a:bodyPr/>
                    <a:lstStyle/>
                    <a:p>
                      <a:r>
                        <a:rPr lang="nl-NL" dirty="0" err="1">
                          <a:solidFill>
                            <a:srgbClr val="373472"/>
                          </a:solidFill>
                        </a:rPr>
                        <a:t>Zonodig</a:t>
                      </a:r>
                      <a:r>
                        <a:rPr lang="nl-NL" dirty="0">
                          <a:solidFill>
                            <a:srgbClr val="373472"/>
                          </a:solidFill>
                        </a:rPr>
                        <a:t> vernieuwen meterkast. </a:t>
                      </a:r>
                    </a:p>
                    <a:p>
                      <a:r>
                        <a:rPr lang="nl-NL" dirty="0">
                          <a:solidFill>
                            <a:srgbClr val="373472"/>
                          </a:solidFill>
                        </a:rPr>
                        <a:t>Desgewenst verzwaren meterkast. </a:t>
                      </a:r>
                    </a:p>
                    <a:p>
                      <a:r>
                        <a:rPr lang="nl-NL" dirty="0">
                          <a:solidFill>
                            <a:srgbClr val="373472"/>
                          </a:solidFill>
                        </a:rPr>
                        <a:t>Aanschaffen inductie-kooktoestel met </a:t>
                      </a:r>
                      <a:r>
                        <a:rPr lang="nl-NL" dirty="0" err="1">
                          <a:solidFill>
                            <a:srgbClr val="373472"/>
                          </a:solidFill>
                        </a:rPr>
                        <a:t>perilex</a:t>
                      </a:r>
                      <a:r>
                        <a:rPr lang="nl-NL" dirty="0">
                          <a:solidFill>
                            <a:srgbClr val="373472"/>
                          </a:solidFill>
                        </a:rPr>
                        <a:t> stekker.</a:t>
                      </a:r>
                    </a:p>
                  </a:txBody>
                  <a:tcPr>
                    <a:solidFill>
                      <a:srgbClr val="B4D6BF"/>
                    </a:solidFill>
                  </a:tcPr>
                </a:tc>
                <a:tc>
                  <a:txBody>
                    <a:bodyPr/>
                    <a:lstStyle/>
                    <a:p>
                      <a:pPr algn="ctr"/>
                      <a:r>
                        <a:rPr lang="nl-NL" b="0" dirty="0">
                          <a:solidFill>
                            <a:srgbClr val="373472"/>
                          </a:solidFill>
                        </a:rPr>
                        <a:t>Zelf betalen </a:t>
                      </a:r>
                    </a:p>
                    <a:p>
                      <a:pPr algn="ctr"/>
                      <a:endParaRPr lang="nl-NL" b="0" dirty="0">
                        <a:solidFill>
                          <a:srgbClr val="373472"/>
                        </a:solidFill>
                      </a:endParaRPr>
                    </a:p>
                    <a:p>
                      <a:pPr algn="ctr"/>
                      <a:r>
                        <a:rPr lang="nl-NL" b="0" dirty="0">
                          <a:solidFill>
                            <a:srgbClr val="373472"/>
                          </a:solidFill>
                        </a:rPr>
                        <a:t>40% subsidie</a:t>
                      </a:r>
                    </a:p>
                  </a:txBody>
                  <a:tcPr>
                    <a:solidFill>
                      <a:srgbClr val="B4D6BF"/>
                    </a:solidFill>
                  </a:tcPr>
                </a:tc>
                <a:tc>
                  <a:txBody>
                    <a:bodyPr/>
                    <a:lstStyle/>
                    <a:p>
                      <a:r>
                        <a:rPr lang="nl-NL" dirty="0">
                          <a:solidFill>
                            <a:srgbClr val="373472"/>
                          </a:solidFill>
                        </a:rPr>
                        <a:t>Meterkast moet geschikt zijn voor aparte groep.</a:t>
                      </a:r>
                    </a:p>
                    <a:p>
                      <a:r>
                        <a:rPr lang="nl-NL" dirty="0">
                          <a:solidFill>
                            <a:srgbClr val="373472"/>
                          </a:solidFill>
                        </a:rPr>
                        <a:t>Desgewenst wordt meterkast verzwaard naar hedendaagse norm.</a:t>
                      </a:r>
                    </a:p>
                    <a:p>
                      <a:r>
                        <a:rPr lang="nl-NL" dirty="0">
                          <a:solidFill>
                            <a:srgbClr val="373472"/>
                          </a:solidFill>
                        </a:rPr>
                        <a:t> </a:t>
                      </a:r>
                    </a:p>
                  </a:txBody>
                  <a:tcPr>
                    <a:solidFill>
                      <a:srgbClr val="B4D6BF"/>
                    </a:solidFill>
                  </a:tcPr>
                </a:tc>
                <a:extLst>
                  <a:ext uri="{0D108BD9-81ED-4DB2-BD59-A6C34878D82A}">
                    <a16:rowId xmlns:a16="http://schemas.microsoft.com/office/drawing/2014/main" val="1800290483"/>
                  </a:ext>
                </a:extLst>
              </a:tr>
            </a:tbl>
          </a:graphicData>
        </a:graphic>
      </p:graphicFrame>
    </p:spTree>
    <p:extLst>
      <p:ext uri="{BB962C8B-B14F-4D97-AF65-F5344CB8AC3E}">
        <p14:creationId xmlns:p14="http://schemas.microsoft.com/office/powerpoint/2010/main" val="3295512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E763A-73B2-2345-E176-8C32C470CFE3}"/>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1629C428-E6C4-96C0-7B44-DA09E8C2840E}"/>
              </a:ext>
            </a:extLst>
          </p:cNvPr>
          <p:cNvSpPr>
            <a:spLocks noGrp="1"/>
          </p:cNvSpPr>
          <p:nvPr>
            <p:ph type="title"/>
          </p:nvPr>
        </p:nvSpPr>
        <p:spPr>
          <a:xfrm>
            <a:off x="289871" y="121368"/>
            <a:ext cx="11902129" cy="1109111"/>
          </a:xfrm>
          <a:solidFill>
            <a:srgbClr val="B4D6BF"/>
          </a:solidFill>
        </p:spPr>
        <p:txBody>
          <a:bodyPr anchor="t">
            <a:normAutofit fontScale="90000"/>
          </a:bodyPr>
          <a:lstStyle/>
          <a:p>
            <a:pPr>
              <a:spcBef>
                <a:spcPts val="2400"/>
              </a:spcBef>
              <a:spcAft>
                <a:spcPts val="1200"/>
              </a:spcAft>
            </a:pPr>
            <a:br>
              <a:rPr lang="en-US" sz="2800" b="1" dirty="0">
                <a:solidFill>
                  <a:srgbClr val="373472"/>
                </a:solidFill>
                <a:latin typeface="Arial" panose="020B0604020202020204" pitchFamily="34" charset="0"/>
                <a:cs typeface="Arial" panose="020B0604020202020204" pitchFamily="34" charset="0"/>
              </a:rPr>
            </a:br>
            <a:r>
              <a:rPr lang="en-US" sz="2200" dirty="0" err="1">
                <a:solidFill>
                  <a:srgbClr val="373472"/>
                </a:solidFill>
                <a:latin typeface="+mn-lt"/>
                <a:cs typeface="Arial" panose="020B0604020202020204" pitchFamily="34" charset="0"/>
              </a:rPr>
              <a:t>T</a:t>
            </a:r>
            <a:r>
              <a:rPr lang="en-US" sz="2200" b="1" dirty="0" err="1">
                <a:solidFill>
                  <a:srgbClr val="373472"/>
                </a:solidFill>
                <a:latin typeface="+mn-lt"/>
                <a:cs typeface="Arial" panose="020B0604020202020204" pitchFamily="34" charset="0"/>
              </a:rPr>
              <a:t>arievenvoorstel</a:t>
            </a:r>
            <a:r>
              <a:rPr lang="en-US" sz="2200" b="1" dirty="0">
                <a:solidFill>
                  <a:srgbClr val="373472"/>
                </a:solidFill>
                <a:latin typeface="+mn-lt"/>
                <a:cs typeface="Arial" panose="020B0604020202020204" pitchFamily="34" charset="0"/>
              </a:rPr>
              <a:t> </a:t>
            </a:r>
            <a:r>
              <a:rPr lang="en-US" sz="2200" b="1" dirty="0" err="1">
                <a:solidFill>
                  <a:srgbClr val="373472"/>
                </a:solidFill>
                <a:latin typeface="+mn-lt"/>
                <a:cs typeface="Arial" panose="020B0604020202020204" pitchFamily="34" charset="0"/>
              </a:rPr>
              <a:t>voor</a:t>
            </a:r>
            <a:r>
              <a:rPr lang="en-US" sz="2200" b="1" dirty="0">
                <a:solidFill>
                  <a:srgbClr val="373472"/>
                </a:solidFill>
                <a:latin typeface="+mn-lt"/>
                <a:cs typeface="Arial" panose="020B0604020202020204" pitchFamily="34" charset="0"/>
              </a:rPr>
              <a:t> 2026 op </a:t>
            </a:r>
            <a:r>
              <a:rPr lang="en-US" sz="2200" b="1" dirty="0" err="1">
                <a:solidFill>
                  <a:srgbClr val="373472"/>
                </a:solidFill>
                <a:latin typeface="+mn-lt"/>
                <a:cs typeface="Arial" panose="020B0604020202020204" pitchFamily="34" charset="0"/>
              </a:rPr>
              <a:t>één</a:t>
            </a:r>
            <a:r>
              <a:rPr lang="en-US" sz="2200" b="1" dirty="0">
                <a:solidFill>
                  <a:srgbClr val="373472"/>
                </a:solidFill>
                <a:latin typeface="+mn-lt"/>
                <a:cs typeface="Arial" panose="020B0604020202020204" pitchFamily="34" charset="0"/>
              </a:rPr>
              <a:t> </a:t>
            </a:r>
            <a:r>
              <a:rPr lang="en-US" sz="2200" b="1" dirty="0" err="1">
                <a:solidFill>
                  <a:srgbClr val="373472"/>
                </a:solidFill>
                <a:latin typeface="+mn-lt"/>
                <a:cs typeface="Arial" panose="020B0604020202020204" pitchFamily="34" charset="0"/>
              </a:rPr>
              <a:t>pagina</a:t>
            </a:r>
            <a:r>
              <a:rPr lang="en-US" sz="2200" b="1" dirty="0">
                <a:solidFill>
                  <a:srgbClr val="373472"/>
                </a:solidFill>
                <a:latin typeface="+mn-lt"/>
                <a:cs typeface="Arial" panose="020B0604020202020204" pitchFamily="34" charset="0"/>
              </a:rPr>
              <a:t> </a:t>
            </a:r>
            <a:r>
              <a:rPr lang="nl-NL" sz="2200" b="1" dirty="0">
                <a:solidFill>
                  <a:srgbClr val="373472"/>
                </a:solidFill>
                <a:latin typeface="+mn-lt"/>
                <a:cs typeface="Arial" panose="020B0604020202020204" pitchFamily="34" charset="0"/>
              </a:rPr>
              <a:t>v</a:t>
            </a:r>
            <a:r>
              <a:rPr lang="nl-NL" sz="2200" dirty="0">
                <a:solidFill>
                  <a:srgbClr val="373472"/>
                </a:solidFill>
              </a:rPr>
              <a:t>oor woongebouwen met individuele aansluitingen</a:t>
            </a:r>
            <a:br>
              <a:rPr lang="nl-NL" sz="2200" dirty="0">
                <a:solidFill>
                  <a:srgbClr val="373472"/>
                </a:solidFill>
              </a:rPr>
            </a:br>
            <a:br>
              <a:rPr lang="en-US" sz="2800" b="1" dirty="0">
                <a:solidFill>
                  <a:srgbClr val="373472"/>
                </a:solidFill>
                <a:latin typeface="Arial" panose="020B0604020202020204" pitchFamily="34" charset="0"/>
                <a:cs typeface="Arial" panose="020B0604020202020204" pitchFamily="34" charset="0"/>
              </a:rPr>
            </a:br>
            <a:endParaRPr lang="en-US" sz="2800" b="1" dirty="0">
              <a:solidFill>
                <a:srgbClr val="373472"/>
              </a:solidFill>
              <a:latin typeface="Arial" panose="020B0604020202020204" pitchFamily="34" charset="0"/>
              <a:cs typeface="Arial" panose="020B0604020202020204" pitchFamily="34" charset="0"/>
            </a:endParaRPr>
          </a:p>
        </p:txBody>
      </p:sp>
      <p:pic>
        <p:nvPicPr>
          <p:cNvPr id="4" name="Afbeelding 3" descr="Afbeelding met gebouw, huis, poppenhuis, speelgoed&#10;&#10;Automatisch gegenereerde beschrijving">
            <a:extLst>
              <a:ext uri="{FF2B5EF4-FFF2-40B4-BE49-F238E27FC236}">
                <a16:creationId xmlns:a16="http://schemas.microsoft.com/office/drawing/2014/main" id="{054E8B3B-2A50-7367-70BE-E5C3BCCBF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937" y="1375937"/>
            <a:ext cx="3814168" cy="2180054"/>
          </a:xfrm>
          <a:prstGeom prst="rect">
            <a:avLst/>
          </a:prstGeom>
        </p:spPr>
      </p:pic>
      <p:pic>
        <p:nvPicPr>
          <p:cNvPr id="6" name="Afbeelding 5" descr="Afbeelding met tekening, illustratie, tekenfilm, schets&#10;&#10;Automatisch gegenereerde beschrijving">
            <a:extLst>
              <a:ext uri="{FF2B5EF4-FFF2-40B4-BE49-F238E27FC236}">
                <a16:creationId xmlns:a16="http://schemas.microsoft.com/office/drawing/2014/main" id="{F0641C55-7042-24A4-840F-FADD68C16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389" y="4423122"/>
            <a:ext cx="2732003" cy="2156050"/>
          </a:xfrm>
          <a:prstGeom prst="rect">
            <a:avLst/>
          </a:prstGeom>
        </p:spPr>
      </p:pic>
      <p:sp>
        <p:nvSpPr>
          <p:cNvPr id="2" name="Tekstvak 1">
            <a:extLst>
              <a:ext uri="{FF2B5EF4-FFF2-40B4-BE49-F238E27FC236}">
                <a16:creationId xmlns:a16="http://schemas.microsoft.com/office/drawing/2014/main" id="{09F7E96D-2E85-B0E6-304B-4CC075FA2087}"/>
              </a:ext>
            </a:extLst>
          </p:cNvPr>
          <p:cNvSpPr txBox="1"/>
          <p:nvPr/>
        </p:nvSpPr>
        <p:spPr>
          <a:xfrm>
            <a:off x="289871" y="968284"/>
            <a:ext cx="9457507" cy="5909310"/>
          </a:xfrm>
          <a:prstGeom prst="rect">
            <a:avLst/>
          </a:prstGeom>
          <a:solidFill>
            <a:srgbClr val="D7E9DD"/>
          </a:solidFill>
        </p:spPr>
        <p:txBody>
          <a:bodyPr wrap="square" rtlCol="0">
            <a:spAutoFit/>
          </a:bodyPr>
          <a:lstStyle/>
          <a:p>
            <a:r>
              <a:rPr lang="nl-NL" b="1" dirty="0">
                <a:solidFill>
                  <a:srgbClr val="373472"/>
                </a:solidFill>
              </a:rPr>
              <a:t>Jaarlijkse kosten</a:t>
            </a:r>
            <a:r>
              <a:rPr lang="nl-NL" dirty="0">
                <a:solidFill>
                  <a:srgbClr val="373472"/>
                </a:solidFill>
              </a:rPr>
              <a:t> (tarieven 2024 met toegevoegde inflatie 2025 en 2026)</a:t>
            </a:r>
            <a:r>
              <a:rPr lang="nl-NL" b="1" dirty="0">
                <a:solidFill>
                  <a:srgbClr val="373472"/>
                </a:solidFill>
              </a:rPr>
              <a:t> </a:t>
            </a:r>
          </a:p>
          <a:p>
            <a:pPr>
              <a:lnSpc>
                <a:spcPct val="150000"/>
              </a:lnSpc>
            </a:pPr>
            <a:r>
              <a:rPr lang="nl-NL" dirty="0">
                <a:solidFill>
                  <a:srgbClr val="373472"/>
                </a:solidFill>
              </a:rPr>
              <a:t>Verbruikskosten:					</a:t>
            </a:r>
            <a:r>
              <a:rPr lang="nl-NL" b="1" dirty="0">
                <a:solidFill>
                  <a:srgbClr val="373472"/>
                </a:solidFill>
              </a:rPr>
              <a:t>€  49,20 per GJ </a:t>
            </a:r>
          </a:p>
          <a:p>
            <a:pPr>
              <a:lnSpc>
                <a:spcPct val="150000"/>
              </a:lnSpc>
            </a:pPr>
            <a:r>
              <a:rPr lang="nl-NL" dirty="0">
                <a:solidFill>
                  <a:srgbClr val="373472"/>
                </a:solidFill>
              </a:rPr>
              <a:t>Vaste kosten: 					</a:t>
            </a:r>
            <a:r>
              <a:rPr lang="nl-NL" b="1" dirty="0">
                <a:solidFill>
                  <a:srgbClr val="373472"/>
                </a:solidFill>
              </a:rPr>
              <a:t>€ 316,11 per jaar</a:t>
            </a:r>
            <a:endParaRPr lang="nl-NL" dirty="0">
              <a:solidFill>
                <a:srgbClr val="373472"/>
              </a:solidFill>
            </a:endParaRPr>
          </a:p>
          <a:p>
            <a:pPr>
              <a:lnSpc>
                <a:spcPct val="150000"/>
              </a:lnSpc>
            </a:pPr>
            <a:r>
              <a:rPr lang="nl-NL" dirty="0">
                <a:solidFill>
                  <a:srgbClr val="373472"/>
                </a:solidFill>
              </a:rPr>
              <a:t>Huur </a:t>
            </a:r>
            <a:r>
              <a:rPr lang="nl-NL" dirty="0" err="1">
                <a:solidFill>
                  <a:srgbClr val="373472"/>
                </a:solidFill>
              </a:rPr>
              <a:t>afleverset</a:t>
            </a:r>
            <a:r>
              <a:rPr lang="nl-NL" dirty="0">
                <a:solidFill>
                  <a:srgbClr val="373472"/>
                </a:solidFill>
              </a:rPr>
              <a:t> </a:t>
            </a:r>
            <a:r>
              <a:rPr lang="nl-NL" b="1" dirty="0">
                <a:solidFill>
                  <a:srgbClr val="373472"/>
                </a:solidFill>
              </a:rPr>
              <a:t>alleen voor eigenaren</a:t>
            </a:r>
            <a:r>
              <a:rPr lang="nl-NL" dirty="0">
                <a:solidFill>
                  <a:srgbClr val="373472"/>
                </a:solidFill>
              </a:rPr>
              <a:t>:		</a:t>
            </a:r>
            <a:r>
              <a:rPr lang="nl-NL" b="1" dirty="0">
                <a:solidFill>
                  <a:srgbClr val="373472"/>
                </a:solidFill>
              </a:rPr>
              <a:t>€ 210,74 per jaar</a:t>
            </a:r>
          </a:p>
          <a:p>
            <a:endParaRPr lang="nl-NL" dirty="0">
              <a:solidFill>
                <a:srgbClr val="373472"/>
              </a:solidFill>
            </a:endParaRPr>
          </a:p>
          <a:p>
            <a:pPr>
              <a:lnSpc>
                <a:spcPct val="150000"/>
              </a:lnSpc>
            </a:pPr>
            <a:r>
              <a:rPr lang="nl-NL" dirty="0">
                <a:solidFill>
                  <a:srgbClr val="373472"/>
                </a:solidFill>
              </a:rPr>
              <a:t>Bij verbruik &lt; 300 m3 (9,2 GJ) achteraf terug:	</a:t>
            </a:r>
            <a:r>
              <a:rPr lang="nl-NL" b="1" dirty="0">
                <a:solidFill>
                  <a:srgbClr val="373472"/>
                </a:solidFill>
                <a:highlight>
                  <a:srgbClr val="D7E9DD"/>
                </a:highlight>
              </a:rPr>
              <a:t>€ 45,00 per jaar</a:t>
            </a:r>
          </a:p>
          <a:p>
            <a:pPr>
              <a:lnSpc>
                <a:spcPct val="150000"/>
              </a:lnSpc>
            </a:pPr>
            <a:r>
              <a:rPr lang="nl-NL" dirty="0">
                <a:solidFill>
                  <a:srgbClr val="373472"/>
                </a:solidFill>
              </a:rPr>
              <a:t>Bij minima die duurder uit zijn: voorschot gas 2026 = </a:t>
            </a:r>
            <a:r>
              <a:rPr lang="nl-NL" b="1" dirty="0">
                <a:solidFill>
                  <a:srgbClr val="373472"/>
                </a:solidFill>
              </a:rPr>
              <a:t>voorschot KWG</a:t>
            </a:r>
          </a:p>
          <a:p>
            <a:endParaRPr lang="nl-NL" b="1" dirty="0">
              <a:solidFill>
                <a:srgbClr val="373472"/>
              </a:solidFill>
            </a:endParaRPr>
          </a:p>
          <a:p>
            <a:pPr>
              <a:lnSpc>
                <a:spcPct val="150000"/>
              </a:lnSpc>
            </a:pPr>
            <a:r>
              <a:rPr lang="nl-NL" b="1" dirty="0">
                <a:solidFill>
                  <a:srgbClr val="373472"/>
                </a:solidFill>
              </a:rPr>
              <a:t>Eenmalige kosten alleen voor eigenaren </a:t>
            </a:r>
            <a:r>
              <a:rPr lang="nl-NL" dirty="0">
                <a:solidFill>
                  <a:srgbClr val="373472"/>
                </a:solidFill>
              </a:rPr>
              <a:t>(tarieven 2024; geen inflatie)</a:t>
            </a:r>
            <a:endParaRPr lang="nl-NL" b="1" dirty="0">
              <a:solidFill>
                <a:srgbClr val="373472"/>
              </a:solidFill>
            </a:endParaRPr>
          </a:p>
          <a:p>
            <a:pPr>
              <a:lnSpc>
                <a:spcPct val="150000"/>
              </a:lnSpc>
            </a:pPr>
            <a:r>
              <a:rPr lang="nl-NL" dirty="0">
                <a:solidFill>
                  <a:srgbClr val="373472"/>
                </a:solidFill>
              </a:rPr>
              <a:t>Eenmalige aansluitbijdrage voor warmte:		</a:t>
            </a:r>
            <a:r>
              <a:rPr lang="nl-NL" b="1" dirty="0">
                <a:solidFill>
                  <a:srgbClr val="373472"/>
                </a:solidFill>
              </a:rPr>
              <a:t>€ 3.570 netto</a:t>
            </a:r>
          </a:p>
          <a:p>
            <a:pPr>
              <a:lnSpc>
                <a:spcPct val="150000"/>
              </a:lnSpc>
            </a:pPr>
            <a:r>
              <a:rPr lang="nl-NL" dirty="0">
                <a:solidFill>
                  <a:srgbClr val="373472"/>
                </a:solidFill>
              </a:rPr>
              <a:t>Eenmalige aansluitbijdrage voor elektrisch koken:	</a:t>
            </a:r>
            <a:r>
              <a:rPr lang="nl-NL" b="1" dirty="0">
                <a:solidFill>
                  <a:srgbClr val="373472"/>
                </a:solidFill>
              </a:rPr>
              <a:t>€ 1.275 netto</a:t>
            </a:r>
          </a:p>
          <a:p>
            <a:endParaRPr lang="nl-NL" dirty="0">
              <a:solidFill>
                <a:srgbClr val="373472"/>
              </a:solidFill>
            </a:endParaRPr>
          </a:p>
          <a:p>
            <a:r>
              <a:rPr lang="nl-NL" dirty="0">
                <a:solidFill>
                  <a:srgbClr val="373472"/>
                </a:solidFill>
              </a:rPr>
              <a:t>Evt. werkzaamheden meterkast + inductiekooktoestel    40% subsidie</a:t>
            </a:r>
          </a:p>
          <a:p>
            <a:endParaRPr lang="nl-NL" dirty="0">
              <a:solidFill>
                <a:srgbClr val="373472"/>
              </a:solidFill>
            </a:endParaRPr>
          </a:p>
          <a:p>
            <a:endParaRPr lang="nl-NL" b="1" dirty="0">
              <a:solidFill>
                <a:srgbClr val="373472"/>
              </a:solidFill>
            </a:endParaRPr>
          </a:p>
          <a:p>
            <a:r>
              <a:rPr lang="nl-NL" b="1" dirty="0">
                <a:solidFill>
                  <a:srgbClr val="373472"/>
                </a:solidFill>
              </a:rPr>
              <a:t>Voor gebouwen met collectieve aansluitingen: maatwerk</a:t>
            </a:r>
          </a:p>
          <a:p>
            <a:endParaRPr lang="nl-NL" dirty="0"/>
          </a:p>
        </p:txBody>
      </p:sp>
    </p:spTree>
    <p:extLst>
      <p:ext uri="{BB962C8B-B14F-4D97-AF65-F5344CB8AC3E}">
        <p14:creationId xmlns:p14="http://schemas.microsoft.com/office/powerpoint/2010/main" val="3344585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6719E-1A14-CD9F-87BC-37C2F9BA18C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48389F8D-D990-FC1D-404A-00AF6606222E}"/>
              </a:ext>
            </a:extLst>
          </p:cNvPr>
          <p:cNvSpPr txBox="1"/>
          <p:nvPr/>
        </p:nvSpPr>
        <p:spPr>
          <a:xfrm>
            <a:off x="819538" y="275957"/>
            <a:ext cx="10552924" cy="1200329"/>
          </a:xfrm>
          <a:prstGeom prst="rect">
            <a:avLst/>
          </a:prstGeom>
          <a:solidFill>
            <a:srgbClr val="B4D6B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sz="2600" b="1" dirty="0">
              <a:solidFill>
                <a:srgbClr val="8784C7">
                  <a:lumMod val="50000"/>
                </a:srgbClr>
              </a:solidFill>
              <a:latin typeface="DM Sans"/>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2600" b="1" dirty="0">
                <a:solidFill>
                  <a:srgbClr val="8784C7">
                    <a:lumMod val="50000"/>
                  </a:srgbClr>
                </a:solidFill>
                <a:latin typeface="DM Sans"/>
                <a:ea typeface="Tahoma" panose="020B0604030504040204" pitchFamily="34" charset="0"/>
                <a:cs typeface="Tahoma" panose="020B0604030504040204" pitchFamily="34" charset="0"/>
              </a:rPr>
              <a:t>ACM verbruikstarief 2025</a:t>
            </a:r>
            <a:endParaRPr kumimoji="0" lang="nl-NL" sz="2600" b="1" i="0" u="none" strike="noStrike" kern="1200" cap="none" spc="0" normalizeH="0" baseline="0" noProof="0" dirty="0">
              <a:ln>
                <a:noFill/>
              </a:ln>
              <a:solidFill>
                <a:srgbClr val="8784C7">
                  <a:lumMod val="50000"/>
                </a:srgbClr>
              </a:solidFill>
              <a:effectLst/>
              <a:uLnTx/>
              <a:uFillTx/>
              <a:latin typeface="DM Sans"/>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000" i="0" u="none" strike="noStrike" kern="1200" cap="none" spc="0" normalizeH="0" baseline="0" noProof="0" dirty="0">
                <a:ln>
                  <a:noFill/>
                </a:ln>
                <a:solidFill>
                  <a:srgbClr val="8784C7">
                    <a:lumMod val="50000"/>
                  </a:srgbClr>
                </a:solidFill>
                <a:effectLst/>
                <a:uLnTx/>
                <a:uFillTx/>
                <a:latin typeface="DM Sans" pitchFamily="2" charset="0"/>
                <a:ea typeface="Tahoma" panose="020B0604030504040204" pitchFamily="34" charset="0"/>
                <a:cs typeface="Tahoma" panose="020B0604030504040204" pitchFamily="34" charset="0"/>
              </a:rPr>
              <a:t>(</a:t>
            </a:r>
            <a:r>
              <a:rPr lang="nl-NL" sz="2000" dirty="0">
                <a:solidFill>
                  <a:srgbClr val="8784C7">
                    <a:lumMod val="50000"/>
                  </a:srgbClr>
                </a:solidFill>
                <a:latin typeface="DM Sans" pitchFamily="2" charset="0"/>
                <a:ea typeface="Tahoma" panose="020B0604030504040204" pitchFamily="34" charset="0"/>
                <a:cs typeface="Tahoma" panose="020B0604030504040204" pitchFamily="34" charset="0"/>
              </a:rPr>
              <a:t>A</a:t>
            </a:r>
            <a:r>
              <a:rPr kumimoji="0" lang="nl-NL" sz="2000" i="0" u="none" strike="noStrike" kern="1200" cap="none" spc="0" normalizeH="0" baseline="0" noProof="0" dirty="0" err="1">
                <a:ln>
                  <a:noFill/>
                </a:ln>
                <a:solidFill>
                  <a:srgbClr val="8784C7">
                    <a:lumMod val="50000"/>
                  </a:srgbClr>
                </a:solidFill>
                <a:effectLst/>
                <a:uLnTx/>
                <a:uFillTx/>
                <a:latin typeface="DM Sans" pitchFamily="2" charset="0"/>
                <a:ea typeface="Tahoma" panose="020B0604030504040204" pitchFamily="34" charset="0"/>
                <a:cs typeface="Tahoma" panose="020B0604030504040204" pitchFamily="34" charset="0"/>
              </a:rPr>
              <a:t>utoriteit</a:t>
            </a:r>
            <a:r>
              <a:rPr kumimoji="0" lang="nl-NL" sz="2000" i="0" u="none" strike="noStrike" kern="1200" cap="none" spc="0" normalizeH="0" baseline="0" noProof="0" dirty="0">
                <a:ln>
                  <a:noFill/>
                </a:ln>
                <a:solidFill>
                  <a:srgbClr val="8784C7">
                    <a:lumMod val="50000"/>
                  </a:srgbClr>
                </a:solidFill>
                <a:effectLst/>
                <a:uLnTx/>
                <a:uFillTx/>
                <a:latin typeface="DM Sans" pitchFamily="2" charset="0"/>
                <a:ea typeface="Tahoma" panose="020B0604030504040204" pitchFamily="34" charset="0"/>
                <a:cs typeface="Tahoma" panose="020B0604030504040204" pitchFamily="34" charset="0"/>
              </a:rPr>
              <a:t> Consument &amp; Markt)</a:t>
            </a:r>
          </a:p>
        </p:txBody>
      </p:sp>
      <p:pic>
        <p:nvPicPr>
          <p:cNvPr id="3" name="Afbeelding 2">
            <a:extLst>
              <a:ext uri="{FF2B5EF4-FFF2-40B4-BE49-F238E27FC236}">
                <a16:creationId xmlns:a16="http://schemas.microsoft.com/office/drawing/2014/main" id="{0F0BD92B-05DA-D91D-C566-C2D32E3A43A2}"/>
              </a:ext>
            </a:extLst>
          </p:cNvPr>
          <p:cNvPicPr>
            <a:picLocks noChangeAspect="1"/>
          </p:cNvPicPr>
          <p:nvPr/>
        </p:nvPicPr>
        <p:blipFill>
          <a:blip r:embed="rId3"/>
          <a:stretch>
            <a:fillRect/>
          </a:stretch>
        </p:blipFill>
        <p:spPr>
          <a:xfrm>
            <a:off x="7667252" y="0"/>
            <a:ext cx="5302616" cy="2491723"/>
          </a:xfrm>
          <a:prstGeom prst="rect">
            <a:avLst/>
          </a:prstGeom>
        </p:spPr>
      </p:pic>
      <p:graphicFrame>
        <p:nvGraphicFramePr>
          <p:cNvPr id="4" name="Tabel 3">
            <a:extLst>
              <a:ext uri="{FF2B5EF4-FFF2-40B4-BE49-F238E27FC236}">
                <a16:creationId xmlns:a16="http://schemas.microsoft.com/office/drawing/2014/main" id="{F7C465E7-4739-97C3-DEAC-53C4BB2F6C0A}"/>
              </a:ext>
            </a:extLst>
          </p:cNvPr>
          <p:cNvGraphicFramePr>
            <a:graphicFrameLocks noGrp="1"/>
          </p:cNvGraphicFramePr>
          <p:nvPr>
            <p:extLst>
              <p:ext uri="{D42A27DB-BD31-4B8C-83A1-F6EECF244321}">
                <p14:modId xmlns:p14="http://schemas.microsoft.com/office/powerpoint/2010/main" val="3134038924"/>
              </p:ext>
            </p:extLst>
          </p:nvPr>
        </p:nvGraphicFramePr>
        <p:xfrm>
          <a:off x="838197" y="2491723"/>
          <a:ext cx="10981330" cy="3699303"/>
        </p:xfrm>
        <a:graphic>
          <a:graphicData uri="http://schemas.openxmlformats.org/drawingml/2006/table">
            <a:tbl>
              <a:tblPr firstRow="1" bandRow="1">
                <a:tableStyleId>{5C22544A-7EE6-4342-B048-85BDC9FD1C3A}</a:tableStyleId>
              </a:tblPr>
              <a:tblGrid>
                <a:gridCol w="1774374">
                  <a:extLst>
                    <a:ext uri="{9D8B030D-6E8A-4147-A177-3AD203B41FA5}">
                      <a16:colId xmlns:a16="http://schemas.microsoft.com/office/drawing/2014/main" val="1604311354"/>
                    </a:ext>
                  </a:extLst>
                </a:gridCol>
                <a:gridCol w="1440750">
                  <a:extLst>
                    <a:ext uri="{9D8B030D-6E8A-4147-A177-3AD203B41FA5}">
                      <a16:colId xmlns:a16="http://schemas.microsoft.com/office/drawing/2014/main" val="513655141"/>
                    </a:ext>
                  </a:extLst>
                </a:gridCol>
                <a:gridCol w="1589748">
                  <a:extLst>
                    <a:ext uri="{9D8B030D-6E8A-4147-A177-3AD203B41FA5}">
                      <a16:colId xmlns:a16="http://schemas.microsoft.com/office/drawing/2014/main" val="1235483642"/>
                    </a:ext>
                  </a:extLst>
                </a:gridCol>
                <a:gridCol w="278213">
                  <a:extLst>
                    <a:ext uri="{9D8B030D-6E8A-4147-A177-3AD203B41FA5}">
                      <a16:colId xmlns:a16="http://schemas.microsoft.com/office/drawing/2014/main" val="1299732684"/>
                    </a:ext>
                  </a:extLst>
                </a:gridCol>
                <a:gridCol w="1903837">
                  <a:extLst>
                    <a:ext uri="{9D8B030D-6E8A-4147-A177-3AD203B41FA5}">
                      <a16:colId xmlns:a16="http://schemas.microsoft.com/office/drawing/2014/main" val="1895313783"/>
                    </a:ext>
                  </a:extLst>
                </a:gridCol>
                <a:gridCol w="1897009">
                  <a:extLst>
                    <a:ext uri="{9D8B030D-6E8A-4147-A177-3AD203B41FA5}">
                      <a16:colId xmlns:a16="http://schemas.microsoft.com/office/drawing/2014/main" val="1735584809"/>
                    </a:ext>
                  </a:extLst>
                </a:gridCol>
                <a:gridCol w="2097399">
                  <a:extLst>
                    <a:ext uri="{9D8B030D-6E8A-4147-A177-3AD203B41FA5}">
                      <a16:colId xmlns:a16="http://schemas.microsoft.com/office/drawing/2014/main" val="1877928754"/>
                    </a:ext>
                  </a:extLst>
                </a:gridCol>
              </a:tblGrid>
              <a:tr h="616715">
                <a:tc gridSpan="3">
                  <a:txBody>
                    <a:bodyPr/>
                    <a:lstStyle/>
                    <a:p>
                      <a:r>
                        <a:rPr lang="nl-NL" sz="2400" dirty="0">
                          <a:solidFill>
                            <a:schemeClr val="tx1"/>
                          </a:solidFill>
                        </a:rPr>
                        <a:t>Vaste kosten</a:t>
                      </a:r>
                    </a:p>
                  </a:txBody>
                  <a:tcPr>
                    <a:solidFill>
                      <a:schemeClr val="bg2">
                        <a:lumMod val="60000"/>
                        <a:lumOff val="40000"/>
                      </a:schemeClr>
                    </a:solidFill>
                  </a:tcPr>
                </a:tc>
                <a:tc hMerge="1">
                  <a:txBody>
                    <a:bodyPr/>
                    <a:lstStyle/>
                    <a:p>
                      <a:r>
                        <a:rPr lang="nl-NL" dirty="0"/>
                        <a:t>Vaste kosten KWG 2024</a:t>
                      </a:r>
                    </a:p>
                  </a:txBody>
                  <a:tcPr>
                    <a:solidFill>
                      <a:schemeClr val="bg2">
                        <a:lumMod val="60000"/>
                        <a:lumOff val="40000"/>
                      </a:schemeClr>
                    </a:solidFill>
                  </a:tcPr>
                </a:tc>
                <a:tc hMerge="1">
                  <a:txBody>
                    <a:bodyPr/>
                    <a:lstStyle/>
                    <a:p>
                      <a:r>
                        <a:rPr lang="nl-NL" dirty="0"/>
                        <a:t>Vaste kosten</a:t>
                      </a:r>
                    </a:p>
                    <a:p>
                      <a:r>
                        <a:rPr lang="nl-NL" dirty="0"/>
                        <a:t>ACM 2025</a:t>
                      </a:r>
                    </a:p>
                  </a:txBody>
                  <a:tcPr>
                    <a:solidFill>
                      <a:srgbClr val="8BBF9C"/>
                    </a:solidFill>
                  </a:tcPr>
                </a:tc>
                <a:tc>
                  <a:txBody>
                    <a:bodyPr/>
                    <a:lstStyle/>
                    <a:p>
                      <a:endParaRPr lang="nl-NL" dirty="0"/>
                    </a:p>
                  </a:txBody>
                  <a:tcPr>
                    <a:solidFill>
                      <a:schemeClr val="bg1"/>
                    </a:solidFill>
                  </a:tcPr>
                </a:tc>
                <a:tc gridSpan="3">
                  <a:txBody>
                    <a:bodyPr/>
                    <a:lstStyle/>
                    <a:p>
                      <a:r>
                        <a:rPr lang="nl-NL" sz="2400" dirty="0">
                          <a:solidFill>
                            <a:schemeClr val="tx1"/>
                          </a:solidFill>
                        </a:rPr>
                        <a:t>Verbruikskosten</a:t>
                      </a:r>
                    </a:p>
                  </a:txBody>
                  <a:tcPr>
                    <a:solidFill>
                      <a:srgbClr val="F9B59A"/>
                    </a:solidFill>
                  </a:tcPr>
                </a:tc>
                <a:tc hMerge="1">
                  <a:txBody>
                    <a:bodyPr/>
                    <a:lstStyle/>
                    <a:p>
                      <a:r>
                        <a:rPr lang="nl-NL" dirty="0"/>
                        <a:t>Verbruik </a:t>
                      </a:r>
                    </a:p>
                    <a:p>
                      <a:r>
                        <a:rPr lang="nl-NL" dirty="0"/>
                        <a:t>KWG 2024</a:t>
                      </a:r>
                    </a:p>
                  </a:txBody>
                  <a:tcPr>
                    <a:solidFill>
                      <a:schemeClr val="bg2">
                        <a:lumMod val="60000"/>
                        <a:lumOff val="40000"/>
                      </a:schemeClr>
                    </a:solidFill>
                  </a:tcPr>
                </a:tc>
                <a:tc hMerge="1">
                  <a:txBody>
                    <a:bodyPr/>
                    <a:lstStyle/>
                    <a:p>
                      <a:r>
                        <a:rPr lang="nl-NL" dirty="0"/>
                        <a:t>Verbruik</a:t>
                      </a:r>
                    </a:p>
                    <a:p>
                      <a:r>
                        <a:rPr lang="nl-NL" dirty="0"/>
                        <a:t>ACM 2025</a:t>
                      </a:r>
                    </a:p>
                  </a:txBody>
                  <a:tcPr>
                    <a:solidFill>
                      <a:srgbClr val="8BBF9C"/>
                    </a:solidFill>
                  </a:tcPr>
                </a:tc>
                <a:extLst>
                  <a:ext uri="{0D108BD9-81ED-4DB2-BD59-A6C34878D82A}">
                    <a16:rowId xmlns:a16="http://schemas.microsoft.com/office/drawing/2014/main" val="4283674150"/>
                  </a:ext>
                </a:extLst>
              </a:tr>
              <a:tr h="616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err="1">
                          <a:solidFill>
                            <a:srgbClr val="373472"/>
                          </a:solidFill>
                        </a:rPr>
                        <a:t>KetelhuisWG</a:t>
                      </a:r>
                      <a:br>
                        <a:rPr lang="nl-NL" b="1" dirty="0">
                          <a:solidFill>
                            <a:srgbClr val="373472"/>
                          </a:solidFill>
                        </a:rPr>
                      </a:br>
                      <a:r>
                        <a:rPr lang="nl-NL" b="1" dirty="0">
                          <a:solidFill>
                            <a:srgbClr val="373472"/>
                          </a:solidFill>
                        </a:rPr>
                        <a:t>2024</a:t>
                      </a:r>
                    </a:p>
                  </a:txBody>
                  <a:tcPr>
                    <a:solidFill>
                      <a:schemeClr val="bg2">
                        <a:lumMod val="40000"/>
                        <a:lumOff val="60000"/>
                      </a:schemeClr>
                    </a:solidFill>
                  </a:tcPr>
                </a:tc>
                <a:tc>
                  <a:txBody>
                    <a:bodyPr/>
                    <a:lstStyle/>
                    <a:p>
                      <a:r>
                        <a:rPr lang="nl-NL" b="1" dirty="0">
                          <a:solidFill>
                            <a:srgbClr val="373472"/>
                          </a:solidFill>
                        </a:rPr>
                        <a:t>ACM </a:t>
                      </a:r>
                      <a:br>
                        <a:rPr lang="nl-NL" b="1" dirty="0">
                          <a:solidFill>
                            <a:srgbClr val="373472"/>
                          </a:solidFill>
                        </a:rPr>
                      </a:br>
                      <a:r>
                        <a:rPr lang="nl-NL" b="1" dirty="0">
                          <a:solidFill>
                            <a:srgbClr val="373472"/>
                          </a:solidFill>
                        </a:rPr>
                        <a:t>2024</a:t>
                      </a:r>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chemeClr val="tx1"/>
                          </a:solidFill>
                        </a:rPr>
                        <a:t>ACM </a:t>
                      </a:r>
                      <a:br>
                        <a:rPr lang="nl-NL" b="1" dirty="0">
                          <a:solidFill>
                            <a:schemeClr val="tx1"/>
                          </a:solidFill>
                        </a:rPr>
                      </a:br>
                      <a:r>
                        <a:rPr lang="nl-NL" b="1" dirty="0">
                          <a:solidFill>
                            <a:schemeClr val="tx1"/>
                          </a:solidFill>
                        </a:rPr>
                        <a:t>2025</a:t>
                      </a:r>
                      <a:endParaRPr lang="nl-NL" b="1" dirty="0">
                        <a:solidFill>
                          <a:schemeClr val="bg1"/>
                        </a:solidFill>
                      </a:endParaRPr>
                    </a:p>
                  </a:txBody>
                  <a:tcPr>
                    <a:solidFill>
                      <a:srgbClr val="FBCDBC"/>
                    </a:solidFill>
                  </a:tcPr>
                </a:tc>
                <a:tc>
                  <a:txBody>
                    <a:bodyPr/>
                    <a:lstStyle/>
                    <a:p>
                      <a:endParaRPr lang="nl-NL" b="1" dirty="0">
                        <a:solidFill>
                          <a:srgbClr val="373472"/>
                        </a:solidFill>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err="1">
                          <a:solidFill>
                            <a:srgbClr val="373472"/>
                          </a:solidFill>
                        </a:rPr>
                        <a:t>KetelhuisWG</a:t>
                      </a:r>
                      <a:br>
                        <a:rPr lang="nl-NL" b="1" dirty="0">
                          <a:solidFill>
                            <a:srgbClr val="373472"/>
                          </a:solidFill>
                        </a:rPr>
                      </a:br>
                      <a:r>
                        <a:rPr lang="nl-NL" b="1" dirty="0">
                          <a:solidFill>
                            <a:srgbClr val="373472"/>
                          </a:solidFill>
                        </a:rPr>
                        <a:t>2024</a:t>
                      </a:r>
                    </a:p>
                  </a:txBody>
                  <a:tcPr>
                    <a:solidFill>
                      <a:schemeClr val="bg2">
                        <a:lumMod val="40000"/>
                        <a:lumOff val="60000"/>
                      </a:schemeClr>
                    </a:solidFill>
                  </a:tcPr>
                </a:tc>
                <a:tc>
                  <a:txBody>
                    <a:bodyPr/>
                    <a:lstStyle/>
                    <a:p>
                      <a:r>
                        <a:rPr lang="nl-NL" b="1" dirty="0">
                          <a:solidFill>
                            <a:srgbClr val="373472"/>
                          </a:solidFill>
                        </a:rPr>
                        <a:t>ACM </a:t>
                      </a:r>
                      <a:br>
                        <a:rPr lang="nl-NL" b="1" dirty="0">
                          <a:solidFill>
                            <a:srgbClr val="373472"/>
                          </a:solidFill>
                        </a:rPr>
                      </a:br>
                      <a:r>
                        <a:rPr lang="nl-NL" b="1" dirty="0">
                          <a:solidFill>
                            <a:srgbClr val="373472"/>
                          </a:solidFill>
                        </a:rPr>
                        <a:t>2024</a:t>
                      </a:r>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chemeClr val="tx1"/>
                          </a:solidFill>
                        </a:rPr>
                        <a:t>ACM </a:t>
                      </a:r>
                      <a:br>
                        <a:rPr lang="nl-NL" b="1" dirty="0">
                          <a:solidFill>
                            <a:schemeClr val="tx1"/>
                          </a:solidFill>
                        </a:rPr>
                      </a:br>
                      <a:r>
                        <a:rPr lang="nl-NL" b="1" dirty="0">
                          <a:solidFill>
                            <a:schemeClr val="tx1"/>
                          </a:solidFill>
                        </a:rPr>
                        <a:t>2025</a:t>
                      </a:r>
                      <a:endParaRPr lang="nl-NL" b="1" dirty="0">
                        <a:solidFill>
                          <a:schemeClr val="bg1"/>
                        </a:solidFill>
                      </a:endParaRPr>
                    </a:p>
                  </a:txBody>
                  <a:tcPr>
                    <a:solidFill>
                      <a:srgbClr val="FBCDBC"/>
                    </a:solidFill>
                  </a:tcPr>
                </a:tc>
                <a:extLst>
                  <a:ext uri="{0D108BD9-81ED-4DB2-BD59-A6C34878D82A}">
                    <a16:rowId xmlns:a16="http://schemas.microsoft.com/office/drawing/2014/main" val="1214494896"/>
                  </a:ext>
                </a:extLst>
              </a:tr>
              <a:tr h="616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€ 300,00 </a:t>
                      </a:r>
                      <a:r>
                        <a:rPr lang="nl-NL" b="1" dirty="0" err="1">
                          <a:solidFill>
                            <a:srgbClr val="373472"/>
                          </a:solidFill>
                        </a:rPr>
                        <a:t>pj</a:t>
                      </a:r>
                      <a:endParaRPr lang="nl-NL" b="1" dirty="0">
                        <a:solidFill>
                          <a:srgbClr val="373472"/>
                        </a:solidFill>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€ 582,82 </a:t>
                      </a:r>
                      <a:r>
                        <a:rPr lang="nl-NL" b="1" dirty="0" err="1">
                          <a:solidFill>
                            <a:srgbClr val="373472"/>
                          </a:solidFill>
                        </a:rPr>
                        <a:t>pj</a:t>
                      </a:r>
                      <a:endParaRPr lang="nl-NL" b="1" dirty="0">
                        <a:solidFill>
                          <a:srgbClr val="373472"/>
                        </a:solidFill>
                      </a:endParaRPr>
                    </a:p>
                    <a:p>
                      <a:endParaRPr lang="nl-NL" dirty="0">
                        <a:solidFill>
                          <a:srgbClr val="373472"/>
                        </a:solidFill>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chemeClr val="tx1"/>
                          </a:solidFill>
                        </a:rPr>
                        <a:t>€ 577,48 </a:t>
                      </a:r>
                      <a:r>
                        <a:rPr lang="nl-NL" b="1" dirty="0" err="1">
                          <a:solidFill>
                            <a:schemeClr val="tx1"/>
                          </a:solidFill>
                        </a:rPr>
                        <a:t>pj</a:t>
                      </a:r>
                      <a:endParaRPr lang="nl-NL" b="1" dirty="0">
                        <a:solidFill>
                          <a:schemeClr val="tx1"/>
                        </a:solidFill>
                      </a:endParaRPr>
                    </a:p>
                    <a:p>
                      <a:endParaRPr lang="nl-NL" b="1" dirty="0">
                        <a:solidFill>
                          <a:schemeClr val="bg1"/>
                        </a:solidFill>
                      </a:endParaRPr>
                    </a:p>
                  </a:txBody>
                  <a:tcPr>
                    <a:solidFill>
                      <a:schemeClr val="accent5">
                        <a:lumMod val="60000"/>
                        <a:lumOff val="40000"/>
                      </a:schemeClr>
                    </a:solidFill>
                  </a:tcPr>
                </a:tc>
                <a:tc>
                  <a:txBody>
                    <a:bodyPr/>
                    <a:lstStyle/>
                    <a:p>
                      <a:endParaRPr lang="nl-NL" b="1" dirty="0">
                        <a:solidFill>
                          <a:srgbClr val="373472"/>
                        </a:solidFill>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€ 46,69 per GJ</a:t>
                      </a:r>
                    </a:p>
                    <a:p>
                      <a:endParaRPr lang="nl-NL" b="1" dirty="0">
                        <a:solidFill>
                          <a:srgbClr val="373472"/>
                        </a:solidFill>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373472"/>
                          </a:solidFill>
                        </a:rPr>
                        <a:t>€ 46,69 per GJ</a:t>
                      </a:r>
                    </a:p>
                    <a:p>
                      <a:endParaRPr lang="nl-NL" b="1" dirty="0">
                        <a:solidFill>
                          <a:srgbClr val="373472"/>
                        </a:solidFill>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chemeClr val="tx1"/>
                          </a:solidFill>
                        </a:rPr>
                        <a:t>€ 43,79 per GJ</a:t>
                      </a:r>
                    </a:p>
                    <a:p>
                      <a:endParaRPr lang="nl-NL" b="1" dirty="0">
                        <a:solidFill>
                          <a:schemeClr val="bg1"/>
                        </a:solidFill>
                      </a:endParaRPr>
                    </a:p>
                  </a:txBody>
                  <a:tcPr>
                    <a:solidFill>
                      <a:schemeClr val="accent5">
                        <a:lumMod val="60000"/>
                        <a:lumOff val="40000"/>
                      </a:schemeClr>
                    </a:solidFill>
                  </a:tcPr>
                </a:tc>
                <a:extLst>
                  <a:ext uri="{0D108BD9-81ED-4DB2-BD59-A6C34878D82A}">
                    <a16:rowId xmlns:a16="http://schemas.microsoft.com/office/drawing/2014/main" val="1108171433"/>
                  </a:ext>
                </a:extLst>
              </a:tr>
              <a:tr h="613708">
                <a:tc gridSpan="7">
                  <a:txBody>
                    <a:bodyPr/>
                    <a:lstStyle/>
                    <a:p>
                      <a:endParaRPr lang="nl-NL" sz="1000" dirty="0">
                        <a:solidFill>
                          <a:srgbClr val="373472"/>
                        </a:solidFill>
                      </a:endParaRPr>
                    </a:p>
                  </a:txBody>
                  <a:tcPr>
                    <a:solidFill>
                      <a:schemeClr val="bg1"/>
                    </a:solidFill>
                  </a:tcPr>
                </a:tc>
                <a:tc hMerge="1">
                  <a:txBody>
                    <a:bodyPr/>
                    <a:lstStyle/>
                    <a:p>
                      <a:endParaRPr lang="nl-NL" dirty="0">
                        <a:solidFill>
                          <a:srgbClr val="373472"/>
                        </a:solidFill>
                      </a:endParaRPr>
                    </a:p>
                  </a:txBody>
                  <a:tcPr>
                    <a:solidFill>
                      <a:schemeClr val="bg2">
                        <a:lumMod val="40000"/>
                        <a:lumOff val="60000"/>
                      </a:schemeClr>
                    </a:solidFill>
                  </a:tcPr>
                </a:tc>
                <a:tc hMerge="1">
                  <a:txBody>
                    <a:bodyPr/>
                    <a:lstStyle/>
                    <a:p>
                      <a:endParaRPr lang="nl-NL" b="1" dirty="0">
                        <a:solidFill>
                          <a:srgbClr val="373472"/>
                        </a:solidFill>
                      </a:endParaRPr>
                    </a:p>
                  </a:txBody>
                  <a:tcPr>
                    <a:solidFill>
                      <a:srgbClr val="B4D6BF"/>
                    </a:solidFill>
                  </a:tcPr>
                </a:tc>
                <a:tc hMerge="1">
                  <a:txBody>
                    <a:bodyPr/>
                    <a:lstStyle/>
                    <a:p>
                      <a:endParaRPr lang="nl-NL" b="1" dirty="0">
                        <a:solidFill>
                          <a:srgbClr val="373472"/>
                        </a:solidFill>
                      </a:endParaRPr>
                    </a:p>
                  </a:txBody>
                  <a:tcPr>
                    <a:solidFill>
                      <a:srgbClr val="B4D6BF"/>
                    </a:solidFill>
                  </a:tcPr>
                </a:tc>
                <a:tc hMerge="1">
                  <a:txBody>
                    <a:bodyPr/>
                    <a:lstStyle/>
                    <a:p>
                      <a:endParaRPr lang="nl-NL" b="1" dirty="0">
                        <a:solidFill>
                          <a:srgbClr val="373472"/>
                        </a:solidFill>
                      </a:endParaRPr>
                    </a:p>
                  </a:txBody>
                  <a:tcPr>
                    <a:solidFill>
                      <a:schemeClr val="bg2">
                        <a:lumMod val="40000"/>
                        <a:lumOff val="60000"/>
                      </a:schemeClr>
                    </a:solidFill>
                  </a:tcPr>
                </a:tc>
                <a:tc hMerge="1">
                  <a:txBody>
                    <a:bodyPr/>
                    <a:lstStyle/>
                    <a:p>
                      <a:endParaRPr lang="nl-NL" b="1" dirty="0">
                        <a:solidFill>
                          <a:srgbClr val="373472"/>
                        </a:solidFill>
                      </a:endParaRPr>
                    </a:p>
                  </a:txBody>
                  <a:tcPr>
                    <a:solidFill>
                      <a:schemeClr val="bg2">
                        <a:lumMod val="40000"/>
                        <a:lumOff val="60000"/>
                      </a:schemeClr>
                    </a:solidFill>
                  </a:tcPr>
                </a:tc>
                <a:tc hMerge="1">
                  <a:txBody>
                    <a:bodyPr/>
                    <a:lstStyle/>
                    <a:p>
                      <a:endParaRPr lang="nl-NL" b="1" dirty="0">
                        <a:solidFill>
                          <a:srgbClr val="373472"/>
                        </a:solidFill>
                      </a:endParaRPr>
                    </a:p>
                  </a:txBody>
                  <a:tcPr>
                    <a:solidFill>
                      <a:srgbClr val="B4D6BF"/>
                    </a:solidFill>
                  </a:tcPr>
                </a:tc>
                <a:extLst>
                  <a:ext uri="{0D108BD9-81ED-4DB2-BD59-A6C34878D82A}">
                    <a16:rowId xmlns:a16="http://schemas.microsoft.com/office/drawing/2014/main" val="4015544383"/>
                  </a:ext>
                </a:extLst>
              </a:tr>
              <a:tr h="665985">
                <a:tc gridSpan="7">
                  <a:txBody>
                    <a:bodyPr/>
                    <a:lstStyle/>
                    <a:p>
                      <a:r>
                        <a:rPr lang="nl-NL" sz="2400" b="0" dirty="0">
                          <a:solidFill>
                            <a:srgbClr val="373472"/>
                          </a:solidFill>
                        </a:rPr>
                        <a:t>ACM is akkoord met hoger verbruikstarief zolang:</a:t>
                      </a:r>
                    </a:p>
                    <a:p>
                      <a:r>
                        <a:rPr lang="nl-NL" sz="2400" b="0" dirty="0">
                          <a:solidFill>
                            <a:srgbClr val="373472"/>
                          </a:solidFill>
                        </a:rPr>
                        <a:t>de som van de vaste en verbruikskosten bij </a:t>
                      </a:r>
                      <a:r>
                        <a:rPr lang="nl-NL" sz="2400" b="0" dirty="0" err="1">
                          <a:solidFill>
                            <a:srgbClr val="373472"/>
                          </a:solidFill>
                        </a:rPr>
                        <a:t>KetelhuisWG</a:t>
                      </a:r>
                      <a:r>
                        <a:rPr lang="nl-NL" sz="2400" b="0" dirty="0">
                          <a:solidFill>
                            <a:srgbClr val="373472"/>
                          </a:solidFill>
                        </a:rPr>
                        <a:t> onder de som van de ACM-tarieven voor vaste en verbruikskosten blijft.</a:t>
                      </a:r>
                    </a:p>
                  </a:txBody>
                  <a:tcPr>
                    <a:solidFill>
                      <a:srgbClr val="B4D6BF"/>
                    </a:solidFill>
                  </a:tcPr>
                </a:tc>
                <a:tc hMerge="1">
                  <a:txBody>
                    <a:bodyPr/>
                    <a:lstStyle/>
                    <a:p>
                      <a:endParaRPr lang="nl-NL" dirty="0"/>
                    </a:p>
                  </a:txBody>
                  <a:tcPr/>
                </a:tc>
                <a:tc hMerge="1">
                  <a:txBody>
                    <a:bodyPr/>
                    <a:lstStyle/>
                    <a:p>
                      <a:endParaRPr lang="nl-NL" dirty="0"/>
                    </a:p>
                  </a:txBody>
                  <a:tcPr/>
                </a:tc>
                <a:tc hMerge="1">
                  <a:txBody>
                    <a:bodyPr/>
                    <a:lstStyle/>
                    <a:p>
                      <a:endParaRPr lang="nl-NL"/>
                    </a:p>
                  </a:txBody>
                  <a:tcPr/>
                </a:tc>
                <a:tc hMerge="1">
                  <a:txBody>
                    <a:bodyPr/>
                    <a:lstStyle/>
                    <a:p>
                      <a:endParaRPr lang="nl-NL"/>
                    </a:p>
                  </a:txBody>
                  <a:tcPr/>
                </a:tc>
                <a:tc hMerge="1">
                  <a:txBody>
                    <a:bodyPr/>
                    <a:lstStyle/>
                    <a:p>
                      <a:endParaRPr lang="nl-NL" dirty="0"/>
                    </a:p>
                  </a:txBody>
                  <a:tcPr/>
                </a:tc>
                <a:tc hMerge="1">
                  <a:txBody>
                    <a:bodyPr/>
                    <a:lstStyle/>
                    <a:p>
                      <a:endParaRPr lang="nl-NL" b="1" dirty="0">
                        <a:solidFill>
                          <a:srgbClr val="373472"/>
                        </a:solidFill>
                      </a:endParaRPr>
                    </a:p>
                  </a:txBody>
                  <a:tcPr>
                    <a:solidFill>
                      <a:srgbClr val="D7E9DD"/>
                    </a:solidFill>
                  </a:tcPr>
                </a:tc>
                <a:extLst>
                  <a:ext uri="{0D108BD9-81ED-4DB2-BD59-A6C34878D82A}">
                    <a16:rowId xmlns:a16="http://schemas.microsoft.com/office/drawing/2014/main" val="3902328471"/>
                  </a:ext>
                </a:extLst>
              </a:tr>
            </a:tbl>
          </a:graphicData>
        </a:graphic>
      </p:graphicFrame>
    </p:spTree>
    <p:extLst>
      <p:ext uri="{BB962C8B-B14F-4D97-AF65-F5344CB8AC3E}">
        <p14:creationId xmlns:p14="http://schemas.microsoft.com/office/powerpoint/2010/main" val="3853112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8E6DC"/>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0E465A-7314-EB4C-449A-1BD1C12C2B2F}"/>
              </a:ext>
            </a:extLst>
          </p:cNvPr>
          <p:cNvSpPr>
            <a:spLocks noGrp="1"/>
          </p:cNvSpPr>
          <p:nvPr>
            <p:ph type="title"/>
          </p:nvPr>
        </p:nvSpPr>
        <p:spPr/>
        <p:txBody>
          <a:bodyPr/>
          <a:lstStyle/>
          <a:p>
            <a:r>
              <a:rPr lang="en-US" dirty="0" err="1">
                <a:solidFill>
                  <a:srgbClr val="00816C"/>
                </a:solidFill>
              </a:rPr>
              <a:t>Voorgesteld</a:t>
            </a:r>
            <a:r>
              <a:rPr lang="en-US" dirty="0">
                <a:solidFill>
                  <a:srgbClr val="00816C"/>
                </a:solidFill>
              </a:rPr>
              <a:t> </a:t>
            </a:r>
            <a:r>
              <a:rPr lang="en-US" dirty="0" err="1">
                <a:solidFill>
                  <a:srgbClr val="00816C"/>
                </a:solidFill>
              </a:rPr>
              <a:t>besluit</a:t>
            </a:r>
            <a:r>
              <a:rPr lang="en-US" dirty="0">
                <a:solidFill>
                  <a:srgbClr val="00816C"/>
                </a:solidFill>
              </a:rPr>
              <a:t> </a:t>
            </a:r>
            <a:r>
              <a:rPr lang="en-US" dirty="0" err="1">
                <a:solidFill>
                  <a:srgbClr val="00816C"/>
                </a:solidFill>
              </a:rPr>
              <a:t>tarieven</a:t>
            </a:r>
            <a:r>
              <a:rPr lang="en-US" dirty="0">
                <a:solidFill>
                  <a:srgbClr val="00816C"/>
                </a:solidFill>
              </a:rPr>
              <a:t> 2026</a:t>
            </a:r>
          </a:p>
        </p:txBody>
      </p:sp>
      <p:sp>
        <p:nvSpPr>
          <p:cNvPr id="4" name="Tijdelijke aanduiding voor inhoud 3">
            <a:extLst>
              <a:ext uri="{FF2B5EF4-FFF2-40B4-BE49-F238E27FC236}">
                <a16:creationId xmlns:a16="http://schemas.microsoft.com/office/drawing/2014/main" id="{55EBEBAC-79C9-A728-AE92-092257629D0C}"/>
              </a:ext>
            </a:extLst>
          </p:cNvPr>
          <p:cNvSpPr>
            <a:spLocks noGrp="1"/>
          </p:cNvSpPr>
          <p:nvPr>
            <p:ph idx="1"/>
          </p:nvPr>
        </p:nvSpPr>
        <p:spPr>
          <a:xfrm>
            <a:off x="1411705" y="1507957"/>
            <a:ext cx="10048456" cy="4057955"/>
          </a:xfrm>
        </p:spPr>
        <p:txBody>
          <a:bodyPr/>
          <a:lstStyle/>
          <a:p>
            <a:r>
              <a:rPr lang="nl-NL" i="1" u="sng" dirty="0"/>
              <a:t>Besluit 3</a:t>
            </a:r>
            <a:endParaRPr lang="nl-NL" dirty="0"/>
          </a:p>
          <a:p>
            <a:r>
              <a:rPr lang="nl-NL" i="1" dirty="0"/>
              <a:t>De leden gaan akkoord met indexering van de tarieven prijspeil 2024 op basis van de geharmoniseerde consumentenprijsindex (HICP): 2,3% (van 2024 naar 2025) en 3% (van 2025 naar 2026).</a:t>
            </a:r>
          </a:p>
          <a:p>
            <a:endParaRPr lang="nl-NL" i="1" dirty="0"/>
          </a:p>
          <a:p>
            <a:r>
              <a:rPr lang="en-US" dirty="0">
                <a:highlight>
                  <a:srgbClr val="00FF00"/>
                </a:highlight>
              </a:rPr>
              <a:t>Groene </a:t>
            </a:r>
            <a:r>
              <a:rPr lang="en-US" dirty="0" err="1">
                <a:highlight>
                  <a:srgbClr val="00FF00"/>
                </a:highlight>
              </a:rPr>
              <a:t>kaart</a:t>
            </a:r>
            <a:r>
              <a:rPr lang="en-US" dirty="0">
                <a:highlight>
                  <a:srgbClr val="00FF00"/>
                </a:highlight>
              </a:rPr>
              <a:t>:</a:t>
            </a:r>
            <a:r>
              <a:rPr lang="en-US" dirty="0"/>
              <a:t> </a:t>
            </a:r>
            <a:r>
              <a:rPr lang="en-US" dirty="0" err="1"/>
              <a:t>akkoord</a:t>
            </a:r>
            <a:endParaRPr lang="en-US" dirty="0"/>
          </a:p>
          <a:p>
            <a:r>
              <a:rPr lang="en-US" dirty="0">
                <a:solidFill>
                  <a:schemeClr val="bg2">
                    <a:lumMod val="20000"/>
                    <a:lumOff val="80000"/>
                  </a:schemeClr>
                </a:solidFill>
                <a:highlight>
                  <a:srgbClr val="FF0000"/>
                </a:highlight>
              </a:rPr>
              <a:t>Rode </a:t>
            </a:r>
            <a:r>
              <a:rPr lang="en-US" dirty="0" err="1">
                <a:solidFill>
                  <a:schemeClr val="bg2">
                    <a:lumMod val="20000"/>
                    <a:lumOff val="80000"/>
                  </a:schemeClr>
                </a:solidFill>
                <a:highlight>
                  <a:srgbClr val="FF0000"/>
                </a:highlight>
              </a:rPr>
              <a:t>kaart</a:t>
            </a:r>
            <a:r>
              <a:rPr lang="en-US" dirty="0">
                <a:solidFill>
                  <a:schemeClr val="bg2">
                    <a:lumMod val="20000"/>
                    <a:lumOff val="80000"/>
                  </a:schemeClr>
                </a:solidFill>
                <a:highlight>
                  <a:srgbClr val="FF0000"/>
                </a:highlight>
              </a:rPr>
              <a:t>: </a:t>
            </a:r>
            <a:r>
              <a:rPr lang="en-US" dirty="0"/>
              <a:t>    </a:t>
            </a:r>
            <a:r>
              <a:rPr lang="en-US" dirty="0" err="1"/>
              <a:t>niet</a:t>
            </a:r>
            <a:r>
              <a:rPr lang="en-US" dirty="0"/>
              <a:t> </a:t>
            </a:r>
            <a:r>
              <a:rPr lang="en-US" dirty="0" err="1"/>
              <a:t>akkoord</a:t>
            </a:r>
            <a:endParaRPr lang="en-US" dirty="0"/>
          </a:p>
          <a:p>
            <a:r>
              <a:rPr lang="en-US" dirty="0">
                <a:solidFill>
                  <a:srgbClr val="FDE6DD"/>
                </a:solidFill>
              </a:rPr>
              <a:t>Twee </a:t>
            </a:r>
            <a:r>
              <a:rPr lang="en-US" dirty="0" err="1">
                <a:solidFill>
                  <a:srgbClr val="FDE6DD"/>
                </a:solidFill>
              </a:rPr>
              <a:t>kaarten</a:t>
            </a:r>
            <a:r>
              <a:rPr lang="en-US" dirty="0">
                <a:solidFill>
                  <a:srgbClr val="FDE6DD"/>
                </a:solidFill>
              </a:rPr>
              <a:t>:</a:t>
            </a:r>
            <a:r>
              <a:rPr lang="en-US" dirty="0"/>
              <a:t> </a:t>
            </a:r>
            <a:r>
              <a:rPr lang="en-US" dirty="0" err="1"/>
              <a:t>blanco</a:t>
            </a:r>
            <a:r>
              <a:rPr lang="en-US" dirty="0"/>
              <a:t> / </a:t>
            </a:r>
            <a:r>
              <a:rPr lang="en-US" dirty="0" err="1"/>
              <a:t>geen</a:t>
            </a:r>
            <a:r>
              <a:rPr lang="en-US" dirty="0"/>
              <a:t> </a:t>
            </a:r>
            <a:r>
              <a:rPr lang="en-US" dirty="0" err="1"/>
              <a:t>mening</a:t>
            </a:r>
            <a:endParaRPr lang="en-US" dirty="0"/>
          </a:p>
          <a:p>
            <a:endParaRPr lang="nl-NL" dirty="0"/>
          </a:p>
          <a:p>
            <a:endParaRPr lang="en-US" dirty="0"/>
          </a:p>
        </p:txBody>
      </p:sp>
      <p:sp>
        <p:nvSpPr>
          <p:cNvPr id="5" name="Tijdelijke aanduiding voor tekst 4">
            <a:extLst>
              <a:ext uri="{FF2B5EF4-FFF2-40B4-BE49-F238E27FC236}">
                <a16:creationId xmlns:a16="http://schemas.microsoft.com/office/drawing/2014/main" id="{A9EEEF4F-F1D7-6EAD-4439-FAF982BD2487}"/>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2505302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E6DC"/>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18FBDD3-7C09-71E0-3833-A10FF80B717F}"/>
              </a:ext>
            </a:extLst>
          </p:cNvPr>
          <p:cNvSpPr>
            <a:spLocks noGrp="1"/>
          </p:cNvSpPr>
          <p:nvPr>
            <p:ph type="title"/>
          </p:nvPr>
        </p:nvSpPr>
        <p:spPr/>
        <p:txBody>
          <a:bodyPr/>
          <a:lstStyle/>
          <a:p>
            <a:r>
              <a:rPr lang="en-US" dirty="0" err="1">
                <a:solidFill>
                  <a:srgbClr val="00816C"/>
                </a:solidFill>
              </a:rPr>
              <a:t>Voorgesteld</a:t>
            </a:r>
            <a:r>
              <a:rPr lang="en-US" dirty="0">
                <a:solidFill>
                  <a:srgbClr val="00816C"/>
                </a:solidFill>
              </a:rPr>
              <a:t> </a:t>
            </a:r>
            <a:r>
              <a:rPr lang="en-US" dirty="0" err="1">
                <a:solidFill>
                  <a:srgbClr val="00816C"/>
                </a:solidFill>
              </a:rPr>
              <a:t>besluit</a:t>
            </a:r>
            <a:r>
              <a:rPr lang="en-US" dirty="0">
                <a:solidFill>
                  <a:srgbClr val="00816C"/>
                </a:solidFill>
              </a:rPr>
              <a:t> </a:t>
            </a:r>
            <a:r>
              <a:rPr lang="en-US" dirty="0" err="1">
                <a:solidFill>
                  <a:srgbClr val="00816C"/>
                </a:solidFill>
              </a:rPr>
              <a:t>zeer</a:t>
            </a:r>
            <a:r>
              <a:rPr lang="en-US" dirty="0">
                <a:solidFill>
                  <a:srgbClr val="00816C"/>
                </a:solidFill>
              </a:rPr>
              <a:t> </a:t>
            </a:r>
            <a:r>
              <a:rPr lang="en-US" dirty="0" err="1">
                <a:solidFill>
                  <a:srgbClr val="00816C"/>
                </a:solidFill>
              </a:rPr>
              <a:t>laagverbruik</a:t>
            </a:r>
            <a:endParaRPr lang="en-US" dirty="0">
              <a:solidFill>
                <a:srgbClr val="00816C"/>
              </a:solidFill>
            </a:endParaRPr>
          </a:p>
        </p:txBody>
      </p:sp>
      <p:sp>
        <p:nvSpPr>
          <p:cNvPr id="5" name="Tijdelijke aanduiding voor inhoud 4">
            <a:extLst>
              <a:ext uri="{FF2B5EF4-FFF2-40B4-BE49-F238E27FC236}">
                <a16:creationId xmlns:a16="http://schemas.microsoft.com/office/drawing/2014/main" id="{D59621C0-639A-A3AD-CB3E-09F86289A875}"/>
              </a:ext>
            </a:extLst>
          </p:cNvPr>
          <p:cNvSpPr>
            <a:spLocks noGrp="1"/>
          </p:cNvSpPr>
          <p:nvPr>
            <p:ph idx="1"/>
          </p:nvPr>
        </p:nvSpPr>
        <p:spPr>
          <a:xfrm>
            <a:off x="1295399" y="1668379"/>
            <a:ext cx="10164762" cy="3897534"/>
          </a:xfrm>
        </p:spPr>
        <p:txBody>
          <a:bodyPr/>
          <a:lstStyle/>
          <a:p>
            <a:r>
              <a:rPr lang="nl-NL" i="1" u="sng" dirty="0"/>
              <a:t>Besluit 4</a:t>
            </a:r>
            <a:endParaRPr lang="nl-NL" dirty="0"/>
          </a:p>
          <a:p>
            <a:r>
              <a:rPr lang="nl-NL" i="1" dirty="0"/>
              <a:t>De leden gaan akkoord met een teruggave van € 45 achteraf bij een lager verbruik dan 300 m³ (9,2 </a:t>
            </a:r>
            <a:r>
              <a:rPr lang="nl-NL" i="1" dirty="0" err="1"/>
              <a:t>Gigajoule</a:t>
            </a:r>
            <a:r>
              <a:rPr lang="nl-NL" i="1" dirty="0"/>
              <a:t>).</a:t>
            </a:r>
          </a:p>
          <a:p>
            <a:endParaRPr lang="nl-NL" i="1" dirty="0"/>
          </a:p>
          <a:p>
            <a:r>
              <a:rPr lang="en-US" dirty="0">
                <a:highlight>
                  <a:srgbClr val="00FF00"/>
                </a:highlight>
              </a:rPr>
              <a:t>Groene </a:t>
            </a:r>
            <a:r>
              <a:rPr lang="en-US" dirty="0" err="1">
                <a:highlight>
                  <a:srgbClr val="00FF00"/>
                </a:highlight>
              </a:rPr>
              <a:t>kaart</a:t>
            </a:r>
            <a:r>
              <a:rPr lang="en-US" dirty="0">
                <a:highlight>
                  <a:srgbClr val="00FF00"/>
                </a:highlight>
              </a:rPr>
              <a:t>:</a:t>
            </a:r>
            <a:r>
              <a:rPr lang="en-US" dirty="0"/>
              <a:t> </a:t>
            </a:r>
            <a:r>
              <a:rPr lang="en-US" dirty="0" err="1"/>
              <a:t>akkoord</a:t>
            </a:r>
            <a:endParaRPr lang="en-US" dirty="0"/>
          </a:p>
          <a:p>
            <a:r>
              <a:rPr lang="en-US" dirty="0">
                <a:solidFill>
                  <a:schemeClr val="bg2">
                    <a:lumMod val="20000"/>
                    <a:lumOff val="80000"/>
                  </a:schemeClr>
                </a:solidFill>
                <a:highlight>
                  <a:srgbClr val="FF0000"/>
                </a:highlight>
              </a:rPr>
              <a:t>Rode </a:t>
            </a:r>
            <a:r>
              <a:rPr lang="en-US" dirty="0" err="1">
                <a:solidFill>
                  <a:schemeClr val="bg2">
                    <a:lumMod val="20000"/>
                    <a:lumOff val="80000"/>
                  </a:schemeClr>
                </a:solidFill>
                <a:highlight>
                  <a:srgbClr val="FF0000"/>
                </a:highlight>
              </a:rPr>
              <a:t>kaart</a:t>
            </a:r>
            <a:r>
              <a:rPr lang="en-US" dirty="0">
                <a:solidFill>
                  <a:schemeClr val="bg2">
                    <a:lumMod val="20000"/>
                    <a:lumOff val="80000"/>
                  </a:schemeClr>
                </a:solidFill>
                <a:highlight>
                  <a:srgbClr val="FF0000"/>
                </a:highlight>
              </a:rPr>
              <a:t>: </a:t>
            </a:r>
            <a:r>
              <a:rPr lang="en-US" dirty="0"/>
              <a:t>    </a:t>
            </a:r>
            <a:r>
              <a:rPr lang="en-US" dirty="0" err="1"/>
              <a:t>niet</a:t>
            </a:r>
            <a:r>
              <a:rPr lang="en-US" dirty="0"/>
              <a:t> </a:t>
            </a:r>
            <a:r>
              <a:rPr lang="en-US" dirty="0" err="1"/>
              <a:t>akkoord</a:t>
            </a:r>
            <a:endParaRPr lang="en-US" dirty="0"/>
          </a:p>
          <a:p>
            <a:r>
              <a:rPr lang="en-US" dirty="0">
                <a:solidFill>
                  <a:srgbClr val="FDE6DD"/>
                </a:solidFill>
              </a:rPr>
              <a:t>Twee </a:t>
            </a:r>
            <a:r>
              <a:rPr lang="en-US" dirty="0" err="1">
                <a:solidFill>
                  <a:srgbClr val="FDE6DD"/>
                </a:solidFill>
              </a:rPr>
              <a:t>kaarten</a:t>
            </a:r>
            <a:r>
              <a:rPr lang="en-US" dirty="0">
                <a:solidFill>
                  <a:srgbClr val="FDE6DD"/>
                </a:solidFill>
              </a:rPr>
              <a:t>:</a:t>
            </a:r>
            <a:r>
              <a:rPr lang="en-US" dirty="0"/>
              <a:t> </a:t>
            </a:r>
            <a:r>
              <a:rPr lang="en-US" dirty="0" err="1"/>
              <a:t>blanco</a:t>
            </a:r>
            <a:r>
              <a:rPr lang="en-US" dirty="0"/>
              <a:t> / </a:t>
            </a:r>
            <a:r>
              <a:rPr lang="en-US" dirty="0" err="1"/>
              <a:t>geen</a:t>
            </a:r>
            <a:r>
              <a:rPr lang="en-US" dirty="0"/>
              <a:t> </a:t>
            </a:r>
            <a:r>
              <a:rPr lang="en-US" dirty="0" err="1"/>
              <a:t>mening</a:t>
            </a:r>
            <a:endParaRPr lang="en-US" dirty="0"/>
          </a:p>
          <a:p>
            <a:endParaRPr lang="nl-NL" dirty="0"/>
          </a:p>
          <a:p>
            <a:endParaRPr lang="en-US" dirty="0"/>
          </a:p>
        </p:txBody>
      </p:sp>
      <p:sp>
        <p:nvSpPr>
          <p:cNvPr id="6" name="Tijdelijke aanduiding voor tekst 5">
            <a:extLst>
              <a:ext uri="{FF2B5EF4-FFF2-40B4-BE49-F238E27FC236}">
                <a16:creationId xmlns:a16="http://schemas.microsoft.com/office/drawing/2014/main" id="{4F8EAA0C-7691-D4B7-06F9-41817C292909}"/>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3077665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8E6DC"/>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936F01-86D2-4FE4-B291-902EB64197FC}"/>
              </a:ext>
            </a:extLst>
          </p:cNvPr>
          <p:cNvSpPr>
            <a:spLocks noGrp="1"/>
          </p:cNvSpPr>
          <p:nvPr>
            <p:ph type="title"/>
          </p:nvPr>
        </p:nvSpPr>
        <p:spPr/>
        <p:txBody>
          <a:bodyPr/>
          <a:lstStyle/>
          <a:p>
            <a:r>
              <a:rPr lang="en-US" dirty="0" err="1">
                <a:solidFill>
                  <a:srgbClr val="00816C"/>
                </a:solidFill>
              </a:rPr>
              <a:t>Voorgesteld</a:t>
            </a:r>
            <a:r>
              <a:rPr lang="en-US" dirty="0">
                <a:solidFill>
                  <a:srgbClr val="00816C"/>
                </a:solidFill>
              </a:rPr>
              <a:t> </a:t>
            </a:r>
            <a:r>
              <a:rPr lang="en-US" dirty="0" err="1">
                <a:solidFill>
                  <a:srgbClr val="00816C"/>
                </a:solidFill>
              </a:rPr>
              <a:t>besluit</a:t>
            </a:r>
            <a:r>
              <a:rPr lang="en-US" dirty="0">
                <a:solidFill>
                  <a:srgbClr val="00816C"/>
                </a:solidFill>
              </a:rPr>
              <a:t> </a:t>
            </a:r>
            <a:r>
              <a:rPr lang="en-US" dirty="0" err="1">
                <a:solidFill>
                  <a:srgbClr val="00816C"/>
                </a:solidFill>
              </a:rPr>
              <a:t>compensatie</a:t>
            </a:r>
            <a:r>
              <a:rPr lang="en-US" dirty="0">
                <a:solidFill>
                  <a:srgbClr val="00816C"/>
                </a:solidFill>
              </a:rPr>
              <a:t> minima</a:t>
            </a:r>
          </a:p>
        </p:txBody>
      </p:sp>
      <p:sp>
        <p:nvSpPr>
          <p:cNvPr id="4" name="Tijdelijke aanduiding voor inhoud 3">
            <a:extLst>
              <a:ext uri="{FF2B5EF4-FFF2-40B4-BE49-F238E27FC236}">
                <a16:creationId xmlns:a16="http://schemas.microsoft.com/office/drawing/2014/main" id="{A5363A74-223D-869E-46AB-F0709F946B85}"/>
              </a:ext>
            </a:extLst>
          </p:cNvPr>
          <p:cNvSpPr>
            <a:spLocks noGrp="1"/>
          </p:cNvSpPr>
          <p:nvPr>
            <p:ph idx="1"/>
          </p:nvPr>
        </p:nvSpPr>
        <p:spPr>
          <a:xfrm>
            <a:off x="1295399" y="1909011"/>
            <a:ext cx="10164762" cy="4308120"/>
          </a:xfrm>
        </p:spPr>
        <p:txBody>
          <a:bodyPr/>
          <a:lstStyle/>
          <a:p>
            <a:r>
              <a:rPr lang="nl-NL" i="1" u="sng" dirty="0"/>
              <a:t>Besluit 5</a:t>
            </a:r>
            <a:br>
              <a:rPr lang="nl-NL" i="1" u="sng" dirty="0"/>
            </a:br>
            <a:r>
              <a:rPr lang="nl-NL" i="1" dirty="0"/>
              <a:t>De leden gaan akkoord met compensatie voor minima die bij KetelhuisWG meer gaan betalen dan nu voor gas bij gelijk gebruik.</a:t>
            </a:r>
          </a:p>
          <a:p>
            <a:endParaRPr lang="nl-NL" i="1" dirty="0"/>
          </a:p>
          <a:p>
            <a:r>
              <a:rPr lang="en-US" dirty="0">
                <a:highlight>
                  <a:srgbClr val="00FF00"/>
                </a:highlight>
              </a:rPr>
              <a:t>Groene </a:t>
            </a:r>
            <a:r>
              <a:rPr lang="en-US" dirty="0" err="1">
                <a:highlight>
                  <a:srgbClr val="00FF00"/>
                </a:highlight>
              </a:rPr>
              <a:t>kaart</a:t>
            </a:r>
            <a:r>
              <a:rPr lang="en-US" dirty="0">
                <a:highlight>
                  <a:srgbClr val="00FF00"/>
                </a:highlight>
              </a:rPr>
              <a:t>:</a:t>
            </a:r>
            <a:r>
              <a:rPr lang="en-US" dirty="0"/>
              <a:t> </a:t>
            </a:r>
            <a:r>
              <a:rPr lang="en-US" dirty="0" err="1"/>
              <a:t>akkoord</a:t>
            </a:r>
            <a:endParaRPr lang="en-US" dirty="0"/>
          </a:p>
          <a:p>
            <a:r>
              <a:rPr lang="en-US" dirty="0">
                <a:solidFill>
                  <a:schemeClr val="bg2">
                    <a:lumMod val="20000"/>
                    <a:lumOff val="80000"/>
                  </a:schemeClr>
                </a:solidFill>
                <a:highlight>
                  <a:srgbClr val="FF0000"/>
                </a:highlight>
              </a:rPr>
              <a:t>Rode </a:t>
            </a:r>
            <a:r>
              <a:rPr lang="en-US" dirty="0" err="1">
                <a:solidFill>
                  <a:schemeClr val="bg2">
                    <a:lumMod val="20000"/>
                    <a:lumOff val="80000"/>
                  </a:schemeClr>
                </a:solidFill>
                <a:highlight>
                  <a:srgbClr val="FF0000"/>
                </a:highlight>
              </a:rPr>
              <a:t>kaart</a:t>
            </a:r>
            <a:r>
              <a:rPr lang="en-US" dirty="0">
                <a:solidFill>
                  <a:schemeClr val="bg2">
                    <a:lumMod val="20000"/>
                    <a:lumOff val="80000"/>
                  </a:schemeClr>
                </a:solidFill>
                <a:highlight>
                  <a:srgbClr val="FF0000"/>
                </a:highlight>
              </a:rPr>
              <a:t>: </a:t>
            </a:r>
            <a:r>
              <a:rPr lang="en-US" dirty="0"/>
              <a:t>    </a:t>
            </a:r>
            <a:r>
              <a:rPr lang="en-US" dirty="0" err="1"/>
              <a:t>niet</a:t>
            </a:r>
            <a:r>
              <a:rPr lang="en-US" dirty="0"/>
              <a:t> </a:t>
            </a:r>
            <a:r>
              <a:rPr lang="en-US" dirty="0" err="1"/>
              <a:t>akkoord</a:t>
            </a:r>
            <a:endParaRPr lang="en-US" dirty="0"/>
          </a:p>
          <a:p>
            <a:r>
              <a:rPr lang="en-US" dirty="0">
                <a:solidFill>
                  <a:srgbClr val="FDE6DD"/>
                </a:solidFill>
              </a:rPr>
              <a:t>Twee </a:t>
            </a:r>
            <a:r>
              <a:rPr lang="en-US" dirty="0" err="1">
                <a:solidFill>
                  <a:srgbClr val="FDE6DD"/>
                </a:solidFill>
              </a:rPr>
              <a:t>kaarten</a:t>
            </a:r>
            <a:r>
              <a:rPr lang="en-US" dirty="0">
                <a:solidFill>
                  <a:srgbClr val="FDE6DD"/>
                </a:solidFill>
              </a:rPr>
              <a:t>:</a:t>
            </a:r>
            <a:r>
              <a:rPr lang="en-US" dirty="0"/>
              <a:t> </a:t>
            </a:r>
            <a:r>
              <a:rPr lang="en-US" dirty="0" err="1"/>
              <a:t>blanco</a:t>
            </a:r>
            <a:r>
              <a:rPr lang="en-US" dirty="0"/>
              <a:t> / </a:t>
            </a:r>
            <a:r>
              <a:rPr lang="en-US" dirty="0" err="1"/>
              <a:t>geen</a:t>
            </a:r>
            <a:r>
              <a:rPr lang="en-US" dirty="0"/>
              <a:t> </a:t>
            </a:r>
            <a:r>
              <a:rPr lang="en-US" dirty="0" err="1"/>
              <a:t>mening</a:t>
            </a:r>
            <a:endParaRPr lang="en-US" dirty="0"/>
          </a:p>
          <a:p>
            <a:endParaRPr lang="nl-NL" dirty="0"/>
          </a:p>
          <a:p>
            <a:endParaRPr lang="en-US" dirty="0"/>
          </a:p>
        </p:txBody>
      </p:sp>
      <p:sp>
        <p:nvSpPr>
          <p:cNvPr id="7" name="Tijdelijke aanduiding voor tekst 6">
            <a:extLst>
              <a:ext uri="{FF2B5EF4-FFF2-40B4-BE49-F238E27FC236}">
                <a16:creationId xmlns:a16="http://schemas.microsoft.com/office/drawing/2014/main" id="{FD84954A-8310-24AA-A960-725BF5E6E283}"/>
              </a:ext>
            </a:extLst>
          </p:cNvPr>
          <p:cNvSpPr>
            <a:spLocks noGrp="1"/>
          </p:cNvSpPr>
          <p:nvPr>
            <p:ph type="body" sz="quarter" idx="29"/>
          </p:nvPr>
        </p:nvSpPr>
        <p:spPr/>
        <p:txBody>
          <a:bodyPr/>
          <a:lstStyle/>
          <a:p>
            <a:endParaRPr lang="en-US"/>
          </a:p>
        </p:txBody>
      </p:sp>
      <p:sp>
        <p:nvSpPr>
          <p:cNvPr id="6" name="Tekstvak 5">
            <a:extLst>
              <a:ext uri="{FF2B5EF4-FFF2-40B4-BE49-F238E27FC236}">
                <a16:creationId xmlns:a16="http://schemas.microsoft.com/office/drawing/2014/main" id="{75EAC7EA-6DDD-94C6-F921-19F229EB7C69}"/>
              </a:ext>
            </a:extLst>
          </p:cNvPr>
          <p:cNvSpPr txBox="1"/>
          <p:nvPr/>
        </p:nvSpPr>
        <p:spPr>
          <a:xfrm>
            <a:off x="3064042" y="287153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4585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9B23-8913-1D84-42FB-B346A98123F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62ADDD-C161-4BC3-F071-829A8E134E1E}"/>
              </a:ext>
            </a:extLst>
          </p:cNvPr>
          <p:cNvSpPr/>
          <p:nvPr/>
        </p:nvSpPr>
        <p:spPr>
          <a:xfrm>
            <a:off x="1788208" y="1188720"/>
            <a:ext cx="7355792" cy="1889760"/>
          </a:xfrm>
          <a:prstGeom prst="roundRect">
            <a:avLst/>
          </a:prstGeom>
          <a:solidFill>
            <a:srgbClr val="FF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800" dirty="0">
                <a:solidFill>
                  <a:srgbClr val="007664"/>
                </a:solidFill>
              </a:rPr>
              <a:t> </a:t>
            </a:r>
            <a:r>
              <a:rPr lang="nl-NL" sz="4800" b="1" dirty="0">
                <a:solidFill>
                  <a:srgbClr val="007664"/>
                </a:solidFill>
              </a:rPr>
              <a:t>Het Groene Gasthuis</a:t>
            </a:r>
            <a:endParaRPr lang="nl-NL" sz="6000" b="1" dirty="0">
              <a:solidFill>
                <a:srgbClr val="007664"/>
              </a:solidFill>
            </a:endParaRPr>
          </a:p>
        </p:txBody>
      </p:sp>
      <p:pic>
        <p:nvPicPr>
          <p:cNvPr id="4" name="Picture 3" descr="A person in a window&#10;&#10;Description automatically generated">
            <a:extLst>
              <a:ext uri="{FF2B5EF4-FFF2-40B4-BE49-F238E27FC236}">
                <a16:creationId xmlns:a16="http://schemas.microsoft.com/office/drawing/2014/main" id="{CF6CE605-BAF0-FA3A-DD5C-0198B1974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514" y="3579223"/>
            <a:ext cx="2917658" cy="2917658"/>
          </a:xfrm>
          <a:prstGeom prst="rect">
            <a:avLst/>
          </a:prstGeom>
        </p:spPr>
      </p:pic>
    </p:spTree>
    <p:extLst>
      <p:ext uri="{BB962C8B-B14F-4D97-AF65-F5344CB8AC3E}">
        <p14:creationId xmlns:p14="http://schemas.microsoft.com/office/powerpoint/2010/main" val="1164329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9D60A-750D-1112-1306-ACA1AAA3F672}"/>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56306705-C5EB-5112-29C2-D73EC50CD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92296F9D-57DE-3452-CE57-EA5672B204C3}"/>
              </a:ext>
            </a:extLst>
          </p:cNvPr>
          <p:cNvSpPr txBox="1">
            <a:spLocks/>
          </p:cNvSpPr>
          <p:nvPr/>
        </p:nvSpPr>
        <p:spPr>
          <a:xfrm>
            <a:off x="1892300" y="433137"/>
            <a:ext cx="9567860" cy="53351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14pt" pitchFamily="2" charset="77"/>
                <a:ea typeface="+mj-ea"/>
                <a:cs typeface="+mj-cs"/>
              </a:defRPr>
            </a:lvl1pPr>
          </a:lstStyle>
          <a:p>
            <a:r>
              <a:rPr lang="nl-NL" sz="4000" b="1" dirty="0">
                <a:solidFill>
                  <a:schemeClr val="tx2"/>
                </a:solidFill>
                <a:latin typeface="DM Sans 14pt"/>
              </a:rPr>
              <a:t>Het Groene Gasthuis</a:t>
            </a:r>
            <a:endParaRPr lang="nl-NL" sz="4000" b="1" dirty="0">
              <a:solidFill>
                <a:schemeClr val="tx2"/>
              </a:solidFill>
            </a:endParaRPr>
          </a:p>
        </p:txBody>
      </p:sp>
      <p:sp>
        <p:nvSpPr>
          <p:cNvPr id="7" name="Text Placeholder 14">
            <a:extLst>
              <a:ext uri="{FF2B5EF4-FFF2-40B4-BE49-F238E27FC236}">
                <a16:creationId xmlns:a16="http://schemas.microsoft.com/office/drawing/2014/main" id="{C06302F2-86D1-269A-F79D-978886CFE66C}"/>
              </a:ext>
            </a:extLst>
          </p:cNvPr>
          <p:cNvSpPr txBox="1">
            <a:spLocks/>
          </p:cNvSpPr>
          <p:nvPr/>
        </p:nvSpPr>
        <p:spPr>
          <a:xfrm>
            <a:off x="362858" y="1403449"/>
            <a:ext cx="7404763" cy="52549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mn-lt"/>
                <a:ea typeface="Calibri" panose="020F0502020204030204" pitchFamily="34" charset="0"/>
                <a:cs typeface="Times New Roman" panose="02020603050405020304" pitchFamily="18" charset="0"/>
              </a:rPr>
              <a:t>Een plan met het grootst mogelijk draagvlak</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Midden in het proces (participatie en ontwerp)</a:t>
            </a:r>
            <a:endParaRPr lang="nl-NL" sz="2400" dirty="0">
              <a:latin typeface="+mn-lt"/>
              <a:ea typeface="Calibri" panose="020F0502020204030204" pitchFamily="34" charset="0"/>
              <a:cs typeface="Times New Roman" panose="02020603050405020304" pitchFamily="18" charset="0"/>
            </a:endParaRPr>
          </a:p>
          <a:p>
            <a:pPr marL="0" indent="0">
              <a:buNone/>
            </a:pPr>
            <a:endParaRPr lang="nl-NL" sz="2400" dirty="0">
              <a:latin typeface="+mn-lt"/>
              <a:ea typeface="Calibri" panose="020F0502020204030204" pitchFamily="34" charset="0"/>
              <a:cs typeface="Times New Roman" panose="02020603050405020304" pitchFamily="18" charset="0"/>
            </a:endParaRPr>
          </a:p>
          <a:p>
            <a:r>
              <a:rPr lang="nl-NL" sz="2400" dirty="0">
                <a:latin typeface="+mn-lt"/>
                <a:ea typeface="Calibri" panose="020F0502020204030204" pitchFamily="34" charset="0"/>
                <a:cs typeface="Times New Roman" panose="02020603050405020304" pitchFamily="18" charset="0"/>
              </a:rPr>
              <a:t>Samenwerking Gemeente over openbare ruimte</a:t>
            </a:r>
          </a:p>
          <a:p>
            <a:endParaRPr lang="nl-NL" sz="2400" dirty="0">
              <a:latin typeface="+mn-lt"/>
              <a:ea typeface="Calibri" panose="020F0502020204030204" pitchFamily="34" charset="0"/>
              <a:cs typeface="Times New Roman" panose="02020603050405020304" pitchFamily="18" charset="0"/>
            </a:endParaRPr>
          </a:p>
          <a:p>
            <a:r>
              <a:rPr lang="nl-NL" sz="2400" dirty="0">
                <a:latin typeface="+mn-lt"/>
                <a:ea typeface="Calibri" panose="020F0502020204030204" pitchFamily="34" charset="0"/>
                <a:cs typeface="Times New Roman" panose="02020603050405020304" pitchFamily="18" charset="0"/>
              </a:rPr>
              <a:t>Uitgebreid parkeeronderzoek onder bewoners</a:t>
            </a:r>
          </a:p>
          <a:p>
            <a:pPr marL="0" indent="0">
              <a:buNone/>
            </a:pPr>
            <a:endParaRPr lang="nl-NL" sz="2400" dirty="0">
              <a:latin typeface="+mn-lt"/>
              <a:ea typeface="Calibri" panose="020F0502020204030204" pitchFamily="34" charset="0"/>
              <a:cs typeface="Times New Roman" panose="02020603050405020304" pitchFamily="18" charset="0"/>
            </a:endParaRPr>
          </a:p>
          <a:p>
            <a:r>
              <a:rPr lang="nl-NL" sz="2400" dirty="0">
                <a:latin typeface="+mn-lt"/>
                <a:ea typeface="Calibri" panose="020F0502020204030204" pitchFamily="34" charset="0"/>
                <a:cs typeface="Times New Roman" panose="02020603050405020304" pitchFamily="18" charset="0"/>
              </a:rPr>
              <a:t>Gasthuispleintje, in samenwerking met omwonenden, kunstenaar en team het Groene Gasthuis</a:t>
            </a:r>
          </a:p>
          <a:p>
            <a:endParaRPr lang="nl-NL" sz="2400" dirty="0">
              <a:latin typeface="+mn-lt"/>
              <a:ea typeface="Calibri" panose="020F0502020204030204" pitchFamily="34" charset="0"/>
              <a:cs typeface="Times New Roman" panose="02020603050405020304" pitchFamily="18" charset="0"/>
            </a:endParaRPr>
          </a:p>
          <a:p>
            <a:endParaRPr lang="nl-NL" sz="2400" dirty="0">
              <a:latin typeface="+mn-lt"/>
              <a:ea typeface="Calibri" panose="020F0502020204030204" pitchFamily="34" charset="0"/>
              <a:cs typeface="Times New Roman" panose="02020603050405020304" pitchFamily="18" charset="0"/>
            </a:endParaRPr>
          </a:p>
          <a:p>
            <a:endParaRPr lang="nl-NL" sz="2400" dirty="0">
              <a:latin typeface="+mn-lt"/>
              <a:ea typeface="Calibri" panose="020F0502020204030204" pitchFamily="34" charset="0"/>
              <a:cs typeface="Times New Roman" panose="02020603050405020304" pitchFamily="18" charset="0"/>
            </a:endParaRPr>
          </a:p>
          <a:p>
            <a:pPr marL="0" indent="0">
              <a:buNone/>
            </a:pPr>
            <a:endParaRPr lang="nl-NL" sz="2400" dirty="0">
              <a:latin typeface="+mn-lt"/>
              <a:ea typeface="Calibri" panose="020F0502020204030204" pitchFamily="34" charset="0"/>
              <a:cs typeface="Times New Roman" panose="02020603050405020304" pitchFamily="18" charset="0"/>
            </a:endParaRPr>
          </a:p>
          <a:p>
            <a:endParaRPr lang="nl-NL" sz="2400" dirty="0">
              <a:latin typeface="+mn-lt"/>
              <a:ea typeface="Calibri" panose="020F0502020204030204" pitchFamily="34" charset="0"/>
              <a:cs typeface="Times New Roman" panose="02020603050405020304" pitchFamily="18" charset="0"/>
            </a:endParaRPr>
          </a:p>
        </p:txBody>
      </p:sp>
      <p:pic>
        <p:nvPicPr>
          <p:cNvPr id="4" name="Afbeelding 3" descr="Afbeelding met tekst, plant, buitenshuis, boom&#10;&#10;Door AI gegenereerde inhoud is mogelijk onjuist.">
            <a:extLst>
              <a:ext uri="{FF2B5EF4-FFF2-40B4-BE49-F238E27FC236}">
                <a16:creationId xmlns:a16="http://schemas.microsoft.com/office/drawing/2014/main" id="{9A39CFC8-AC8B-19BB-012A-A921AE41E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109" y="-145155"/>
            <a:ext cx="4696234" cy="7003155"/>
          </a:xfrm>
          <a:prstGeom prst="rect">
            <a:avLst/>
          </a:prstGeom>
        </p:spPr>
      </p:pic>
      <p:sp>
        <p:nvSpPr>
          <p:cNvPr id="8" name="Afgeronde rechthoek 7">
            <a:extLst>
              <a:ext uri="{FF2B5EF4-FFF2-40B4-BE49-F238E27FC236}">
                <a16:creationId xmlns:a16="http://schemas.microsoft.com/office/drawing/2014/main" id="{1F821ECB-8D42-4AE7-FC42-3CEE6D485162}"/>
              </a:ext>
            </a:extLst>
          </p:cNvPr>
          <p:cNvSpPr/>
          <p:nvPr/>
        </p:nvSpPr>
        <p:spPr>
          <a:xfrm>
            <a:off x="8160226" y="1030432"/>
            <a:ext cx="4064000" cy="74603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3200" dirty="0">
                <a:ln w="0"/>
                <a:solidFill>
                  <a:schemeClr val="tx2">
                    <a:lumMod val="75000"/>
                  </a:schemeClr>
                </a:solidFill>
                <a:effectLst>
                  <a:outerShdw blurRad="38100" dist="19050" dir="2700000" algn="tl" rotWithShape="0">
                    <a:schemeClr val="dk1">
                      <a:alpha val="40000"/>
                    </a:schemeClr>
                  </a:outerShdw>
                </a:effectLst>
                <a:latin typeface="a song for jennifer" pitchFamily="2" charset="0"/>
              </a:rPr>
              <a:t>WEST BEGROOT</a:t>
            </a:r>
          </a:p>
        </p:txBody>
      </p:sp>
    </p:spTree>
    <p:extLst>
      <p:ext uri="{BB962C8B-B14F-4D97-AF65-F5344CB8AC3E}">
        <p14:creationId xmlns:p14="http://schemas.microsoft.com/office/powerpoint/2010/main" val="562341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7668F9-2B94-7325-8243-DF53847BCFB8}"/>
              </a:ext>
            </a:extLst>
          </p:cNvPr>
          <p:cNvSpPr>
            <a:spLocks noGrp="1"/>
          </p:cNvSpPr>
          <p:nvPr>
            <p:ph type="body" sz="quarter" idx="13"/>
          </p:nvPr>
        </p:nvSpPr>
        <p:spPr>
          <a:xfrm>
            <a:off x="731837" y="293288"/>
            <a:ext cx="10728325" cy="3470968"/>
          </a:xfrm>
        </p:spPr>
        <p:txBody>
          <a:bodyPr/>
          <a:lstStyle/>
          <a:p>
            <a:r>
              <a:rPr lang="nl-NL" dirty="0">
                <a:solidFill>
                  <a:schemeClr val="tx2"/>
                </a:solidFill>
              </a:rPr>
              <a:t>Op weg naar realisatie…</a:t>
            </a:r>
          </a:p>
        </p:txBody>
      </p:sp>
      <p:sp>
        <p:nvSpPr>
          <p:cNvPr id="4" name="Ezelsoor 3">
            <a:extLst>
              <a:ext uri="{FF2B5EF4-FFF2-40B4-BE49-F238E27FC236}">
                <a16:creationId xmlns:a16="http://schemas.microsoft.com/office/drawing/2014/main" id="{FB3C1B5A-AF29-82C4-437A-ECCC2E192074}"/>
              </a:ext>
            </a:extLst>
          </p:cNvPr>
          <p:cNvSpPr/>
          <p:nvPr/>
        </p:nvSpPr>
        <p:spPr>
          <a:xfrm rot="1040152">
            <a:off x="8172817" y="2711771"/>
            <a:ext cx="2875724" cy="957296"/>
          </a:xfrm>
          <a:prstGeom prst="foldedCorner">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81B87EA3-96C6-73A4-24EF-8F4B347E0386}"/>
              </a:ext>
            </a:extLst>
          </p:cNvPr>
          <p:cNvSpPr txBox="1"/>
          <p:nvPr/>
        </p:nvSpPr>
        <p:spPr>
          <a:xfrm rot="1020642">
            <a:off x="8421729" y="3065353"/>
            <a:ext cx="3048708" cy="646331"/>
          </a:xfrm>
          <a:prstGeom prst="rect">
            <a:avLst/>
          </a:prstGeom>
          <a:noFill/>
        </p:spPr>
        <p:txBody>
          <a:bodyPr wrap="square" rtlCol="0">
            <a:spAutoFit/>
          </a:bodyPr>
          <a:lstStyle/>
          <a:p>
            <a:r>
              <a:rPr lang="nl-NL" sz="1800" b="1" dirty="0">
                <a:solidFill>
                  <a:schemeClr val="accent4">
                    <a:lumMod val="50000"/>
                  </a:schemeClr>
                </a:solidFill>
                <a:effectLst/>
                <a:latin typeface="DM Sans" pitchFamily="2" charset="77"/>
                <a:ea typeface="Calibri" panose="020F0502020204030204" pitchFamily="34" charset="0"/>
                <a:cs typeface="Times New Roman" panose="02020603050405020304" pitchFamily="18" charset="0"/>
              </a:rPr>
              <a:t>‘En dan nog 80 keer’</a:t>
            </a:r>
          </a:p>
          <a:p>
            <a:endParaRPr lang="nl-NL" b="1" dirty="0">
              <a:latin typeface="DM Sans" pitchFamily="2" charset="77"/>
            </a:endParaRPr>
          </a:p>
        </p:txBody>
      </p:sp>
      <p:pic>
        <p:nvPicPr>
          <p:cNvPr id="6" name="Afbeelding 5">
            <a:extLst>
              <a:ext uri="{FF2B5EF4-FFF2-40B4-BE49-F238E27FC236}">
                <a16:creationId xmlns:a16="http://schemas.microsoft.com/office/drawing/2014/main" id="{028DD184-8982-2D2B-73A3-3DC0DA103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05442">
            <a:off x="8178115" y="2202992"/>
            <a:ext cx="463472" cy="861096"/>
          </a:xfrm>
          <a:prstGeom prst="rect">
            <a:avLst/>
          </a:prstGeom>
        </p:spPr>
      </p:pic>
      <p:sp>
        <p:nvSpPr>
          <p:cNvPr id="7" name="Tekstvak 6">
            <a:extLst>
              <a:ext uri="{FF2B5EF4-FFF2-40B4-BE49-F238E27FC236}">
                <a16:creationId xmlns:a16="http://schemas.microsoft.com/office/drawing/2014/main" id="{5EE50A98-3DA9-58C4-2ABF-BD2EB80757DD}"/>
              </a:ext>
            </a:extLst>
          </p:cNvPr>
          <p:cNvSpPr txBox="1"/>
          <p:nvPr/>
        </p:nvSpPr>
        <p:spPr>
          <a:xfrm>
            <a:off x="1045313" y="3439405"/>
            <a:ext cx="6879770" cy="1631216"/>
          </a:xfrm>
          <a:prstGeom prst="rect">
            <a:avLst/>
          </a:prstGeom>
          <a:noFill/>
        </p:spPr>
        <p:txBody>
          <a:bodyPr wrap="square">
            <a:spAutoFit/>
          </a:bodyPr>
          <a:lstStyle/>
          <a:p>
            <a:r>
              <a:rPr lang="en-US" sz="2000" b="1" dirty="0">
                <a:solidFill>
                  <a:srgbClr val="5C3654"/>
                </a:solidFill>
                <a:hlinkClick r:id="rId3">
                  <a:extLst>
                    <a:ext uri="{A12FA001-AC4F-418D-AE19-62706E023703}">
                      <ahyp:hlinkClr xmlns:ahyp="http://schemas.microsoft.com/office/drawing/2018/hyperlinkcolor" val="tx"/>
                    </a:ext>
                  </a:extLst>
                </a:hlinkClick>
              </a:rPr>
              <a:t>KetelhuisWG.nl</a:t>
            </a:r>
            <a:endParaRPr lang="en-US" sz="2000" b="1" dirty="0">
              <a:solidFill>
                <a:srgbClr val="5C3654"/>
              </a:solidFill>
            </a:endParaRPr>
          </a:p>
          <a:p>
            <a:endParaRPr lang="en-US" sz="2000" b="1" dirty="0">
              <a:solidFill>
                <a:srgbClr val="5C3654"/>
              </a:solidFill>
            </a:endParaRPr>
          </a:p>
          <a:p>
            <a:r>
              <a:rPr lang="en-US" sz="2000" b="1" dirty="0">
                <a:solidFill>
                  <a:srgbClr val="5C3654"/>
                </a:solidFill>
                <a:hlinkClick r:id="rId4">
                  <a:extLst>
                    <a:ext uri="{A12FA001-AC4F-418D-AE19-62706E023703}">
                      <ahyp:hlinkClr xmlns:ahyp="http://schemas.microsoft.com/office/drawing/2018/hyperlinkcolor" val="tx"/>
                    </a:ext>
                  </a:extLst>
                </a:hlinkClick>
              </a:rPr>
              <a:t>PlankenZonderGas.nl</a:t>
            </a:r>
            <a:br>
              <a:rPr lang="en-US" sz="2000" b="1" dirty="0">
                <a:solidFill>
                  <a:srgbClr val="5C3654"/>
                </a:solidFill>
              </a:rPr>
            </a:br>
            <a:endParaRPr lang="en-US" sz="2000" b="1" dirty="0">
              <a:solidFill>
                <a:srgbClr val="5C3654"/>
              </a:solidFill>
            </a:endParaRPr>
          </a:p>
          <a:p>
            <a:r>
              <a:rPr lang="en-US" sz="2000" b="1" dirty="0">
                <a:solidFill>
                  <a:srgbClr val="5C3654"/>
                </a:solidFill>
              </a:rPr>
              <a:t>communicatie@ketelhuiswg.nl</a:t>
            </a:r>
            <a:endParaRPr lang="en-US" b="1" u="sng" dirty="0">
              <a:solidFill>
                <a:srgbClr val="5C3654"/>
              </a:solidFill>
            </a:endParaRPr>
          </a:p>
        </p:txBody>
      </p:sp>
      <p:pic>
        <p:nvPicPr>
          <p:cNvPr id="8" name="Picture 7" descr="A black screen with a black background&#10;&#10;Description automatically generated">
            <a:extLst>
              <a:ext uri="{FF2B5EF4-FFF2-40B4-BE49-F238E27FC236}">
                <a16:creationId xmlns:a16="http://schemas.microsoft.com/office/drawing/2014/main" id="{12BA0130-5EDD-74BC-5885-73BA5D266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81238" y="4472810"/>
            <a:ext cx="8465449" cy="1872888"/>
          </a:xfrm>
          <a:prstGeom prst="rect">
            <a:avLst/>
          </a:prstGeom>
        </p:spPr>
      </p:pic>
      <p:pic>
        <p:nvPicPr>
          <p:cNvPr id="12" name="Picture 11">
            <a:extLst>
              <a:ext uri="{FF2B5EF4-FFF2-40B4-BE49-F238E27FC236}">
                <a16:creationId xmlns:a16="http://schemas.microsoft.com/office/drawing/2014/main" id="{DE3E39C8-3F87-BE91-0333-AC1A5D3EF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50163" y="5851871"/>
            <a:ext cx="4673448" cy="353666"/>
          </a:xfrm>
          <a:prstGeom prst="rect">
            <a:avLst/>
          </a:prstGeom>
        </p:spPr>
      </p:pic>
    </p:spTree>
    <p:extLst>
      <p:ext uri="{BB962C8B-B14F-4D97-AF65-F5344CB8AC3E}">
        <p14:creationId xmlns:p14="http://schemas.microsoft.com/office/powerpoint/2010/main" val="2007343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3034111-3D75-3074-A975-0B830A972309}"/>
              </a:ext>
            </a:extLst>
          </p:cNvPr>
          <p:cNvSpPr/>
          <p:nvPr/>
        </p:nvSpPr>
        <p:spPr>
          <a:xfrm>
            <a:off x="0" y="2155746"/>
            <a:ext cx="9328742" cy="2097505"/>
          </a:xfrm>
          <a:prstGeom prst="roundRect">
            <a:avLst/>
          </a:prstGeom>
          <a:solidFill>
            <a:srgbClr val="FF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solidFill>
                  <a:schemeClr val="tx2"/>
                </a:solidFill>
              </a:rPr>
              <a:t>Mijlpalen</a:t>
            </a:r>
            <a:r>
              <a:rPr lang="en-GB" sz="4800" b="1" dirty="0">
                <a:solidFill>
                  <a:schemeClr val="tx2"/>
                </a:solidFill>
              </a:rPr>
              <a:t> 2025 </a:t>
            </a:r>
            <a:r>
              <a:rPr lang="en-GB" sz="4800" b="1" dirty="0" err="1">
                <a:solidFill>
                  <a:schemeClr val="tx2"/>
                </a:solidFill>
              </a:rPr>
              <a:t>en</a:t>
            </a:r>
            <a:r>
              <a:rPr lang="en-GB" sz="4800" b="1" dirty="0">
                <a:solidFill>
                  <a:schemeClr val="tx2"/>
                </a:solidFill>
              </a:rPr>
              <a:t> 2026</a:t>
            </a:r>
            <a:endParaRPr lang="en-NL" sz="4800" b="1" dirty="0">
              <a:solidFill>
                <a:schemeClr val="tx2"/>
              </a:solidFill>
            </a:endParaRPr>
          </a:p>
        </p:txBody>
      </p:sp>
      <p:pic>
        <p:nvPicPr>
          <p:cNvPr id="5" name="Afbeelding 4" descr="Afbeelding met kleding, schoeisel, persoon, buitenshuis&#10;&#10;Door AI gegenereerde inhoud is mogelijk onjuist.">
            <a:extLst>
              <a:ext uri="{FF2B5EF4-FFF2-40B4-BE49-F238E27FC236}">
                <a16:creationId xmlns:a16="http://schemas.microsoft.com/office/drawing/2014/main" id="{0D07D3D8-CFE8-B0AD-4A3E-EC21FF0C4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5430" y="79205"/>
            <a:ext cx="3766570" cy="2509200"/>
          </a:xfrm>
          <a:prstGeom prst="rect">
            <a:avLst/>
          </a:prstGeom>
        </p:spPr>
      </p:pic>
      <p:pic>
        <p:nvPicPr>
          <p:cNvPr id="7" name="Afbeelding 6" descr="Afbeelding met persoon, jasje, Menselijk gezicht, glimlach&#10;&#10;Door AI gegenereerde inhoud is mogelijk onjuist.">
            <a:extLst>
              <a:ext uri="{FF2B5EF4-FFF2-40B4-BE49-F238E27FC236}">
                <a16:creationId xmlns:a16="http://schemas.microsoft.com/office/drawing/2014/main" id="{90735F36-8EFD-EAED-7934-85DC81A11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786" y="4333129"/>
            <a:ext cx="3454400" cy="2301240"/>
          </a:xfrm>
          <a:prstGeom prst="rect">
            <a:avLst/>
          </a:prstGeom>
        </p:spPr>
      </p:pic>
      <p:pic>
        <p:nvPicPr>
          <p:cNvPr id="11" name="Afbeelding 10" descr="Afbeelding met persoon, jasje, person, Menselijk gezicht&#10;&#10;Door AI gegenereerde inhoud is mogelijk onjuist.">
            <a:extLst>
              <a:ext uri="{FF2B5EF4-FFF2-40B4-BE49-F238E27FC236}">
                <a16:creationId xmlns:a16="http://schemas.microsoft.com/office/drawing/2014/main" id="{0460F52D-7FFD-2F57-31C4-99543050E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215" y="4109499"/>
            <a:ext cx="4125785" cy="2748501"/>
          </a:xfrm>
          <a:prstGeom prst="rect">
            <a:avLst/>
          </a:prstGeom>
        </p:spPr>
      </p:pic>
      <p:pic>
        <p:nvPicPr>
          <p:cNvPr id="13" name="Afbeelding 12" descr="Afbeelding met Menselijk gezicht, kleding, persoon, buitenshuis&#10;&#10;Door AI gegenereerde inhoud is mogelijk onjuist.">
            <a:extLst>
              <a:ext uri="{FF2B5EF4-FFF2-40B4-BE49-F238E27FC236}">
                <a16:creationId xmlns:a16="http://schemas.microsoft.com/office/drawing/2014/main" id="{85975501-6478-A0AF-B72F-AD2954D907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537" y="4357524"/>
            <a:ext cx="3753474" cy="2500476"/>
          </a:xfrm>
          <a:prstGeom prst="rect">
            <a:avLst/>
          </a:prstGeom>
        </p:spPr>
      </p:pic>
      <p:pic>
        <p:nvPicPr>
          <p:cNvPr id="17" name="Afbeelding 16" descr="Afbeelding met kleding, persoon, buitenshuis, hemel&#10;&#10;Door AI gegenereerde inhoud is mogelijk onjuist.">
            <a:extLst>
              <a:ext uri="{FF2B5EF4-FFF2-40B4-BE49-F238E27FC236}">
                <a16:creationId xmlns:a16="http://schemas.microsoft.com/office/drawing/2014/main" id="{03C04A5D-3FAD-E20A-4638-9AA436B052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861" y="83699"/>
            <a:ext cx="3768035" cy="2510176"/>
          </a:xfrm>
          <a:prstGeom prst="rect">
            <a:avLst/>
          </a:prstGeom>
        </p:spPr>
      </p:pic>
      <p:pic>
        <p:nvPicPr>
          <p:cNvPr id="2" name="Content Placeholder 7" descr="A white balloon with a black text and a white sign&#10;&#10;AI-generated content may be incorrect.">
            <a:extLst>
              <a:ext uri="{FF2B5EF4-FFF2-40B4-BE49-F238E27FC236}">
                <a16:creationId xmlns:a16="http://schemas.microsoft.com/office/drawing/2014/main" id="{6FDFC0DF-104B-8DA3-7882-BE4A78B899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0452" y="79205"/>
            <a:ext cx="3808580" cy="2509200"/>
          </a:xfrm>
          <a:prstGeom prst="rect">
            <a:avLst/>
          </a:prstGeom>
        </p:spPr>
      </p:pic>
    </p:spTree>
    <p:extLst>
      <p:ext uri="{BB962C8B-B14F-4D97-AF65-F5344CB8AC3E}">
        <p14:creationId xmlns:p14="http://schemas.microsoft.com/office/powerpoint/2010/main" val="27541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39475-98DE-2D0E-C07C-862B140CAD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080E35-8E4D-50FA-4E43-CBBA6F678903}"/>
              </a:ext>
            </a:extLst>
          </p:cNvPr>
          <p:cNvSpPr>
            <a:spLocks noGrp="1"/>
          </p:cNvSpPr>
          <p:nvPr>
            <p:ph type="title"/>
          </p:nvPr>
        </p:nvSpPr>
        <p:spPr>
          <a:xfrm>
            <a:off x="1295399" y="457411"/>
            <a:ext cx="4688305" cy="530257"/>
          </a:xfrm>
        </p:spPr>
        <p:txBody>
          <a:bodyPr/>
          <a:lstStyle/>
          <a:p>
            <a:r>
              <a:rPr lang="en-US" dirty="0"/>
              <a:t>Wat is in ‘25 </a:t>
            </a:r>
            <a:r>
              <a:rPr lang="en-US" dirty="0" err="1"/>
              <a:t>bereikt</a:t>
            </a:r>
            <a:endParaRPr lang="en-US" dirty="0"/>
          </a:p>
        </p:txBody>
      </p:sp>
      <p:sp>
        <p:nvSpPr>
          <p:cNvPr id="4" name="Tijdelijke aanduiding voor inhoud 3">
            <a:extLst>
              <a:ext uri="{FF2B5EF4-FFF2-40B4-BE49-F238E27FC236}">
                <a16:creationId xmlns:a16="http://schemas.microsoft.com/office/drawing/2014/main" id="{639C1760-6A2D-2DC0-05AA-1AD30D8B4BEC}"/>
              </a:ext>
            </a:extLst>
          </p:cNvPr>
          <p:cNvSpPr>
            <a:spLocks noGrp="1"/>
          </p:cNvSpPr>
          <p:nvPr>
            <p:ph idx="30"/>
          </p:nvPr>
        </p:nvSpPr>
        <p:spPr>
          <a:xfrm>
            <a:off x="6664675" y="1457344"/>
            <a:ext cx="5238567" cy="3955460"/>
          </a:xfrm>
        </p:spPr>
        <p:txBody>
          <a:bodyPr/>
          <a:lstStyle/>
          <a:p>
            <a:pPr marL="457200" indent="-457200">
              <a:buFont typeface="Arial" panose="020B0604020202020204" pitchFamily="34" charset="0"/>
              <a:buChar char="•"/>
            </a:pPr>
            <a:r>
              <a:rPr lang="en-US" sz="2400" dirty="0"/>
              <a:t>‘</a:t>
            </a:r>
            <a:r>
              <a:rPr lang="en-US" sz="2400" dirty="0" err="1"/>
              <a:t>Warmte-kathedraal</a:t>
            </a:r>
            <a:r>
              <a:rPr lang="en-US" sz="2400" dirty="0"/>
              <a:t>’ </a:t>
            </a:r>
            <a:r>
              <a:rPr lang="en-US" sz="2400" dirty="0" err="1"/>
              <a:t>klaar</a:t>
            </a:r>
            <a:endParaRPr lang="en-US" sz="2400" dirty="0"/>
          </a:p>
          <a:p>
            <a:pPr marL="457200" indent="-457200">
              <a:buFont typeface="Arial" panose="020B0604020202020204" pitchFamily="34" charset="0"/>
              <a:buChar char="•"/>
            </a:pPr>
            <a:r>
              <a:rPr lang="en-US" sz="2400" dirty="0" err="1"/>
              <a:t>Aansluiten</a:t>
            </a:r>
            <a:r>
              <a:rPr lang="en-US" sz="2400" dirty="0"/>
              <a:t> </a:t>
            </a:r>
            <a:r>
              <a:rPr lang="en-US" sz="2400" dirty="0" err="1"/>
              <a:t>eerste</a:t>
            </a:r>
            <a:r>
              <a:rPr lang="en-US" sz="2400" dirty="0"/>
              <a:t> </a:t>
            </a:r>
            <a:r>
              <a:rPr lang="en-US" sz="2400" dirty="0" err="1"/>
              <a:t>gebouwen</a:t>
            </a:r>
            <a:endParaRPr lang="en-US" sz="2400" dirty="0"/>
          </a:p>
          <a:p>
            <a:pPr marL="457200" indent="-457200">
              <a:buFont typeface="Arial" panose="020B0604020202020204" pitchFamily="34" charset="0"/>
              <a:buChar char="•"/>
            </a:pPr>
            <a:r>
              <a:rPr lang="en-US" sz="2400" dirty="0" err="1"/>
              <a:t>Sluiten</a:t>
            </a:r>
            <a:r>
              <a:rPr lang="en-US" sz="2400" dirty="0"/>
              <a:t> </a:t>
            </a:r>
            <a:r>
              <a:rPr lang="en-US" sz="2400" dirty="0" err="1"/>
              <a:t>leveringsovereenkomsten</a:t>
            </a:r>
            <a:endParaRPr lang="en-US" sz="2400" dirty="0"/>
          </a:p>
          <a:p>
            <a:pPr marL="457200" indent="-457200">
              <a:buFont typeface="Arial" panose="020B0604020202020204" pitchFamily="34" charset="0"/>
              <a:buChar char="•"/>
            </a:pPr>
            <a:r>
              <a:rPr lang="en-US" sz="2400" dirty="0"/>
              <a:t>Start </a:t>
            </a:r>
            <a:r>
              <a:rPr lang="en-US" sz="2400" dirty="0" err="1"/>
              <a:t>warmtelevering</a:t>
            </a:r>
            <a:endParaRPr lang="en-US" sz="2400" dirty="0"/>
          </a:p>
          <a:p>
            <a:pPr marL="457200" indent="-457200">
              <a:buFont typeface="Arial" panose="020B0604020202020204" pitchFamily="34" charset="0"/>
              <a:buChar char="•"/>
            </a:pPr>
            <a:r>
              <a:rPr lang="en-US" sz="2400" dirty="0" err="1"/>
              <a:t>Samenwerken</a:t>
            </a:r>
            <a:r>
              <a:rPr lang="en-US" sz="2400" dirty="0"/>
              <a:t> met </a:t>
            </a:r>
            <a:r>
              <a:rPr lang="en-US" sz="2400" dirty="0" err="1"/>
              <a:t>ToekomsthuisWG</a:t>
            </a:r>
            <a:r>
              <a:rPr lang="en-US" sz="2400" dirty="0"/>
              <a:t> </a:t>
            </a:r>
          </a:p>
          <a:p>
            <a:pPr marL="457200" indent="-457200">
              <a:buFont typeface="Arial" panose="020B0604020202020204" pitchFamily="34" charset="0"/>
              <a:buChar char="•"/>
            </a:pPr>
            <a:r>
              <a:rPr lang="en-US" sz="2400" dirty="0"/>
              <a:t>Start </a:t>
            </a:r>
            <a:r>
              <a:rPr lang="en-US" sz="2400" dirty="0" err="1"/>
              <a:t>uitvoering</a:t>
            </a:r>
            <a:r>
              <a:rPr lang="en-US" sz="2400" dirty="0"/>
              <a:t> het Groene </a:t>
            </a:r>
            <a:r>
              <a:rPr lang="en-US" sz="2400" dirty="0" err="1"/>
              <a:t>Gasthuis</a:t>
            </a: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p:txBody>
      </p:sp>
      <p:sp>
        <p:nvSpPr>
          <p:cNvPr id="7" name="Titel 1">
            <a:extLst>
              <a:ext uri="{FF2B5EF4-FFF2-40B4-BE49-F238E27FC236}">
                <a16:creationId xmlns:a16="http://schemas.microsoft.com/office/drawing/2014/main" id="{6CF9F76B-C71E-1403-F458-C9F86A99A6B7}"/>
              </a:ext>
            </a:extLst>
          </p:cNvPr>
          <p:cNvSpPr txBox="1">
            <a:spLocks/>
          </p:cNvSpPr>
          <p:nvPr/>
        </p:nvSpPr>
        <p:spPr>
          <a:xfrm>
            <a:off x="6664675" y="457410"/>
            <a:ext cx="5110230" cy="5302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DM Sans" pitchFamily="2" charset="77"/>
                <a:ea typeface="+mj-ea"/>
                <a:cs typeface="+mj-cs"/>
              </a:defRPr>
            </a:lvl1pPr>
          </a:lstStyle>
          <a:p>
            <a:r>
              <a:rPr lang="en-US" dirty="0"/>
              <a:t>Wat </a:t>
            </a:r>
            <a:r>
              <a:rPr lang="en-US" dirty="0" err="1"/>
              <a:t>gebeurt</a:t>
            </a:r>
            <a:r>
              <a:rPr lang="en-US" dirty="0"/>
              <a:t> er in ‘26</a:t>
            </a:r>
          </a:p>
        </p:txBody>
      </p:sp>
      <p:sp>
        <p:nvSpPr>
          <p:cNvPr id="8" name="Tijdelijke aanduiding voor inhoud 3">
            <a:extLst>
              <a:ext uri="{FF2B5EF4-FFF2-40B4-BE49-F238E27FC236}">
                <a16:creationId xmlns:a16="http://schemas.microsoft.com/office/drawing/2014/main" id="{CEAB40A5-EC89-FA3C-8C31-5D54FB2C8D49}"/>
              </a:ext>
            </a:extLst>
          </p:cNvPr>
          <p:cNvSpPr txBox="1">
            <a:spLocks/>
          </p:cNvSpPr>
          <p:nvPr/>
        </p:nvSpPr>
        <p:spPr>
          <a:xfrm>
            <a:off x="610785" y="2050449"/>
            <a:ext cx="5036765" cy="39554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DM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DM Sa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DM Sa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DM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sz="2400" dirty="0"/>
          </a:p>
        </p:txBody>
      </p:sp>
      <p:sp>
        <p:nvSpPr>
          <p:cNvPr id="10" name="Tijdelijke aanduiding voor inhoud 9">
            <a:extLst>
              <a:ext uri="{FF2B5EF4-FFF2-40B4-BE49-F238E27FC236}">
                <a16:creationId xmlns:a16="http://schemas.microsoft.com/office/drawing/2014/main" id="{A85B70B4-DC17-A365-3C66-8B98D9B83277}"/>
              </a:ext>
            </a:extLst>
          </p:cNvPr>
          <p:cNvSpPr>
            <a:spLocks noGrp="1"/>
          </p:cNvSpPr>
          <p:nvPr>
            <p:ph idx="1"/>
          </p:nvPr>
        </p:nvSpPr>
        <p:spPr>
          <a:xfrm>
            <a:off x="610785" y="1440092"/>
            <a:ext cx="5372920" cy="4325510"/>
          </a:xfrm>
        </p:spPr>
        <p:txBody>
          <a:bodyPr/>
          <a:lstStyle/>
          <a:p>
            <a:pPr marL="365125" indent="-365125">
              <a:buFont typeface="Arial" panose="020B0604020202020204" pitchFamily="34" charset="0"/>
              <a:buChar char="•"/>
            </a:pPr>
            <a:r>
              <a:rPr lang="en-US" sz="2400" dirty="0"/>
              <a:t>Feest: </a:t>
            </a:r>
            <a:r>
              <a:rPr lang="en-US" sz="2400" dirty="0" err="1"/>
              <a:t>definitieve</a:t>
            </a:r>
            <a:r>
              <a:rPr lang="en-US" sz="2400" dirty="0"/>
              <a:t> GO</a:t>
            </a:r>
          </a:p>
          <a:p>
            <a:pPr marL="365125" indent="-365125">
              <a:buFont typeface="Arial" panose="020B0604020202020204" pitchFamily="34" charset="0"/>
              <a:buChar char="•"/>
            </a:pPr>
            <a:r>
              <a:rPr lang="en-US" sz="2400" dirty="0" err="1"/>
              <a:t>Stadgenoot</a:t>
            </a:r>
            <a:r>
              <a:rPr lang="en-US" sz="2400" dirty="0"/>
              <a:t> </a:t>
            </a:r>
            <a:r>
              <a:rPr lang="en-US" sz="2400" dirty="0" err="1"/>
              <a:t>krijgt</a:t>
            </a:r>
            <a:r>
              <a:rPr lang="en-US" sz="2400" dirty="0"/>
              <a:t> </a:t>
            </a:r>
            <a:r>
              <a:rPr lang="en-US" sz="2400" dirty="0" err="1"/>
              <a:t>steun</a:t>
            </a:r>
            <a:r>
              <a:rPr lang="en-US" sz="2400" dirty="0"/>
              <a:t> </a:t>
            </a:r>
            <a:r>
              <a:rPr lang="en-US" sz="2400" dirty="0" err="1"/>
              <a:t>huurders</a:t>
            </a:r>
            <a:endParaRPr lang="en-US" sz="2400" dirty="0"/>
          </a:p>
          <a:p>
            <a:pPr marL="365125" indent="-365125">
              <a:buFont typeface="Arial" panose="020B0604020202020204" pitchFamily="34" charset="0"/>
              <a:buChar char="•"/>
            </a:pPr>
            <a:r>
              <a:rPr lang="en-US" sz="2400" dirty="0" err="1"/>
              <a:t>Subsidie</a:t>
            </a:r>
            <a:r>
              <a:rPr lang="en-US" sz="2400" dirty="0"/>
              <a:t> </a:t>
            </a:r>
            <a:r>
              <a:rPr lang="en-US" sz="2400" dirty="0" err="1"/>
              <a:t>Stadgenoot</a:t>
            </a:r>
            <a:r>
              <a:rPr lang="en-US" sz="2400" dirty="0"/>
              <a:t> </a:t>
            </a:r>
            <a:r>
              <a:rPr lang="en-US" sz="2400" dirty="0" err="1"/>
              <a:t>en</a:t>
            </a:r>
            <a:r>
              <a:rPr lang="en-US" sz="2400" dirty="0"/>
              <a:t> </a:t>
            </a:r>
            <a:r>
              <a:rPr lang="en-US" sz="2400" dirty="0" err="1"/>
              <a:t>woningeigenaren</a:t>
            </a:r>
            <a:endParaRPr lang="en-US" sz="2400" dirty="0"/>
          </a:p>
          <a:p>
            <a:pPr marL="365125" indent="-365125">
              <a:buFont typeface="Arial" panose="020B0604020202020204" pitchFamily="34" charset="0"/>
              <a:buChar char="•"/>
            </a:pPr>
            <a:r>
              <a:rPr lang="en-US" sz="2400" dirty="0" err="1"/>
              <a:t>Investeringen</a:t>
            </a:r>
            <a:r>
              <a:rPr lang="en-US" sz="2400" dirty="0"/>
              <a:t> </a:t>
            </a:r>
            <a:r>
              <a:rPr lang="en-US" sz="2400" dirty="0" err="1"/>
              <a:t>Stadgenoot</a:t>
            </a:r>
            <a:r>
              <a:rPr lang="en-US" sz="2400" dirty="0"/>
              <a:t> en </a:t>
            </a:r>
            <a:r>
              <a:rPr lang="en-US" sz="2400" dirty="0" err="1"/>
              <a:t>Waterschap</a:t>
            </a:r>
            <a:r>
              <a:rPr lang="en-US" sz="2400" dirty="0"/>
              <a:t> Amstel, </a:t>
            </a:r>
            <a:r>
              <a:rPr lang="en-US" sz="2400" dirty="0" err="1"/>
              <a:t>Gooi</a:t>
            </a:r>
            <a:r>
              <a:rPr lang="en-US" sz="2400" dirty="0"/>
              <a:t> en Vecht</a:t>
            </a:r>
          </a:p>
          <a:p>
            <a:pPr marL="365125" indent="-365125">
              <a:buFont typeface="Arial" panose="020B0604020202020204" pitchFamily="34" charset="0"/>
              <a:buChar char="•"/>
            </a:pPr>
            <a:r>
              <a:rPr lang="en-US" sz="2400" dirty="0"/>
              <a:t>Bouw </a:t>
            </a:r>
            <a:r>
              <a:rPr lang="en-US" sz="2400" dirty="0" err="1"/>
              <a:t>binnen</a:t>
            </a:r>
            <a:r>
              <a:rPr lang="en-US" sz="2400" dirty="0"/>
              <a:t> budget </a:t>
            </a:r>
            <a:r>
              <a:rPr lang="en-US" sz="2400" dirty="0" err="1"/>
              <a:t>en</a:t>
            </a:r>
            <a:r>
              <a:rPr lang="en-US" sz="2400" dirty="0"/>
              <a:t> planning</a:t>
            </a:r>
          </a:p>
          <a:p>
            <a:pPr marL="365125" indent="-365125">
              <a:buFont typeface="Arial" panose="020B0604020202020204" pitchFamily="34" charset="0"/>
              <a:buChar char="•"/>
            </a:pPr>
            <a:r>
              <a:rPr lang="en-US" sz="2400" dirty="0" err="1"/>
              <a:t>Installatiebedrijven</a:t>
            </a:r>
            <a:r>
              <a:rPr lang="en-US" sz="2400" dirty="0"/>
              <a:t> </a:t>
            </a:r>
            <a:r>
              <a:rPr lang="en-US" sz="2400" dirty="0" err="1"/>
              <a:t>voor</a:t>
            </a:r>
            <a:r>
              <a:rPr lang="en-US" sz="2400" dirty="0"/>
              <a:t> </a:t>
            </a:r>
            <a:r>
              <a:rPr lang="en-US" sz="2400" dirty="0" err="1"/>
              <a:t>aansluiten</a:t>
            </a:r>
            <a:r>
              <a:rPr lang="en-US" sz="2400" dirty="0"/>
              <a:t> </a:t>
            </a:r>
            <a:r>
              <a:rPr lang="en-US" sz="2400" dirty="0" err="1"/>
              <a:t>gebouwen</a:t>
            </a:r>
            <a:endParaRPr lang="en-US" sz="2400" dirty="0"/>
          </a:p>
          <a:p>
            <a:endParaRPr lang="en-US" sz="2400" dirty="0"/>
          </a:p>
        </p:txBody>
      </p:sp>
    </p:spTree>
    <p:extLst>
      <p:ext uri="{BB962C8B-B14F-4D97-AF65-F5344CB8AC3E}">
        <p14:creationId xmlns:p14="http://schemas.microsoft.com/office/powerpoint/2010/main" val="948574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751FD-DA5E-52B0-8B95-D9C14B6379A0}"/>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0391153-E0B6-657B-5B17-E33C1319F2F5}"/>
              </a:ext>
            </a:extLst>
          </p:cNvPr>
          <p:cNvSpPr/>
          <p:nvPr/>
        </p:nvSpPr>
        <p:spPr>
          <a:xfrm>
            <a:off x="825911" y="1078832"/>
            <a:ext cx="7138218" cy="2273968"/>
          </a:xfrm>
          <a:prstGeom prst="roundRect">
            <a:avLst/>
          </a:prstGeom>
          <a:solidFill>
            <a:srgbClr val="FF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816C"/>
                </a:solidFill>
              </a:rPr>
              <a:t>ToekomsthuisWG</a:t>
            </a:r>
            <a:endParaRPr lang="en-US" sz="4800" b="1" dirty="0">
              <a:solidFill>
                <a:srgbClr val="00816C"/>
              </a:solidFill>
            </a:endParaRPr>
          </a:p>
        </p:txBody>
      </p:sp>
      <p:pic>
        <p:nvPicPr>
          <p:cNvPr id="4" name="Picture 5" descr="A drawing of a house with a smiling face&#10;&#10;Description automatically generated">
            <a:extLst>
              <a:ext uri="{FF2B5EF4-FFF2-40B4-BE49-F238E27FC236}">
                <a16:creationId xmlns:a16="http://schemas.microsoft.com/office/drawing/2014/main" id="{8F6FE230-3174-A7A7-EFBD-D2E7F754B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837" y="3091544"/>
            <a:ext cx="3144252" cy="3144252"/>
          </a:xfrm>
          <a:prstGeom prst="rect">
            <a:avLst/>
          </a:prstGeom>
        </p:spPr>
      </p:pic>
    </p:spTree>
    <p:extLst>
      <p:ext uri="{BB962C8B-B14F-4D97-AF65-F5344CB8AC3E}">
        <p14:creationId xmlns:p14="http://schemas.microsoft.com/office/powerpoint/2010/main" val="1350813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EE1F-432F-A853-5CA7-DD57D3B7313E}"/>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854A6D09-66C1-B261-C1F3-DCBBD23C2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6" name="Titel 2">
            <a:extLst>
              <a:ext uri="{FF2B5EF4-FFF2-40B4-BE49-F238E27FC236}">
                <a16:creationId xmlns:a16="http://schemas.microsoft.com/office/drawing/2014/main" id="{A9581C6C-504F-51EB-61C3-C1981C153BF4}"/>
              </a:ext>
            </a:extLst>
          </p:cNvPr>
          <p:cNvSpPr txBox="1">
            <a:spLocks/>
          </p:cNvSpPr>
          <p:nvPr/>
        </p:nvSpPr>
        <p:spPr>
          <a:xfrm>
            <a:off x="1892300" y="433137"/>
            <a:ext cx="9567860" cy="53351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14pt" pitchFamily="2" charset="77"/>
                <a:ea typeface="+mj-ea"/>
                <a:cs typeface="+mj-cs"/>
              </a:defRPr>
            </a:lvl1pPr>
          </a:lstStyle>
          <a:p>
            <a:r>
              <a:rPr lang="nl-NL" dirty="0">
                <a:solidFill>
                  <a:schemeClr val="tx2"/>
                </a:solidFill>
                <a:latin typeface="DM Sans" pitchFamily="2" charset="0"/>
              </a:rPr>
              <a:t>ToekomsthuisWG</a:t>
            </a:r>
            <a:endParaRPr lang="nl-NL" b="1" dirty="0">
              <a:solidFill>
                <a:schemeClr val="tx2"/>
              </a:solidFill>
              <a:latin typeface="DM Sans" pitchFamily="2" charset="0"/>
            </a:endParaRPr>
          </a:p>
        </p:txBody>
      </p:sp>
      <p:sp>
        <p:nvSpPr>
          <p:cNvPr id="7" name="Text Placeholder 14">
            <a:extLst>
              <a:ext uri="{FF2B5EF4-FFF2-40B4-BE49-F238E27FC236}">
                <a16:creationId xmlns:a16="http://schemas.microsoft.com/office/drawing/2014/main" id="{D5FC75B9-4EFC-DD32-C350-22194DD29F4F}"/>
              </a:ext>
            </a:extLst>
          </p:cNvPr>
          <p:cNvSpPr txBox="1">
            <a:spLocks/>
          </p:cNvSpPr>
          <p:nvPr/>
        </p:nvSpPr>
        <p:spPr>
          <a:xfrm>
            <a:off x="609600" y="1945888"/>
            <a:ext cx="5032916" cy="39285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mn-lt"/>
                <a:ea typeface="Calibri" panose="020F0502020204030204" pitchFamily="34" charset="0"/>
                <a:cs typeface="Times New Roman" panose="02020603050405020304" pitchFamily="18" charset="0"/>
              </a:rPr>
              <a:t>Stichting ToekomsthuisWG</a:t>
            </a:r>
          </a:p>
          <a:p>
            <a:endParaRPr lang="nl-NL" sz="2400" dirty="0">
              <a:latin typeface="+mn-lt"/>
              <a:ea typeface="Calibri" panose="020F0502020204030204" pitchFamily="34" charset="0"/>
              <a:cs typeface="Times New Roman" panose="02020603050405020304" pitchFamily="18" charset="0"/>
            </a:endParaRPr>
          </a:p>
          <a:p>
            <a:r>
              <a:rPr lang="nl-NL" sz="2400" dirty="0">
                <a:latin typeface="+mn-lt"/>
                <a:ea typeface="Calibri" panose="020F0502020204030204" pitchFamily="34" charset="0"/>
                <a:cs typeface="Times New Roman" panose="02020603050405020304" pitchFamily="18" charset="0"/>
              </a:rPr>
              <a:t>Samenwerkingsovereenkomst met </a:t>
            </a:r>
            <a:r>
              <a:rPr lang="nl-NL" sz="2400" dirty="0" err="1">
                <a:latin typeface="+mn-lt"/>
                <a:ea typeface="Calibri" panose="020F0502020204030204" pitchFamily="34" charset="0"/>
                <a:cs typeface="Times New Roman" panose="02020603050405020304" pitchFamily="18" charset="0"/>
              </a:rPr>
              <a:t>KetelhuisWG</a:t>
            </a:r>
            <a:endParaRPr lang="nl-NL" sz="2400" dirty="0">
              <a:latin typeface="+mn-lt"/>
              <a:ea typeface="Calibri" panose="020F0502020204030204" pitchFamily="34" charset="0"/>
              <a:cs typeface="Times New Roman" panose="02020603050405020304" pitchFamily="18" charset="0"/>
            </a:endParaRPr>
          </a:p>
          <a:p>
            <a:endParaRPr lang="nl-NL" sz="2400" dirty="0">
              <a:latin typeface="+mn-lt"/>
              <a:ea typeface="Calibri" panose="020F0502020204030204" pitchFamily="34" charset="0"/>
              <a:cs typeface="Times New Roman" panose="02020603050405020304" pitchFamily="18" charset="0"/>
            </a:endParaRPr>
          </a:p>
          <a:p>
            <a:r>
              <a:rPr lang="nl-NL" sz="2400" dirty="0">
                <a:latin typeface="+mn-lt"/>
                <a:ea typeface="Calibri" panose="020F0502020204030204" pitchFamily="34" charset="0"/>
                <a:cs typeface="Times New Roman" panose="02020603050405020304" pitchFamily="18" charset="0"/>
              </a:rPr>
              <a:t>Bestuurders stichting</a:t>
            </a:r>
          </a:p>
        </p:txBody>
      </p:sp>
      <p:pic>
        <p:nvPicPr>
          <p:cNvPr id="21" name="Afbeelding 20" descr="Afbeelding met tekst, buitenshuis, teken, gebouw&#10;&#10;Door AI gegenereerde inhoud is mogelijk onjuist.">
            <a:extLst>
              <a:ext uri="{FF2B5EF4-FFF2-40B4-BE49-F238E27FC236}">
                <a16:creationId xmlns:a16="http://schemas.microsoft.com/office/drawing/2014/main" id="{7B5ED8DD-EE54-5383-A0E8-968F26B9F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486" y="-343619"/>
            <a:ext cx="5642514" cy="7523352"/>
          </a:xfrm>
          <a:prstGeom prst="rect">
            <a:avLst/>
          </a:prstGeom>
        </p:spPr>
      </p:pic>
    </p:spTree>
    <p:extLst>
      <p:ext uri="{BB962C8B-B14F-4D97-AF65-F5344CB8AC3E}">
        <p14:creationId xmlns:p14="http://schemas.microsoft.com/office/powerpoint/2010/main" val="315637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49303-5F6E-E8D9-BF9C-55E16BB18FC4}"/>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6738198F-F7F2-8338-1477-C9AFCDEBE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138339"/>
            <a:ext cx="2565400" cy="1168400"/>
          </a:xfrm>
          <a:prstGeom prst="rect">
            <a:avLst/>
          </a:prstGeom>
        </p:spPr>
      </p:pic>
      <p:sp>
        <p:nvSpPr>
          <p:cNvPr id="7" name="Text Placeholder 14">
            <a:extLst>
              <a:ext uri="{FF2B5EF4-FFF2-40B4-BE49-F238E27FC236}">
                <a16:creationId xmlns:a16="http://schemas.microsoft.com/office/drawing/2014/main" id="{A2A201C8-26E3-BD25-55C6-9ED0F3061D69}"/>
              </a:ext>
            </a:extLst>
          </p:cNvPr>
          <p:cNvSpPr txBox="1">
            <a:spLocks/>
          </p:cNvSpPr>
          <p:nvPr/>
        </p:nvSpPr>
        <p:spPr>
          <a:xfrm>
            <a:off x="325945" y="1399789"/>
            <a:ext cx="3605561" cy="4773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14p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14p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mn-lt"/>
                <a:ea typeface="Calibri" panose="020F0502020204030204" pitchFamily="34" charset="0"/>
                <a:cs typeface="Times New Roman" panose="02020603050405020304" pitchFamily="18" charset="0"/>
              </a:rPr>
              <a:t>Koffie inloop</a:t>
            </a:r>
          </a:p>
          <a:p>
            <a:r>
              <a:rPr lang="nl-NL" sz="2400" dirty="0">
                <a:latin typeface="+mn-lt"/>
                <a:ea typeface="Calibri" panose="020F0502020204030204" pitchFamily="34" charset="0"/>
                <a:cs typeface="Times New Roman" panose="02020603050405020304" pitchFamily="18" charset="0"/>
              </a:rPr>
              <a:t>Afvalprikken</a:t>
            </a:r>
          </a:p>
          <a:p>
            <a:r>
              <a:rPr lang="nl-NL" sz="2400" dirty="0">
                <a:latin typeface="+mn-lt"/>
                <a:ea typeface="Calibri" panose="020F0502020204030204" pitchFamily="34" charset="0"/>
                <a:cs typeface="Times New Roman" panose="02020603050405020304" pitchFamily="18" charset="0"/>
              </a:rPr>
              <a:t>Samen koken</a:t>
            </a:r>
          </a:p>
          <a:p>
            <a:r>
              <a:rPr lang="nl-NL" sz="2400" dirty="0">
                <a:latin typeface="+mn-lt"/>
                <a:ea typeface="Calibri" panose="020F0502020204030204" pitchFamily="34" charset="0"/>
                <a:cs typeface="Times New Roman" panose="02020603050405020304" pitchFamily="18" charset="0"/>
              </a:rPr>
              <a:t>Workshops</a:t>
            </a:r>
          </a:p>
          <a:p>
            <a:r>
              <a:rPr lang="nl-NL" sz="2400" dirty="0">
                <a:latin typeface="+mn-lt"/>
                <a:ea typeface="Calibri" panose="020F0502020204030204" pitchFamily="34" charset="0"/>
                <a:cs typeface="Times New Roman" panose="02020603050405020304" pitchFamily="18" charset="0"/>
              </a:rPr>
              <a:t>Presentaties en kennissessies</a:t>
            </a:r>
          </a:p>
          <a:p>
            <a:r>
              <a:rPr lang="nl-NL" sz="2400" dirty="0">
                <a:latin typeface="+mn-lt"/>
                <a:ea typeface="Calibri" panose="020F0502020204030204" pitchFamily="34" charset="0"/>
                <a:cs typeface="Times New Roman" panose="02020603050405020304" pitchFamily="18" charset="0"/>
              </a:rPr>
              <a:t>Samenwerkingen</a:t>
            </a:r>
          </a:p>
        </p:txBody>
      </p:sp>
      <p:pic>
        <p:nvPicPr>
          <p:cNvPr id="13" name="Afbeelding 12" descr="Afbeelding met kleding, persoon, buitenshuis, tafel&#10;&#10;Door AI gegenereerde inhoud is mogelijk onjuist.">
            <a:extLst>
              <a:ext uri="{FF2B5EF4-FFF2-40B4-BE49-F238E27FC236}">
                <a16:creationId xmlns:a16="http://schemas.microsoft.com/office/drawing/2014/main" id="{06608EB9-E956-EC18-2669-5429312096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4794" y="0"/>
            <a:ext cx="5077206" cy="3702205"/>
          </a:xfrm>
          <a:prstGeom prst="rect">
            <a:avLst/>
          </a:prstGeom>
        </p:spPr>
      </p:pic>
      <p:pic>
        <p:nvPicPr>
          <p:cNvPr id="15" name="Afbeelding 14" descr="Afbeelding met galerie, kunst, Menselijk gezicht, verzameling&#10;&#10;Door AI gegenereerde inhoud is mogelijk onjuist.">
            <a:extLst>
              <a:ext uri="{FF2B5EF4-FFF2-40B4-BE49-F238E27FC236}">
                <a16:creationId xmlns:a16="http://schemas.microsoft.com/office/drawing/2014/main" id="{CA90C9BC-7DC6-2D60-B034-2C9FF7CFA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326" y="3329204"/>
            <a:ext cx="7374673" cy="3528796"/>
          </a:xfrm>
          <a:prstGeom prst="rect">
            <a:avLst/>
          </a:prstGeom>
        </p:spPr>
      </p:pic>
      <p:pic>
        <p:nvPicPr>
          <p:cNvPr id="3" name="Afbeelding 2" descr="Afbeelding met tekst, buitenshuis, hemel, Container&#10;&#10;Door AI gegenereerde inhoud is mogelijk onjuist.">
            <a:extLst>
              <a:ext uri="{FF2B5EF4-FFF2-40B4-BE49-F238E27FC236}">
                <a16:creationId xmlns:a16="http://schemas.microsoft.com/office/drawing/2014/main" id="{27CF6F1B-314D-EA9F-EDB9-C4C27038FC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5294" y="0"/>
            <a:ext cx="3259367" cy="6858000"/>
          </a:xfrm>
          <a:prstGeom prst="rect">
            <a:avLst/>
          </a:prstGeom>
        </p:spPr>
      </p:pic>
      <p:sp>
        <p:nvSpPr>
          <p:cNvPr id="4" name="Rechthoek 3">
            <a:extLst>
              <a:ext uri="{FF2B5EF4-FFF2-40B4-BE49-F238E27FC236}">
                <a16:creationId xmlns:a16="http://schemas.microsoft.com/office/drawing/2014/main" id="{F8DFFBD6-C6C1-DA5E-466D-4F13D64BCD80}"/>
              </a:ext>
            </a:extLst>
          </p:cNvPr>
          <p:cNvSpPr/>
          <p:nvPr/>
        </p:nvSpPr>
        <p:spPr>
          <a:xfrm>
            <a:off x="4035294" y="356840"/>
            <a:ext cx="2565400" cy="70770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2">
            <a:extLst>
              <a:ext uri="{FF2B5EF4-FFF2-40B4-BE49-F238E27FC236}">
                <a16:creationId xmlns:a16="http://schemas.microsoft.com/office/drawing/2014/main" id="{B19D6E92-87AC-1741-4D71-BDCA076C7BD5}"/>
              </a:ext>
            </a:extLst>
          </p:cNvPr>
          <p:cNvSpPr txBox="1">
            <a:spLocks/>
          </p:cNvSpPr>
          <p:nvPr/>
        </p:nvSpPr>
        <p:spPr>
          <a:xfrm>
            <a:off x="1892300" y="433137"/>
            <a:ext cx="9567860" cy="53351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DM Sans 14pt" pitchFamily="2" charset="77"/>
                <a:ea typeface="+mj-ea"/>
                <a:cs typeface="+mj-cs"/>
              </a:defRPr>
            </a:lvl1pPr>
          </a:lstStyle>
          <a:p>
            <a:r>
              <a:rPr lang="nl-NL" sz="4000" dirty="0">
                <a:solidFill>
                  <a:srgbClr val="00816C"/>
                </a:solidFill>
                <a:latin typeface="DM Sans" pitchFamily="2" charset="0"/>
              </a:rPr>
              <a:t>ToekomsthuisWG</a:t>
            </a:r>
            <a:endParaRPr lang="nl-NL" sz="4000" b="1" dirty="0">
              <a:solidFill>
                <a:srgbClr val="00816C"/>
              </a:solidFill>
              <a:latin typeface="DM Sans" pitchFamily="2" charset="0"/>
            </a:endParaRPr>
          </a:p>
        </p:txBody>
      </p:sp>
      <p:pic>
        <p:nvPicPr>
          <p:cNvPr id="9" name="Afbeelding 8" descr="Afbeelding met kleding, persoon, schoeisel, person&#10;&#10;Door AI gegenereerde inhoud is mogelijk onjuist.">
            <a:extLst>
              <a:ext uri="{FF2B5EF4-FFF2-40B4-BE49-F238E27FC236}">
                <a16:creationId xmlns:a16="http://schemas.microsoft.com/office/drawing/2014/main" id="{C76196DF-C135-A5B6-D0B2-DB1732A38F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93" y="4733541"/>
            <a:ext cx="4137886" cy="2173406"/>
          </a:xfrm>
          <a:prstGeom prst="rect">
            <a:avLst/>
          </a:prstGeom>
        </p:spPr>
      </p:pic>
    </p:spTree>
    <p:extLst>
      <p:ext uri="{BB962C8B-B14F-4D97-AF65-F5344CB8AC3E}">
        <p14:creationId xmlns:p14="http://schemas.microsoft.com/office/powerpoint/2010/main" val="1718460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D326-9393-7D02-4518-163DD6DDD8C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F8D5349-7D55-6D68-64DB-CC33039B626A}"/>
              </a:ext>
            </a:extLst>
          </p:cNvPr>
          <p:cNvSpPr/>
          <p:nvPr/>
        </p:nvSpPr>
        <p:spPr>
          <a:xfrm>
            <a:off x="1788208" y="1188720"/>
            <a:ext cx="5291861" cy="1889760"/>
          </a:xfrm>
          <a:prstGeom prst="roundRect">
            <a:avLst/>
          </a:prstGeom>
          <a:solidFill>
            <a:srgbClr val="FF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816C"/>
                </a:solidFill>
              </a:rPr>
              <a:t>Business case</a:t>
            </a:r>
          </a:p>
        </p:txBody>
      </p:sp>
      <p:pic>
        <p:nvPicPr>
          <p:cNvPr id="4" name="Picture 7" descr="A drawing of a letter&#10;&#10;Description automatically generated">
            <a:extLst>
              <a:ext uri="{FF2B5EF4-FFF2-40B4-BE49-F238E27FC236}">
                <a16:creationId xmlns:a16="http://schemas.microsoft.com/office/drawing/2014/main" id="{52CBB157-4113-5585-D477-7D638E891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3653" y="3078480"/>
            <a:ext cx="3144253" cy="3144253"/>
          </a:xfrm>
          <a:prstGeom prst="rect">
            <a:avLst/>
          </a:prstGeom>
        </p:spPr>
      </p:pic>
    </p:spTree>
    <p:extLst>
      <p:ext uri="{BB962C8B-B14F-4D97-AF65-F5344CB8AC3E}">
        <p14:creationId xmlns:p14="http://schemas.microsoft.com/office/powerpoint/2010/main" val="2350127772"/>
      </p:ext>
    </p:extLst>
  </p:cSld>
  <p:clrMapOvr>
    <a:masterClrMapping/>
  </p:clrMapOvr>
</p:sld>
</file>

<file path=ppt/theme/theme1.xml><?xml version="1.0" encoding="utf-8"?>
<a:theme xmlns:a="http://schemas.openxmlformats.org/drawingml/2006/main" name="Office-téma">
  <a:themeElements>
    <a:clrScheme name="KWG-colours">
      <a:dk1>
        <a:sysClr val="windowText" lastClr="000000"/>
      </a:dk1>
      <a:lt1>
        <a:sysClr val="window" lastClr="FFFFFF"/>
      </a:lt1>
      <a:dk2>
        <a:srgbClr val="00816C"/>
      </a:dk2>
      <a:lt2>
        <a:srgbClr val="F58357"/>
      </a:lt2>
      <a:accent1>
        <a:srgbClr val="E8E6DC"/>
      </a:accent1>
      <a:accent2>
        <a:srgbClr val="FBC9BC"/>
      </a:accent2>
      <a:accent3>
        <a:srgbClr val="FFCE71"/>
      </a:accent3>
      <a:accent4>
        <a:srgbClr val="72C6A5"/>
      </a:accent4>
      <a:accent5>
        <a:srgbClr val="629FC3"/>
      </a:accent5>
      <a:accent6>
        <a:srgbClr val="A66898"/>
      </a:accent6>
      <a:hlink>
        <a:srgbClr val="7ACCC8"/>
      </a:hlink>
      <a:folHlink>
        <a:srgbClr val="B6DCAE"/>
      </a:folHlink>
    </a:clrScheme>
    <a:fontScheme name="KWG-DM Sans">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0F708DE1481547B76AD84537B77AA4" ma:contentTypeVersion="15" ma:contentTypeDescription="Create a new document." ma:contentTypeScope="" ma:versionID="a22259d8bccc7315301f04e9ab797c3c">
  <xsd:schema xmlns:xsd="http://www.w3.org/2001/XMLSchema" xmlns:xs="http://www.w3.org/2001/XMLSchema" xmlns:p="http://schemas.microsoft.com/office/2006/metadata/properties" xmlns:ns2="ef922f57-f605-40f0-a79b-f47d4c0aa8bb" xmlns:ns3="5d1ce242-0ab0-443b-ab51-fed9a5bd4dc0" targetNamespace="http://schemas.microsoft.com/office/2006/metadata/properties" ma:root="true" ma:fieldsID="d79b0fa2995f6738ff898787d35a506e" ns2:_="" ns3:_="">
    <xsd:import namespace="ef922f57-f605-40f0-a79b-f47d4c0aa8bb"/>
    <xsd:import namespace="5d1ce242-0ab0-443b-ab51-fed9a5bd4d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22f57-f605-40f0-a79b-f47d4c0aa8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75b352f-1168-4390-a481-8edf54fa75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1ce242-0ab0-443b-ab51-fed9a5bd4dc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3cde748-e044-4ea6-8cd0-941d0cacd4ce}" ma:internalName="TaxCatchAll" ma:showField="CatchAllData" ma:web="5d1ce242-0ab0-443b-ab51-fed9a5bd4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f922f57-f605-40f0-a79b-f47d4c0aa8bb">
      <Terms xmlns="http://schemas.microsoft.com/office/infopath/2007/PartnerControls"/>
    </lcf76f155ced4ddcb4097134ff3c332f>
    <TaxCatchAll xmlns="5d1ce242-0ab0-443b-ab51-fed9a5bd4dc0" xsi:nil="true"/>
  </documentManagement>
</p:properties>
</file>

<file path=customXml/itemProps1.xml><?xml version="1.0" encoding="utf-8"?>
<ds:datastoreItem xmlns:ds="http://schemas.openxmlformats.org/officeDocument/2006/customXml" ds:itemID="{1EC3FB95-E262-4BF2-918C-4B4586813B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22f57-f605-40f0-a79b-f47d4c0aa8bb"/>
    <ds:schemaRef ds:uri="5d1ce242-0ab0-443b-ab51-fed9a5bd4d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FEA897-D76E-4C1B-8F1C-20BBAA497EE0}">
  <ds:schemaRefs>
    <ds:schemaRef ds:uri="http://schemas.microsoft.com/sharepoint/v3/contenttype/forms"/>
  </ds:schemaRefs>
</ds:datastoreItem>
</file>

<file path=customXml/itemProps3.xml><?xml version="1.0" encoding="utf-8"?>
<ds:datastoreItem xmlns:ds="http://schemas.openxmlformats.org/officeDocument/2006/customXml" ds:itemID="{119EC6C3-F975-48CF-BEBA-CC934BF89AE3}">
  <ds:schemaRefs>
    <ds:schemaRef ds:uri="ef922f57-f605-40f0-a79b-f47d4c0aa8bb"/>
    <ds:schemaRef ds:uri="http://schemas.openxmlformats.org/package/2006/metadata/core-properties"/>
    <ds:schemaRef ds:uri="5d1ce242-0ab0-443b-ab51-fed9a5bd4dc0"/>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4354</TotalTime>
  <Words>2567</Words>
  <Application>Microsoft Office PowerPoint</Application>
  <PresentationFormat>Widescreen</PresentationFormat>
  <Paragraphs>482</Paragraphs>
  <Slides>39</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 song for jennifer</vt:lpstr>
      <vt:lpstr>aileron</vt:lpstr>
      <vt:lpstr>Arial</vt:lpstr>
      <vt:lpstr>Calibri</vt:lpstr>
      <vt:lpstr>DM Sans</vt:lpstr>
      <vt:lpstr>DM Sans 14pt</vt:lpstr>
      <vt:lpstr>DM Sans Medium</vt:lpstr>
      <vt:lpstr>Tahoma</vt:lpstr>
      <vt:lpstr>Times</vt:lpstr>
      <vt:lpstr>Times New Roman</vt:lpstr>
      <vt:lpstr>Office-téma</vt:lpstr>
      <vt:lpstr>PowerPoint Presentation</vt:lpstr>
      <vt:lpstr>Bestuursleden</vt:lpstr>
      <vt:lpstr>Agenda</vt:lpstr>
      <vt:lpstr>PowerPoint Presentation</vt:lpstr>
      <vt:lpstr>Wat is in ‘25 bereikt</vt:lpstr>
      <vt:lpstr>PowerPoint Presentation</vt:lpstr>
      <vt:lpstr>PowerPoint Presentation</vt:lpstr>
      <vt:lpstr>PowerPoint Presentation</vt:lpstr>
      <vt:lpstr>PowerPoint Presentation</vt:lpstr>
      <vt:lpstr>Algemeen beeld</vt:lpstr>
      <vt:lpstr>Stand 2024 (in miljoenen euro)</vt:lpstr>
      <vt:lpstr>Ups en downs (in duizenden euro, per jaar)</vt:lpstr>
      <vt:lpstr>Exploitatie over 30 jaar</vt:lpstr>
      <vt:lpstr>PowerPoint Presentation</vt:lpstr>
      <vt:lpstr>Jaarrekening coöperatie 2024</vt:lpstr>
      <vt:lpstr>Jaarrekening coöperatie 2024</vt:lpstr>
      <vt:lpstr>Jaarrekening coöperatie 2024</vt:lpstr>
      <vt:lpstr>Jaarrekening coöperatie 2024</vt:lpstr>
      <vt:lpstr>PowerPoint Presentation</vt:lpstr>
      <vt:lpstr>Begroting coöperatie 2026</vt:lpstr>
      <vt:lpstr>Begroting coöperatie 2026</vt:lpstr>
      <vt:lpstr>Voorstel aan de ALV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Tarievenvoorstel voor 2026 op één pagina voor woongebouwen met individuele aansluitingen  </vt:lpstr>
      <vt:lpstr>PowerPoint Presentation</vt:lpstr>
      <vt:lpstr>Voorgesteld besluit tarieven 2026</vt:lpstr>
      <vt:lpstr>Voorgesteld besluit zeer laagverbruik</vt:lpstr>
      <vt:lpstr>Voorgesteld besluit compensatie minima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Nagy Zita</dc:creator>
  <cp:lastModifiedBy>Eileen Velthuis</cp:lastModifiedBy>
  <cp:revision>687</cp:revision>
  <cp:lastPrinted>2023-02-19T08:11:27Z</cp:lastPrinted>
  <dcterms:created xsi:type="dcterms:W3CDTF">2021-10-07T10:12:53Z</dcterms:created>
  <dcterms:modified xsi:type="dcterms:W3CDTF">2025-11-27T14:33:35Z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0x010100C00F708DE1481547B76AD84537B77AA4</vt:lpwstr>
  </property>
  <property fmtid="{D5CDD505-2E9C-101B-9397-08002B2CF9AE}" pid="3" name="MediaServiceImageTags">
    <vt:lpwstr/>
  </property>
</Properties>
</file>