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Lst>
  <p:notesMasterIdLst>
    <p:notesMasterId r:id="rId138"/>
  </p:notesMasterIdLst>
  <p:handoutMasterIdLst>
    <p:handoutMasterId r:id="rId139"/>
  </p:handoutMasterIdLst>
  <p:sldIdLst>
    <p:sldId id="256" r:id="rId6"/>
    <p:sldId id="1254" r:id="rId7"/>
    <p:sldId id="1277" r:id="rId8"/>
    <p:sldId id="973" r:id="rId9"/>
    <p:sldId id="1341" r:id="rId10"/>
    <p:sldId id="1336" r:id="rId11"/>
    <p:sldId id="1334" r:id="rId12"/>
    <p:sldId id="1342" r:id="rId13"/>
    <p:sldId id="1331" r:id="rId14"/>
    <p:sldId id="1340" r:id="rId15"/>
    <p:sldId id="1333" r:id="rId16"/>
    <p:sldId id="1262" r:id="rId17"/>
    <p:sldId id="1258" r:id="rId18"/>
    <p:sldId id="1278" r:id="rId19"/>
    <p:sldId id="1279" r:id="rId20"/>
    <p:sldId id="1311" r:id="rId21"/>
    <p:sldId id="1310" r:id="rId22"/>
    <p:sldId id="1309" r:id="rId23"/>
    <p:sldId id="269" r:id="rId24"/>
    <p:sldId id="1312" r:id="rId25"/>
    <p:sldId id="1318" r:id="rId26"/>
    <p:sldId id="1317" r:id="rId27"/>
    <p:sldId id="1316" r:id="rId28"/>
    <p:sldId id="1315" r:id="rId29"/>
    <p:sldId id="1314" r:id="rId30"/>
    <p:sldId id="1319" r:id="rId31"/>
    <p:sldId id="1320" r:id="rId32"/>
    <p:sldId id="1321" r:id="rId33"/>
    <p:sldId id="363" r:id="rId34"/>
    <p:sldId id="1264" r:id="rId35"/>
    <p:sldId id="1308" r:id="rId36"/>
    <p:sldId id="1307" r:id="rId37"/>
    <p:sldId id="1306" r:id="rId38"/>
    <p:sldId id="1305" r:id="rId39"/>
    <p:sldId id="1304" r:id="rId40"/>
    <p:sldId id="1303" r:id="rId41"/>
    <p:sldId id="1302" r:id="rId42"/>
    <p:sldId id="1297" r:id="rId43"/>
    <p:sldId id="1299" r:id="rId44"/>
    <p:sldId id="1294" r:id="rId45"/>
    <p:sldId id="1296" r:id="rId46"/>
    <p:sldId id="1295" r:id="rId47"/>
    <p:sldId id="1298" r:id="rId48"/>
    <p:sldId id="364" r:id="rId49"/>
    <p:sldId id="1343" r:id="rId50"/>
    <p:sldId id="1256" r:id="rId51"/>
    <p:sldId id="365" r:id="rId52"/>
    <p:sldId id="1267" r:id="rId53"/>
    <p:sldId id="366" r:id="rId54"/>
    <p:sldId id="1266" r:id="rId55"/>
    <p:sldId id="1285" r:id="rId56"/>
    <p:sldId id="1293" r:id="rId57"/>
    <p:sldId id="1292" r:id="rId58"/>
    <p:sldId id="1291" r:id="rId59"/>
    <p:sldId id="1290" r:id="rId60"/>
    <p:sldId id="1289" r:id="rId61"/>
    <p:sldId id="1288" r:id="rId62"/>
    <p:sldId id="1287" r:id="rId63"/>
    <p:sldId id="1286" r:id="rId64"/>
    <p:sldId id="1284" r:id="rId65"/>
    <p:sldId id="1283" r:id="rId66"/>
    <p:sldId id="367" r:id="rId67"/>
    <p:sldId id="1344" r:id="rId68"/>
    <p:sldId id="1269" r:id="rId69"/>
    <p:sldId id="1268" r:id="rId70"/>
    <p:sldId id="1270" r:id="rId71"/>
    <p:sldId id="1272" r:id="rId72"/>
    <p:sldId id="1280" r:id="rId73"/>
    <p:sldId id="362" r:id="rId74"/>
    <p:sldId id="1274" r:id="rId75"/>
    <p:sldId id="1275" r:id="rId76"/>
    <p:sldId id="323" r:id="rId77"/>
    <p:sldId id="369" r:id="rId78"/>
    <p:sldId id="368" r:id="rId79"/>
    <p:sldId id="371" r:id="rId80"/>
    <p:sldId id="370" r:id="rId81"/>
    <p:sldId id="372" r:id="rId82"/>
    <p:sldId id="1276" r:id="rId83"/>
    <p:sldId id="1189" r:id="rId84"/>
    <p:sldId id="1193" r:id="rId85"/>
    <p:sldId id="1190" r:id="rId86"/>
    <p:sldId id="1191" r:id="rId87"/>
    <p:sldId id="1192" r:id="rId88"/>
    <p:sldId id="1197" r:id="rId89"/>
    <p:sldId id="1198" r:id="rId90"/>
    <p:sldId id="1199" r:id="rId91"/>
    <p:sldId id="1204" r:id="rId92"/>
    <p:sldId id="1205" r:id="rId93"/>
    <p:sldId id="1201" r:id="rId94"/>
    <p:sldId id="1210" r:id="rId95"/>
    <p:sldId id="1215" r:id="rId96"/>
    <p:sldId id="1216" r:id="rId97"/>
    <p:sldId id="1217" r:id="rId98"/>
    <p:sldId id="1211" r:id="rId99"/>
    <p:sldId id="1212" r:id="rId100"/>
    <p:sldId id="1214" r:id="rId101"/>
    <p:sldId id="1213" r:id="rId102"/>
    <p:sldId id="1242" r:id="rId103"/>
    <p:sldId id="1218" r:id="rId104"/>
    <p:sldId id="1223" r:id="rId105"/>
    <p:sldId id="1243" r:id="rId106"/>
    <p:sldId id="1234" r:id="rId107"/>
    <p:sldId id="1235" r:id="rId108"/>
    <p:sldId id="1236" r:id="rId109"/>
    <p:sldId id="1240" r:id="rId110"/>
    <p:sldId id="1241" r:id="rId111"/>
    <p:sldId id="1237" r:id="rId112"/>
    <p:sldId id="1238" r:id="rId113"/>
    <p:sldId id="1239" r:id="rId114"/>
    <p:sldId id="1327" r:id="rId115"/>
    <p:sldId id="319" r:id="rId116"/>
    <p:sldId id="1339" r:id="rId117"/>
    <p:sldId id="1337" r:id="rId118"/>
    <p:sldId id="1338" r:id="rId119"/>
    <p:sldId id="1326" r:id="rId120"/>
    <p:sldId id="1330" r:id="rId121"/>
    <p:sldId id="1335" r:id="rId122"/>
    <p:sldId id="1328" r:id="rId123"/>
    <p:sldId id="977" r:id="rId124"/>
    <p:sldId id="1353" r:id="rId125"/>
    <p:sldId id="1354" r:id="rId126"/>
    <p:sldId id="1355" r:id="rId127"/>
    <p:sldId id="1351" r:id="rId128"/>
    <p:sldId id="1356" r:id="rId129"/>
    <p:sldId id="1345" r:id="rId130"/>
    <p:sldId id="1346" r:id="rId131"/>
    <p:sldId id="1357" r:id="rId132"/>
    <p:sldId id="1347" r:id="rId133"/>
    <p:sldId id="1200" r:id="rId134"/>
    <p:sldId id="1348" r:id="rId135"/>
    <p:sldId id="1329" r:id="rId136"/>
    <p:sldId id="326" r:id="rId137"/>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 T" initials="JT" lastIdx="4" clrIdx="0">
    <p:extLst>
      <p:ext uri="{19B8F6BF-5375-455C-9EA6-DF929625EA0E}">
        <p15:presenceInfo xmlns:p15="http://schemas.microsoft.com/office/powerpoint/2012/main" userId="6409673acf3f9e32" providerId="Windows Live"/>
      </p:ext>
    </p:extLst>
  </p:cmAuthor>
  <p:cmAuthor id="2" name="Monika Manios" initials="MM"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C4A4"/>
    <a:srgbClr val="000000"/>
    <a:srgbClr val="FF7941"/>
    <a:srgbClr val="B5DBAE"/>
    <a:srgbClr val="F08050"/>
    <a:srgbClr val="B4D6BF"/>
    <a:srgbClr val="007866"/>
    <a:srgbClr val="87CBC9"/>
    <a:srgbClr val="314D40"/>
    <a:srgbClr val="639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Közepesen sötét stílus 2 – 4.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Közepesen sötét stíl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Közepesen sötét stílus 3 – 4.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Közepesen sötét stílus 3 – 5.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Közepesen sötét stílus 3 – 2.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Sötét stílus 2 – 3./4. jelölőszín">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9" autoAdjust="0"/>
    <p:restoredTop sz="83511"/>
  </p:normalViewPr>
  <p:slideViewPr>
    <p:cSldViewPr snapToGrid="0" showGuides="1">
      <p:cViewPr varScale="1">
        <p:scale>
          <a:sx n="53" d="100"/>
          <a:sy n="53" d="100"/>
        </p:scale>
        <p:origin x="1140" y="3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65" d="100"/>
          <a:sy n="65" d="100"/>
        </p:scale>
        <p:origin x="3082" y="43"/>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handoutMaster" Target="handoutMasters/handout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BFFD7C-258B-483E-B04C-18E1D9F1C01B}" type="datetime1">
              <a:rPr lang="hu-HU" smtClean="0"/>
              <a:t>2025. 01. 09.</a:t>
            </a:fld>
            <a:endParaRPr lang="hu-HU"/>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9B3AA6-AD85-4F6F-8698-6ED5D1F71DFC}" type="slidenum">
              <a:rPr lang="hu-HU" smtClean="0"/>
              <a:t>‹#›</a:t>
            </a:fld>
            <a:endParaRPr lang="hu-HU"/>
          </a:p>
        </p:txBody>
      </p:sp>
    </p:spTree>
    <p:extLst>
      <p:ext uri="{BB962C8B-B14F-4D97-AF65-F5344CB8AC3E}">
        <p14:creationId xmlns:p14="http://schemas.microsoft.com/office/powerpoint/2010/main" val="41815106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33618-C7BA-44C2-88EF-DD57B3AC0B1E}" type="datetime1">
              <a:rPr lang="hu-HU" smtClean="0"/>
              <a:t>2025. 01. 09.</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7020E-E438-4247-AE68-5533F1029826}" type="slidenum">
              <a:rPr lang="hu-HU" smtClean="0"/>
              <a:t>‹#›</a:t>
            </a:fld>
            <a:endParaRPr lang="hu-HU"/>
          </a:p>
        </p:txBody>
      </p:sp>
    </p:spTree>
    <p:extLst>
      <p:ext uri="{BB962C8B-B14F-4D97-AF65-F5344CB8AC3E}">
        <p14:creationId xmlns:p14="http://schemas.microsoft.com/office/powerpoint/2010/main" val="4093737132"/>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33618-C7BA-44C2-88EF-DD57B3AC0B1E}" type="datetime1">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2025. 01. 09.</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020E-E438-4247-AE68-5533F1029826}"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59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18</a:t>
            </a:fld>
            <a:endParaRPr lang="hu-HU"/>
          </a:p>
        </p:txBody>
      </p:sp>
    </p:spTree>
    <p:extLst>
      <p:ext uri="{BB962C8B-B14F-4D97-AF65-F5344CB8AC3E}">
        <p14:creationId xmlns:p14="http://schemas.microsoft.com/office/powerpoint/2010/main" val="27942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19</a:t>
            </a:fld>
            <a:endParaRPr lang="hu-HU"/>
          </a:p>
        </p:txBody>
      </p:sp>
    </p:spTree>
    <p:extLst>
      <p:ext uri="{BB962C8B-B14F-4D97-AF65-F5344CB8AC3E}">
        <p14:creationId xmlns:p14="http://schemas.microsoft.com/office/powerpoint/2010/main" val="3890242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20</a:t>
            </a:fld>
            <a:endParaRPr lang="hu-HU"/>
          </a:p>
        </p:txBody>
      </p:sp>
    </p:spTree>
    <p:extLst>
      <p:ext uri="{BB962C8B-B14F-4D97-AF65-F5344CB8AC3E}">
        <p14:creationId xmlns:p14="http://schemas.microsoft.com/office/powerpoint/2010/main" val="129466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21</a:t>
            </a:fld>
            <a:endParaRPr lang="hu-HU"/>
          </a:p>
        </p:txBody>
      </p:sp>
    </p:spTree>
    <p:extLst>
      <p:ext uri="{BB962C8B-B14F-4D97-AF65-F5344CB8AC3E}">
        <p14:creationId xmlns:p14="http://schemas.microsoft.com/office/powerpoint/2010/main" val="2828852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22</a:t>
            </a:fld>
            <a:endParaRPr lang="hu-HU"/>
          </a:p>
        </p:txBody>
      </p:sp>
    </p:spTree>
    <p:extLst>
      <p:ext uri="{BB962C8B-B14F-4D97-AF65-F5344CB8AC3E}">
        <p14:creationId xmlns:p14="http://schemas.microsoft.com/office/powerpoint/2010/main" val="551395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23</a:t>
            </a:fld>
            <a:endParaRPr lang="hu-HU"/>
          </a:p>
        </p:txBody>
      </p:sp>
    </p:spTree>
    <p:extLst>
      <p:ext uri="{BB962C8B-B14F-4D97-AF65-F5344CB8AC3E}">
        <p14:creationId xmlns:p14="http://schemas.microsoft.com/office/powerpoint/2010/main" val="2692228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24</a:t>
            </a:fld>
            <a:endParaRPr lang="hu-HU"/>
          </a:p>
        </p:txBody>
      </p:sp>
    </p:spTree>
    <p:extLst>
      <p:ext uri="{BB962C8B-B14F-4D97-AF65-F5344CB8AC3E}">
        <p14:creationId xmlns:p14="http://schemas.microsoft.com/office/powerpoint/2010/main" val="2479717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25</a:t>
            </a:fld>
            <a:endParaRPr lang="hu-HU"/>
          </a:p>
        </p:txBody>
      </p:sp>
    </p:spTree>
    <p:extLst>
      <p:ext uri="{BB962C8B-B14F-4D97-AF65-F5344CB8AC3E}">
        <p14:creationId xmlns:p14="http://schemas.microsoft.com/office/powerpoint/2010/main" val="3689099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26</a:t>
            </a:fld>
            <a:endParaRPr lang="hu-HU"/>
          </a:p>
        </p:txBody>
      </p:sp>
    </p:spTree>
    <p:extLst>
      <p:ext uri="{BB962C8B-B14F-4D97-AF65-F5344CB8AC3E}">
        <p14:creationId xmlns:p14="http://schemas.microsoft.com/office/powerpoint/2010/main" val="3854354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27</a:t>
            </a:fld>
            <a:endParaRPr lang="hu-HU"/>
          </a:p>
        </p:txBody>
      </p:sp>
    </p:spTree>
    <p:extLst>
      <p:ext uri="{BB962C8B-B14F-4D97-AF65-F5344CB8AC3E}">
        <p14:creationId xmlns:p14="http://schemas.microsoft.com/office/powerpoint/2010/main" val="78917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BBB31-54F1-2AC9-6073-D79044F370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37DEF8-631A-AF66-9321-F231C3380E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637893-0D10-55E2-FCDD-BAF156E999C4}"/>
              </a:ext>
            </a:extLst>
          </p:cNvPr>
          <p:cNvSpPr>
            <a:spLocks noGrp="1"/>
          </p:cNvSpPr>
          <p:nvPr>
            <p:ph type="body" idx="1"/>
          </p:nvPr>
        </p:nvSpPr>
        <p:spPr/>
        <p:txBody>
          <a:bodyPr/>
          <a:lstStyle/>
          <a:p>
            <a:endParaRPr lang="nl-NL" dirty="0"/>
          </a:p>
        </p:txBody>
      </p:sp>
      <p:sp>
        <p:nvSpPr>
          <p:cNvPr id="4" name="Tijdelijke aanduiding voor koptekst 3">
            <a:extLst>
              <a:ext uri="{FF2B5EF4-FFF2-40B4-BE49-F238E27FC236}">
                <a16:creationId xmlns:a16="http://schemas.microsoft.com/office/drawing/2014/main" id="{854BB1F3-6902-87F8-3D55-523838D37A32}"/>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7BD6542B-A4FE-E790-2313-0DE7BA249CFC}"/>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6810A069-A346-3F8F-3261-2763259C148E}"/>
              </a:ext>
            </a:extLst>
          </p:cNvPr>
          <p:cNvSpPr>
            <a:spLocks noGrp="1"/>
          </p:cNvSpPr>
          <p:nvPr>
            <p:ph type="sldNum" sz="quarter" idx="5"/>
          </p:nvPr>
        </p:nvSpPr>
        <p:spPr/>
        <p:txBody>
          <a:bodyPr/>
          <a:lstStyle/>
          <a:p>
            <a:fld id="{4A67020E-E438-4247-AE68-5533F1029826}" type="slidenum">
              <a:rPr lang="hu-HU" smtClean="0"/>
              <a:t>3</a:t>
            </a:fld>
            <a:endParaRPr lang="hu-HU"/>
          </a:p>
        </p:txBody>
      </p:sp>
    </p:spTree>
    <p:extLst>
      <p:ext uri="{BB962C8B-B14F-4D97-AF65-F5344CB8AC3E}">
        <p14:creationId xmlns:p14="http://schemas.microsoft.com/office/powerpoint/2010/main" val="1481501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28</a:t>
            </a:fld>
            <a:endParaRPr lang="hu-HU"/>
          </a:p>
        </p:txBody>
      </p:sp>
    </p:spTree>
    <p:extLst>
      <p:ext uri="{BB962C8B-B14F-4D97-AF65-F5344CB8AC3E}">
        <p14:creationId xmlns:p14="http://schemas.microsoft.com/office/powerpoint/2010/main" val="1450944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29</a:t>
            </a:fld>
            <a:endParaRPr lang="hu-HU"/>
          </a:p>
        </p:txBody>
      </p:sp>
    </p:spTree>
    <p:extLst>
      <p:ext uri="{BB962C8B-B14F-4D97-AF65-F5344CB8AC3E}">
        <p14:creationId xmlns:p14="http://schemas.microsoft.com/office/powerpoint/2010/main" val="3086734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31</a:t>
            </a:fld>
            <a:endParaRPr lang="hu-HU"/>
          </a:p>
        </p:txBody>
      </p:sp>
    </p:spTree>
    <p:extLst>
      <p:ext uri="{BB962C8B-B14F-4D97-AF65-F5344CB8AC3E}">
        <p14:creationId xmlns:p14="http://schemas.microsoft.com/office/powerpoint/2010/main" val="246624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32</a:t>
            </a:fld>
            <a:endParaRPr lang="hu-HU"/>
          </a:p>
        </p:txBody>
      </p:sp>
    </p:spTree>
    <p:extLst>
      <p:ext uri="{BB962C8B-B14F-4D97-AF65-F5344CB8AC3E}">
        <p14:creationId xmlns:p14="http://schemas.microsoft.com/office/powerpoint/2010/main" val="2189908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33</a:t>
            </a:fld>
            <a:endParaRPr lang="hu-HU"/>
          </a:p>
        </p:txBody>
      </p:sp>
    </p:spTree>
    <p:extLst>
      <p:ext uri="{BB962C8B-B14F-4D97-AF65-F5344CB8AC3E}">
        <p14:creationId xmlns:p14="http://schemas.microsoft.com/office/powerpoint/2010/main" val="4281990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34</a:t>
            </a:fld>
            <a:endParaRPr lang="hu-HU"/>
          </a:p>
        </p:txBody>
      </p:sp>
    </p:spTree>
    <p:extLst>
      <p:ext uri="{BB962C8B-B14F-4D97-AF65-F5344CB8AC3E}">
        <p14:creationId xmlns:p14="http://schemas.microsoft.com/office/powerpoint/2010/main" val="3904023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35</a:t>
            </a:fld>
            <a:endParaRPr lang="hu-HU"/>
          </a:p>
        </p:txBody>
      </p:sp>
    </p:spTree>
    <p:extLst>
      <p:ext uri="{BB962C8B-B14F-4D97-AF65-F5344CB8AC3E}">
        <p14:creationId xmlns:p14="http://schemas.microsoft.com/office/powerpoint/2010/main" val="2494685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36</a:t>
            </a:fld>
            <a:endParaRPr lang="hu-HU"/>
          </a:p>
        </p:txBody>
      </p:sp>
    </p:spTree>
    <p:extLst>
      <p:ext uri="{BB962C8B-B14F-4D97-AF65-F5344CB8AC3E}">
        <p14:creationId xmlns:p14="http://schemas.microsoft.com/office/powerpoint/2010/main" val="2609412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37</a:t>
            </a:fld>
            <a:endParaRPr lang="hu-HU"/>
          </a:p>
        </p:txBody>
      </p:sp>
    </p:spTree>
    <p:extLst>
      <p:ext uri="{BB962C8B-B14F-4D97-AF65-F5344CB8AC3E}">
        <p14:creationId xmlns:p14="http://schemas.microsoft.com/office/powerpoint/2010/main" val="3220441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38</a:t>
            </a:fld>
            <a:endParaRPr lang="hu-HU"/>
          </a:p>
        </p:txBody>
      </p:sp>
    </p:spTree>
    <p:extLst>
      <p:ext uri="{BB962C8B-B14F-4D97-AF65-F5344CB8AC3E}">
        <p14:creationId xmlns:p14="http://schemas.microsoft.com/office/powerpoint/2010/main" val="355644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a:t>
            </a:fld>
            <a:endParaRPr lang="hu-HU"/>
          </a:p>
        </p:txBody>
      </p:sp>
    </p:spTree>
    <p:extLst>
      <p:ext uri="{BB962C8B-B14F-4D97-AF65-F5344CB8AC3E}">
        <p14:creationId xmlns:p14="http://schemas.microsoft.com/office/powerpoint/2010/main" val="2206783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39</a:t>
            </a:fld>
            <a:endParaRPr lang="hu-HU"/>
          </a:p>
        </p:txBody>
      </p:sp>
    </p:spTree>
    <p:extLst>
      <p:ext uri="{BB962C8B-B14F-4D97-AF65-F5344CB8AC3E}">
        <p14:creationId xmlns:p14="http://schemas.microsoft.com/office/powerpoint/2010/main" val="334342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40</a:t>
            </a:fld>
            <a:endParaRPr lang="hu-HU"/>
          </a:p>
        </p:txBody>
      </p:sp>
    </p:spTree>
    <p:extLst>
      <p:ext uri="{BB962C8B-B14F-4D97-AF65-F5344CB8AC3E}">
        <p14:creationId xmlns:p14="http://schemas.microsoft.com/office/powerpoint/2010/main" val="1784779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41</a:t>
            </a:fld>
            <a:endParaRPr lang="hu-HU"/>
          </a:p>
        </p:txBody>
      </p:sp>
    </p:spTree>
    <p:extLst>
      <p:ext uri="{BB962C8B-B14F-4D97-AF65-F5344CB8AC3E}">
        <p14:creationId xmlns:p14="http://schemas.microsoft.com/office/powerpoint/2010/main" val="2396734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42</a:t>
            </a:fld>
            <a:endParaRPr lang="hu-HU"/>
          </a:p>
        </p:txBody>
      </p:sp>
    </p:spTree>
    <p:extLst>
      <p:ext uri="{BB962C8B-B14F-4D97-AF65-F5344CB8AC3E}">
        <p14:creationId xmlns:p14="http://schemas.microsoft.com/office/powerpoint/2010/main" val="4105304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43</a:t>
            </a:fld>
            <a:endParaRPr lang="hu-HU"/>
          </a:p>
        </p:txBody>
      </p:sp>
    </p:spTree>
    <p:extLst>
      <p:ext uri="{BB962C8B-B14F-4D97-AF65-F5344CB8AC3E}">
        <p14:creationId xmlns:p14="http://schemas.microsoft.com/office/powerpoint/2010/main" val="3612678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44</a:t>
            </a:fld>
            <a:endParaRPr lang="hu-HU"/>
          </a:p>
        </p:txBody>
      </p:sp>
    </p:spTree>
    <p:extLst>
      <p:ext uri="{BB962C8B-B14F-4D97-AF65-F5344CB8AC3E}">
        <p14:creationId xmlns:p14="http://schemas.microsoft.com/office/powerpoint/2010/main" val="2548394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45</a:t>
            </a:fld>
            <a:endParaRPr lang="hu-HU"/>
          </a:p>
        </p:txBody>
      </p:sp>
    </p:spTree>
    <p:extLst>
      <p:ext uri="{BB962C8B-B14F-4D97-AF65-F5344CB8AC3E}">
        <p14:creationId xmlns:p14="http://schemas.microsoft.com/office/powerpoint/2010/main" val="1130110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47</a:t>
            </a:fld>
            <a:endParaRPr lang="hu-HU"/>
          </a:p>
        </p:txBody>
      </p:sp>
    </p:spTree>
    <p:extLst>
      <p:ext uri="{BB962C8B-B14F-4D97-AF65-F5344CB8AC3E}">
        <p14:creationId xmlns:p14="http://schemas.microsoft.com/office/powerpoint/2010/main" val="2533289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49</a:t>
            </a:fld>
            <a:endParaRPr lang="hu-HU"/>
          </a:p>
        </p:txBody>
      </p:sp>
    </p:spTree>
    <p:extLst>
      <p:ext uri="{BB962C8B-B14F-4D97-AF65-F5344CB8AC3E}">
        <p14:creationId xmlns:p14="http://schemas.microsoft.com/office/powerpoint/2010/main" val="3798813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51</a:t>
            </a:fld>
            <a:endParaRPr lang="hu-HU"/>
          </a:p>
        </p:txBody>
      </p:sp>
    </p:spTree>
    <p:extLst>
      <p:ext uri="{BB962C8B-B14F-4D97-AF65-F5344CB8AC3E}">
        <p14:creationId xmlns:p14="http://schemas.microsoft.com/office/powerpoint/2010/main" val="3376574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BBB31-54F1-2AC9-6073-D79044F370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37DEF8-631A-AF66-9321-F231C3380E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637893-0D10-55E2-FCDD-BAF156E999C4}"/>
              </a:ext>
            </a:extLst>
          </p:cNvPr>
          <p:cNvSpPr>
            <a:spLocks noGrp="1"/>
          </p:cNvSpPr>
          <p:nvPr>
            <p:ph type="body" idx="1"/>
          </p:nvPr>
        </p:nvSpPr>
        <p:spPr/>
        <p:txBody>
          <a:bodyPr/>
          <a:lstStyle/>
          <a:p>
            <a:endParaRPr lang="nl-NL" dirty="0"/>
          </a:p>
        </p:txBody>
      </p:sp>
      <p:sp>
        <p:nvSpPr>
          <p:cNvPr id="4" name="Tijdelijke aanduiding voor koptekst 3">
            <a:extLst>
              <a:ext uri="{FF2B5EF4-FFF2-40B4-BE49-F238E27FC236}">
                <a16:creationId xmlns:a16="http://schemas.microsoft.com/office/drawing/2014/main" id="{854BB1F3-6902-87F8-3D55-523838D37A32}"/>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7BD6542B-A4FE-E790-2313-0DE7BA249CFC}"/>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6810A069-A346-3F8F-3261-2763259C148E}"/>
              </a:ext>
            </a:extLst>
          </p:cNvPr>
          <p:cNvSpPr>
            <a:spLocks noGrp="1"/>
          </p:cNvSpPr>
          <p:nvPr>
            <p:ph type="sldNum" sz="quarter" idx="5"/>
          </p:nvPr>
        </p:nvSpPr>
        <p:spPr/>
        <p:txBody>
          <a:bodyPr/>
          <a:lstStyle/>
          <a:p>
            <a:fld id="{4A67020E-E438-4247-AE68-5533F1029826}" type="slidenum">
              <a:rPr lang="hu-HU" smtClean="0"/>
              <a:t>10</a:t>
            </a:fld>
            <a:endParaRPr lang="hu-HU"/>
          </a:p>
        </p:txBody>
      </p:sp>
    </p:spTree>
    <p:extLst>
      <p:ext uri="{BB962C8B-B14F-4D97-AF65-F5344CB8AC3E}">
        <p14:creationId xmlns:p14="http://schemas.microsoft.com/office/powerpoint/2010/main" val="4152894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52</a:t>
            </a:fld>
            <a:endParaRPr lang="hu-HU"/>
          </a:p>
        </p:txBody>
      </p:sp>
    </p:spTree>
    <p:extLst>
      <p:ext uri="{BB962C8B-B14F-4D97-AF65-F5344CB8AC3E}">
        <p14:creationId xmlns:p14="http://schemas.microsoft.com/office/powerpoint/2010/main" val="2992550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53</a:t>
            </a:fld>
            <a:endParaRPr lang="hu-HU"/>
          </a:p>
        </p:txBody>
      </p:sp>
    </p:spTree>
    <p:extLst>
      <p:ext uri="{BB962C8B-B14F-4D97-AF65-F5344CB8AC3E}">
        <p14:creationId xmlns:p14="http://schemas.microsoft.com/office/powerpoint/2010/main" val="1689337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54</a:t>
            </a:fld>
            <a:endParaRPr lang="hu-HU"/>
          </a:p>
        </p:txBody>
      </p:sp>
    </p:spTree>
    <p:extLst>
      <p:ext uri="{BB962C8B-B14F-4D97-AF65-F5344CB8AC3E}">
        <p14:creationId xmlns:p14="http://schemas.microsoft.com/office/powerpoint/2010/main" val="4263842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55</a:t>
            </a:fld>
            <a:endParaRPr lang="hu-HU"/>
          </a:p>
        </p:txBody>
      </p:sp>
    </p:spTree>
    <p:extLst>
      <p:ext uri="{BB962C8B-B14F-4D97-AF65-F5344CB8AC3E}">
        <p14:creationId xmlns:p14="http://schemas.microsoft.com/office/powerpoint/2010/main" val="962840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56</a:t>
            </a:fld>
            <a:endParaRPr lang="hu-HU"/>
          </a:p>
        </p:txBody>
      </p:sp>
    </p:spTree>
    <p:extLst>
      <p:ext uri="{BB962C8B-B14F-4D97-AF65-F5344CB8AC3E}">
        <p14:creationId xmlns:p14="http://schemas.microsoft.com/office/powerpoint/2010/main" val="3503473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57</a:t>
            </a:fld>
            <a:endParaRPr lang="hu-HU"/>
          </a:p>
        </p:txBody>
      </p:sp>
    </p:spTree>
    <p:extLst>
      <p:ext uri="{BB962C8B-B14F-4D97-AF65-F5344CB8AC3E}">
        <p14:creationId xmlns:p14="http://schemas.microsoft.com/office/powerpoint/2010/main" val="4153428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58</a:t>
            </a:fld>
            <a:endParaRPr lang="hu-HU"/>
          </a:p>
        </p:txBody>
      </p:sp>
    </p:spTree>
    <p:extLst>
      <p:ext uri="{BB962C8B-B14F-4D97-AF65-F5344CB8AC3E}">
        <p14:creationId xmlns:p14="http://schemas.microsoft.com/office/powerpoint/2010/main" val="3191405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59</a:t>
            </a:fld>
            <a:endParaRPr lang="hu-HU"/>
          </a:p>
        </p:txBody>
      </p:sp>
    </p:spTree>
    <p:extLst>
      <p:ext uri="{BB962C8B-B14F-4D97-AF65-F5344CB8AC3E}">
        <p14:creationId xmlns:p14="http://schemas.microsoft.com/office/powerpoint/2010/main" val="6444053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60</a:t>
            </a:fld>
            <a:endParaRPr lang="hu-HU"/>
          </a:p>
        </p:txBody>
      </p:sp>
    </p:spTree>
    <p:extLst>
      <p:ext uri="{BB962C8B-B14F-4D97-AF65-F5344CB8AC3E}">
        <p14:creationId xmlns:p14="http://schemas.microsoft.com/office/powerpoint/2010/main" val="2947482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61</a:t>
            </a:fld>
            <a:endParaRPr lang="hu-HU"/>
          </a:p>
        </p:txBody>
      </p:sp>
    </p:spTree>
    <p:extLst>
      <p:ext uri="{BB962C8B-B14F-4D97-AF65-F5344CB8AC3E}">
        <p14:creationId xmlns:p14="http://schemas.microsoft.com/office/powerpoint/2010/main" val="221666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BBB31-54F1-2AC9-6073-D79044F370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37DEF8-631A-AF66-9321-F231C3380E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637893-0D10-55E2-FCDD-BAF156E999C4}"/>
              </a:ext>
            </a:extLst>
          </p:cNvPr>
          <p:cNvSpPr>
            <a:spLocks noGrp="1"/>
          </p:cNvSpPr>
          <p:nvPr>
            <p:ph type="body" idx="1"/>
          </p:nvPr>
        </p:nvSpPr>
        <p:spPr/>
        <p:txBody>
          <a:bodyPr/>
          <a:lstStyle/>
          <a:p>
            <a:endParaRPr lang="nl-NL" dirty="0"/>
          </a:p>
        </p:txBody>
      </p:sp>
      <p:sp>
        <p:nvSpPr>
          <p:cNvPr id="4" name="Tijdelijke aanduiding voor koptekst 3">
            <a:extLst>
              <a:ext uri="{FF2B5EF4-FFF2-40B4-BE49-F238E27FC236}">
                <a16:creationId xmlns:a16="http://schemas.microsoft.com/office/drawing/2014/main" id="{854BB1F3-6902-87F8-3D55-523838D37A32}"/>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7BD6542B-A4FE-E790-2313-0DE7BA249CFC}"/>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6810A069-A346-3F8F-3261-2763259C148E}"/>
              </a:ext>
            </a:extLst>
          </p:cNvPr>
          <p:cNvSpPr>
            <a:spLocks noGrp="1"/>
          </p:cNvSpPr>
          <p:nvPr>
            <p:ph type="sldNum" sz="quarter" idx="5"/>
          </p:nvPr>
        </p:nvSpPr>
        <p:spPr/>
        <p:txBody>
          <a:bodyPr/>
          <a:lstStyle/>
          <a:p>
            <a:fld id="{4A67020E-E438-4247-AE68-5533F1029826}" type="slidenum">
              <a:rPr lang="hu-HU" smtClean="0"/>
              <a:t>11</a:t>
            </a:fld>
            <a:endParaRPr lang="hu-HU"/>
          </a:p>
        </p:txBody>
      </p:sp>
    </p:spTree>
    <p:extLst>
      <p:ext uri="{BB962C8B-B14F-4D97-AF65-F5344CB8AC3E}">
        <p14:creationId xmlns:p14="http://schemas.microsoft.com/office/powerpoint/2010/main" val="4028372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62</a:t>
            </a:fld>
            <a:endParaRPr lang="hu-HU"/>
          </a:p>
        </p:txBody>
      </p:sp>
    </p:spTree>
    <p:extLst>
      <p:ext uri="{BB962C8B-B14F-4D97-AF65-F5344CB8AC3E}">
        <p14:creationId xmlns:p14="http://schemas.microsoft.com/office/powerpoint/2010/main" val="2848234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63</a:t>
            </a:fld>
            <a:endParaRPr lang="hu-HU"/>
          </a:p>
        </p:txBody>
      </p:sp>
    </p:spTree>
    <p:extLst>
      <p:ext uri="{BB962C8B-B14F-4D97-AF65-F5344CB8AC3E}">
        <p14:creationId xmlns:p14="http://schemas.microsoft.com/office/powerpoint/2010/main" val="26299001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65</a:t>
            </a:fld>
            <a:endParaRPr lang="hu-HU"/>
          </a:p>
        </p:txBody>
      </p:sp>
    </p:spTree>
    <p:extLst>
      <p:ext uri="{BB962C8B-B14F-4D97-AF65-F5344CB8AC3E}">
        <p14:creationId xmlns:p14="http://schemas.microsoft.com/office/powerpoint/2010/main" val="36612401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67</a:t>
            </a:fld>
            <a:endParaRPr lang="hu-HU"/>
          </a:p>
        </p:txBody>
      </p:sp>
    </p:spTree>
    <p:extLst>
      <p:ext uri="{BB962C8B-B14F-4D97-AF65-F5344CB8AC3E}">
        <p14:creationId xmlns:p14="http://schemas.microsoft.com/office/powerpoint/2010/main" val="2786178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68</a:t>
            </a:fld>
            <a:endParaRPr lang="hu-HU"/>
          </a:p>
        </p:txBody>
      </p:sp>
    </p:spTree>
    <p:extLst>
      <p:ext uri="{BB962C8B-B14F-4D97-AF65-F5344CB8AC3E}">
        <p14:creationId xmlns:p14="http://schemas.microsoft.com/office/powerpoint/2010/main" val="17641861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69</a:t>
            </a:fld>
            <a:endParaRPr lang="hu-HU"/>
          </a:p>
        </p:txBody>
      </p:sp>
    </p:spTree>
    <p:extLst>
      <p:ext uri="{BB962C8B-B14F-4D97-AF65-F5344CB8AC3E}">
        <p14:creationId xmlns:p14="http://schemas.microsoft.com/office/powerpoint/2010/main" val="1608465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BC324-96A9-F6E7-F002-5D62838C0F7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143066-4F9D-0A6C-7903-045F760A853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3FAE1D4-2FA9-7745-AA70-DBFE5A447203}"/>
              </a:ext>
            </a:extLst>
          </p:cNvPr>
          <p:cNvSpPr>
            <a:spLocks noGrp="1"/>
          </p:cNvSpPr>
          <p:nvPr>
            <p:ph type="body" idx="1"/>
          </p:nvPr>
        </p:nvSpPr>
        <p:spPr/>
        <p:txBody>
          <a:bodyPr/>
          <a:lstStyle/>
          <a:p>
            <a:endParaRPr lang="en-US" dirty="0"/>
          </a:p>
        </p:txBody>
      </p:sp>
      <p:sp>
        <p:nvSpPr>
          <p:cNvPr id="4" name="Tijdelijke aanduiding voor koptekst 3">
            <a:extLst>
              <a:ext uri="{FF2B5EF4-FFF2-40B4-BE49-F238E27FC236}">
                <a16:creationId xmlns:a16="http://schemas.microsoft.com/office/drawing/2014/main" id="{4B547943-C827-ACAF-B3D3-E318FF9AD873}"/>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899D35E8-D670-DD2B-786A-0E7D779DAFCC}"/>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7787BF8F-53E1-1D03-72DC-96661E28CB53}"/>
              </a:ext>
            </a:extLst>
          </p:cNvPr>
          <p:cNvSpPr>
            <a:spLocks noGrp="1"/>
          </p:cNvSpPr>
          <p:nvPr>
            <p:ph type="sldNum" sz="quarter" idx="5"/>
          </p:nvPr>
        </p:nvSpPr>
        <p:spPr/>
        <p:txBody>
          <a:bodyPr/>
          <a:lstStyle/>
          <a:p>
            <a:fld id="{4A67020E-E438-4247-AE68-5533F1029826}" type="slidenum">
              <a:rPr lang="hu-HU" smtClean="0"/>
              <a:t>70</a:t>
            </a:fld>
            <a:endParaRPr lang="hu-HU"/>
          </a:p>
        </p:txBody>
      </p:sp>
    </p:spTree>
    <p:extLst>
      <p:ext uri="{BB962C8B-B14F-4D97-AF65-F5344CB8AC3E}">
        <p14:creationId xmlns:p14="http://schemas.microsoft.com/office/powerpoint/2010/main" val="2838858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71</a:t>
            </a:fld>
            <a:endParaRPr lang="hu-HU"/>
          </a:p>
        </p:txBody>
      </p:sp>
    </p:spTree>
    <p:extLst>
      <p:ext uri="{BB962C8B-B14F-4D97-AF65-F5344CB8AC3E}">
        <p14:creationId xmlns:p14="http://schemas.microsoft.com/office/powerpoint/2010/main" val="2688409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72</a:t>
            </a:fld>
            <a:endParaRPr lang="hu-HU"/>
          </a:p>
        </p:txBody>
      </p:sp>
    </p:spTree>
    <p:extLst>
      <p:ext uri="{BB962C8B-B14F-4D97-AF65-F5344CB8AC3E}">
        <p14:creationId xmlns:p14="http://schemas.microsoft.com/office/powerpoint/2010/main" val="25609253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B07D8-2D21-53E2-6029-FBDDE68C37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1E805A-DDF1-63A5-C532-BFFFF38F8A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17197E-D6C4-1C6E-7D87-65AAA471796F}"/>
              </a:ext>
            </a:extLst>
          </p:cNvPr>
          <p:cNvSpPr>
            <a:spLocks noGrp="1"/>
          </p:cNvSpPr>
          <p:nvPr>
            <p:ph type="body" idx="1"/>
          </p:nvPr>
        </p:nvSpPr>
        <p:spPr/>
        <p:txBody>
          <a:bodyPr/>
          <a:lstStyle/>
          <a:p>
            <a:endParaRPr lang="en-US" dirty="0"/>
          </a:p>
        </p:txBody>
      </p:sp>
      <p:sp>
        <p:nvSpPr>
          <p:cNvPr id="4" name="Tijdelijke aanduiding voor koptekst 3">
            <a:extLst>
              <a:ext uri="{FF2B5EF4-FFF2-40B4-BE49-F238E27FC236}">
                <a16:creationId xmlns:a16="http://schemas.microsoft.com/office/drawing/2014/main" id="{A05C8B81-A38C-8F08-0FEE-27B799AE5590}"/>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7567B679-D7B3-1358-A440-F257B109C259}"/>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EDC28AAE-A9DE-33B4-2B48-5BA8A4266726}"/>
              </a:ext>
            </a:extLst>
          </p:cNvPr>
          <p:cNvSpPr>
            <a:spLocks noGrp="1"/>
          </p:cNvSpPr>
          <p:nvPr>
            <p:ph type="sldNum" sz="quarter" idx="5"/>
          </p:nvPr>
        </p:nvSpPr>
        <p:spPr/>
        <p:txBody>
          <a:bodyPr/>
          <a:lstStyle/>
          <a:p>
            <a:fld id="{4A67020E-E438-4247-AE68-5533F1029826}" type="slidenum">
              <a:rPr lang="hu-HU" smtClean="0"/>
              <a:t>73</a:t>
            </a:fld>
            <a:endParaRPr lang="hu-HU"/>
          </a:p>
        </p:txBody>
      </p:sp>
    </p:spTree>
    <p:extLst>
      <p:ext uri="{BB962C8B-B14F-4D97-AF65-F5344CB8AC3E}">
        <p14:creationId xmlns:p14="http://schemas.microsoft.com/office/powerpoint/2010/main" val="150830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14</a:t>
            </a:fld>
            <a:endParaRPr lang="hu-HU"/>
          </a:p>
        </p:txBody>
      </p:sp>
    </p:spTree>
    <p:extLst>
      <p:ext uri="{BB962C8B-B14F-4D97-AF65-F5344CB8AC3E}">
        <p14:creationId xmlns:p14="http://schemas.microsoft.com/office/powerpoint/2010/main" val="38417459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74</a:t>
            </a:fld>
            <a:endParaRPr lang="hu-HU"/>
          </a:p>
        </p:txBody>
      </p:sp>
    </p:spTree>
    <p:extLst>
      <p:ext uri="{BB962C8B-B14F-4D97-AF65-F5344CB8AC3E}">
        <p14:creationId xmlns:p14="http://schemas.microsoft.com/office/powerpoint/2010/main" val="12140310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7FDB5-E484-FF42-F11E-8437275AFC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DD218D-2E8E-449F-73C4-AB7C1BB5148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D675B16-D612-DF8B-743C-58A49E2117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Monika: de </a:t>
            </a:r>
            <a:r>
              <a:rPr lang="en-US" sz="1200" dirty="0" err="1"/>
              <a:t>inkomsten</a:t>
            </a:r>
            <a:r>
              <a:rPr lang="en-US" sz="1200" dirty="0"/>
              <a:t> op </a:t>
            </a:r>
            <a:r>
              <a:rPr lang="en-US" sz="1200" dirty="0" err="1"/>
              <a:t>deze</a:t>
            </a:r>
            <a:r>
              <a:rPr lang="en-US" sz="1200" dirty="0"/>
              <a:t> sheet </a:t>
            </a:r>
            <a:r>
              <a:rPr lang="en-US" sz="1200" dirty="0" err="1"/>
              <a:t>komen</a:t>
            </a:r>
            <a:r>
              <a:rPr lang="en-US" sz="1200" dirty="0"/>
              <a:t> </a:t>
            </a:r>
            <a:r>
              <a:rPr lang="en-US" sz="1200" dirty="0" err="1"/>
              <a:t>uit</a:t>
            </a:r>
            <a:r>
              <a:rPr lang="en-US" sz="1200" dirty="0"/>
              <a:t> Dashboard BC </a:t>
            </a:r>
            <a:r>
              <a:rPr lang="en-US" sz="1200" dirty="0" err="1"/>
              <a:t>tellen</a:t>
            </a:r>
            <a:r>
              <a:rPr lang="en-US" sz="1200" dirty="0"/>
              <a:t> op tot € 27.357.453. </a:t>
            </a:r>
            <a:r>
              <a:rPr lang="en-US" sz="1200" dirty="0" err="1"/>
              <a:t>Onze</a:t>
            </a:r>
            <a:r>
              <a:rPr lang="en-US" sz="1200" dirty="0"/>
              <a:t> </a:t>
            </a:r>
            <a:r>
              <a:rPr lang="en-US" sz="1200" dirty="0" err="1"/>
              <a:t>presentaties</a:t>
            </a:r>
            <a:r>
              <a:rPr lang="en-US" sz="1200" dirty="0"/>
              <a:t> </a:t>
            </a:r>
            <a:r>
              <a:rPr lang="en-US" sz="1200" dirty="0" err="1"/>
              <a:t>moeten</a:t>
            </a:r>
            <a:r>
              <a:rPr lang="en-US" sz="1200" dirty="0"/>
              <a:t> </a:t>
            </a:r>
            <a:r>
              <a:rPr lang="en-US" sz="1200" dirty="0" err="1"/>
              <a:t>wel</a:t>
            </a:r>
            <a:r>
              <a:rPr lang="en-US" sz="1200" dirty="0"/>
              <a:t> </a:t>
            </a:r>
            <a:r>
              <a:rPr lang="en-US" sz="1200" dirty="0" err="1"/>
              <a:t>gaan</a:t>
            </a:r>
            <a:r>
              <a:rPr lang="en-US" sz="1200" dirty="0"/>
              <a:t> </a:t>
            </a:r>
            <a:r>
              <a:rPr lang="en-US" sz="1200" dirty="0" err="1"/>
              <a:t>aansluiten</a:t>
            </a:r>
            <a:r>
              <a:rPr lang="en-US" sz="1200" dirty="0"/>
              <a:t>!</a:t>
            </a:r>
          </a:p>
          <a:p>
            <a:endParaRPr lang="en-US" dirty="0"/>
          </a:p>
        </p:txBody>
      </p:sp>
      <p:sp>
        <p:nvSpPr>
          <p:cNvPr id="4" name="Tijdelijke aanduiding voor koptekst 3">
            <a:extLst>
              <a:ext uri="{FF2B5EF4-FFF2-40B4-BE49-F238E27FC236}">
                <a16:creationId xmlns:a16="http://schemas.microsoft.com/office/drawing/2014/main" id="{F94DCED6-B197-10D8-374B-B5AB12C56FF9}"/>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F5D9A0F0-D382-CD7E-1CCF-AF649FF60544}"/>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1BF574E1-2A8F-6870-49F1-D5DCAEDE1525}"/>
              </a:ext>
            </a:extLst>
          </p:cNvPr>
          <p:cNvSpPr>
            <a:spLocks noGrp="1"/>
          </p:cNvSpPr>
          <p:nvPr>
            <p:ph type="sldNum" sz="quarter" idx="5"/>
          </p:nvPr>
        </p:nvSpPr>
        <p:spPr/>
        <p:txBody>
          <a:bodyPr/>
          <a:lstStyle/>
          <a:p>
            <a:fld id="{4A67020E-E438-4247-AE68-5533F1029826}" type="slidenum">
              <a:rPr lang="hu-HU" smtClean="0"/>
              <a:t>75</a:t>
            </a:fld>
            <a:endParaRPr lang="hu-HU"/>
          </a:p>
        </p:txBody>
      </p:sp>
    </p:spTree>
    <p:extLst>
      <p:ext uri="{BB962C8B-B14F-4D97-AF65-F5344CB8AC3E}">
        <p14:creationId xmlns:p14="http://schemas.microsoft.com/office/powerpoint/2010/main" val="22131447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D7F53-9DA8-A9A4-0E62-506E86F8CD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B10E3A-3A91-CB1C-DBBE-11B2D961AF1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52B28C-9708-D5FE-1BE3-7FC64DD17A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Monika: de </a:t>
            </a:r>
            <a:r>
              <a:rPr lang="en-US" sz="1200" dirty="0" err="1"/>
              <a:t>inkomsten</a:t>
            </a:r>
            <a:r>
              <a:rPr lang="en-US" sz="1200" dirty="0"/>
              <a:t> op </a:t>
            </a:r>
            <a:r>
              <a:rPr lang="en-US" sz="1200" dirty="0" err="1"/>
              <a:t>deze</a:t>
            </a:r>
            <a:r>
              <a:rPr lang="en-US" sz="1200" dirty="0"/>
              <a:t> sheet </a:t>
            </a:r>
            <a:r>
              <a:rPr lang="en-US" sz="1200" dirty="0" err="1"/>
              <a:t>komen</a:t>
            </a:r>
            <a:r>
              <a:rPr lang="en-US" sz="1200" dirty="0"/>
              <a:t> </a:t>
            </a:r>
            <a:r>
              <a:rPr lang="en-US" sz="1200" dirty="0" err="1"/>
              <a:t>uit</a:t>
            </a:r>
            <a:r>
              <a:rPr lang="en-US" sz="1200" dirty="0"/>
              <a:t> Dashboard BC </a:t>
            </a:r>
            <a:r>
              <a:rPr lang="en-US" sz="1200" dirty="0" err="1"/>
              <a:t>tellen</a:t>
            </a:r>
            <a:r>
              <a:rPr lang="en-US" sz="1200" dirty="0"/>
              <a:t> op tot € 27.357.453. </a:t>
            </a:r>
            <a:r>
              <a:rPr lang="en-US" sz="1200" dirty="0" err="1"/>
              <a:t>Onze</a:t>
            </a:r>
            <a:r>
              <a:rPr lang="en-US" sz="1200" dirty="0"/>
              <a:t> </a:t>
            </a:r>
            <a:r>
              <a:rPr lang="en-US" sz="1200" dirty="0" err="1"/>
              <a:t>presentaties</a:t>
            </a:r>
            <a:r>
              <a:rPr lang="en-US" sz="1200" dirty="0"/>
              <a:t> </a:t>
            </a:r>
            <a:r>
              <a:rPr lang="en-US" sz="1200" dirty="0" err="1"/>
              <a:t>moeten</a:t>
            </a:r>
            <a:r>
              <a:rPr lang="en-US" sz="1200" dirty="0"/>
              <a:t> </a:t>
            </a:r>
            <a:r>
              <a:rPr lang="en-US" sz="1200" dirty="0" err="1"/>
              <a:t>wel</a:t>
            </a:r>
            <a:r>
              <a:rPr lang="en-US" sz="1200" dirty="0"/>
              <a:t> </a:t>
            </a:r>
            <a:r>
              <a:rPr lang="en-US" sz="1200" dirty="0" err="1"/>
              <a:t>gaan</a:t>
            </a:r>
            <a:r>
              <a:rPr lang="en-US" sz="1200" dirty="0"/>
              <a:t> </a:t>
            </a:r>
            <a:r>
              <a:rPr lang="en-US" sz="1200" dirty="0" err="1"/>
              <a:t>aansluiten</a:t>
            </a:r>
            <a:r>
              <a:rPr lang="en-US" sz="1200" dirty="0"/>
              <a:t>!</a:t>
            </a:r>
          </a:p>
          <a:p>
            <a:endParaRPr lang="en-US" dirty="0"/>
          </a:p>
        </p:txBody>
      </p:sp>
      <p:sp>
        <p:nvSpPr>
          <p:cNvPr id="4" name="Tijdelijke aanduiding voor koptekst 3">
            <a:extLst>
              <a:ext uri="{FF2B5EF4-FFF2-40B4-BE49-F238E27FC236}">
                <a16:creationId xmlns:a16="http://schemas.microsoft.com/office/drawing/2014/main" id="{8C6A38B3-9684-F3F1-71E2-612E1192549F}"/>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B735316A-057A-6079-687B-F4510B1B266F}"/>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CD615786-9F9A-0CD4-5E00-994168565BB8}"/>
              </a:ext>
            </a:extLst>
          </p:cNvPr>
          <p:cNvSpPr>
            <a:spLocks noGrp="1"/>
          </p:cNvSpPr>
          <p:nvPr>
            <p:ph type="sldNum" sz="quarter" idx="5"/>
          </p:nvPr>
        </p:nvSpPr>
        <p:spPr/>
        <p:txBody>
          <a:bodyPr/>
          <a:lstStyle/>
          <a:p>
            <a:fld id="{4A67020E-E438-4247-AE68-5533F1029826}" type="slidenum">
              <a:rPr lang="hu-HU" smtClean="0"/>
              <a:t>76</a:t>
            </a:fld>
            <a:endParaRPr lang="hu-HU"/>
          </a:p>
        </p:txBody>
      </p:sp>
    </p:spTree>
    <p:extLst>
      <p:ext uri="{BB962C8B-B14F-4D97-AF65-F5344CB8AC3E}">
        <p14:creationId xmlns:p14="http://schemas.microsoft.com/office/powerpoint/2010/main" val="20367472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6882-C96C-CFE6-7E53-7493C328C8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93383B-7885-068B-E375-B7CD790FEC4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4F47E92-9E7E-F1CD-62C8-F0C4DDE3D2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Monika: de </a:t>
            </a:r>
            <a:r>
              <a:rPr lang="en-US" sz="1200" dirty="0" err="1"/>
              <a:t>inkomsten</a:t>
            </a:r>
            <a:r>
              <a:rPr lang="en-US" sz="1200" dirty="0"/>
              <a:t> op </a:t>
            </a:r>
            <a:r>
              <a:rPr lang="en-US" sz="1200" dirty="0" err="1"/>
              <a:t>deze</a:t>
            </a:r>
            <a:r>
              <a:rPr lang="en-US" sz="1200" dirty="0"/>
              <a:t> sheet </a:t>
            </a:r>
            <a:r>
              <a:rPr lang="en-US" sz="1200" dirty="0" err="1"/>
              <a:t>komen</a:t>
            </a:r>
            <a:r>
              <a:rPr lang="en-US" sz="1200" dirty="0"/>
              <a:t> </a:t>
            </a:r>
            <a:r>
              <a:rPr lang="en-US" sz="1200" dirty="0" err="1"/>
              <a:t>uit</a:t>
            </a:r>
            <a:r>
              <a:rPr lang="en-US" sz="1200" dirty="0"/>
              <a:t> Dashboard BC </a:t>
            </a:r>
            <a:r>
              <a:rPr lang="en-US" sz="1200" dirty="0" err="1"/>
              <a:t>tellen</a:t>
            </a:r>
            <a:r>
              <a:rPr lang="en-US" sz="1200" dirty="0"/>
              <a:t> op tot € 27.357.453. </a:t>
            </a:r>
            <a:r>
              <a:rPr lang="en-US" sz="1200" dirty="0" err="1"/>
              <a:t>Onze</a:t>
            </a:r>
            <a:r>
              <a:rPr lang="en-US" sz="1200" dirty="0"/>
              <a:t> </a:t>
            </a:r>
            <a:r>
              <a:rPr lang="en-US" sz="1200" dirty="0" err="1"/>
              <a:t>presentaties</a:t>
            </a:r>
            <a:r>
              <a:rPr lang="en-US" sz="1200" dirty="0"/>
              <a:t> </a:t>
            </a:r>
            <a:r>
              <a:rPr lang="en-US" sz="1200" dirty="0" err="1"/>
              <a:t>moeten</a:t>
            </a:r>
            <a:r>
              <a:rPr lang="en-US" sz="1200" dirty="0"/>
              <a:t> </a:t>
            </a:r>
            <a:r>
              <a:rPr lang="en-US" sz="1200" dirty="0" err="1"/>
              <a:t>wel</a:t>
            </a:r>
            <a:r>
              <a:rPr lang="en-US" sz="1200" dirty="0"/>
              <a:t> </a:t>
            </a:r>
            <a:r>
              <a:rPr lang="en-US" sz="1200" dirty="0" err="1"/>
              <a:t>gaan</a:t>
            </a:r>
            <a:r>
              <a:rPr lang="en-US" sz="1200" dirty="0"/>
              <a:t> </a:t>
            </a:r>
            <a:r>
              <a:rPr lang="en-US" sz="1200" dirty="0" err="1"/>
              <a:t>aansluiten</a:t>
            </a:r>
            <a:r>
              <a:rPr lang="en-US" sz="1200" dirty="0"/>
              <a:t>!</a:t>
            </a:r>
          </a:p>
          <a:p>
            <a:endParaRPr lang="en-US" dirty="0"/>
          </a:p>
        </p:txBody>
      </p:sp>
      <p:sp>
        <p:nvSpPr>
          <p:cNvPr id="4" name="Tijdelijke aanduiding voor koptekst 3">
            <a:extLst>
              <a:ext uri="{FF2B5EF4-FFF2-40B4-BE49-F238E27FC236}">
                <a16:creationId xmlns:a16="http://schemas.microsoft.com/office/drawing/2014/main" id="{DDE752C0-2B25-A110-C962-F29FDEBB27D4}"/>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120A4134-435A-12C9-C490-214E527C242D}"/>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0E92AFBD-D65E-B797-FECA-A8A8955CA469}"/>
              </a:ext>
            </a:extLst>
          </p:cNvPr>
          <p:cNvSpPr>
            <a:spLocks noGrp="1"/>
          </p:cNvSpPr>
          <p:nvPr>
            <p:ph type="sldNum" sz="quarter" idx="5"/>
          </p:nvPr>
        </p:nvSpPr>
        <p:spPr/>
        <p:txBody>
          <a:bodyPr/>
          <a:lstStyle/>
          <a:p>
            <a:fld id="{4A67020E-E438-4247-AE68-5533F1029826}" type="slidenum">
              <a:rPr lang="hu-HU" smtClean="0"/>
              <a:t>77</a:t>
            </a:fld>
            <a:endParaRPr lang="hu-HU"/>
          </a:p>
        </p:txBody>
      </p:sp>
    </p:spTree>
    <p:extLst>
      <p:ext uri="{BB962C8B-B14F-4D97-AF65-F5344CB8AC3E}">
        <p14:creationId xmlns:p14="http://schemas.microsoft.com/office/powerpoint/2010/main" val="39835218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F450-F47A-BEC4-8793-F1FBB82682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7B5322-0623-4B97-17CE-15DD69BC80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969DA9-4199-4C93-EF25-294C50AA7FA7}"/>
              </a:ext>
            </a:extLst>
          </p:cNvPr>
          <p:cNvSpPr>
            <a:spLocks noGrp="1"/>
          </p:cNvSpPr>
          <p:nvPr>
            <p:ph type="body" idx="1"/>
          </p:nvPr>
        </p:nvSpPr>
        <p:spPr/>
        <p:txBody>
          <a:bodyPr/>
          <a:lstStyle/>
          <a:p>
            <a:endParaRPr lang="nl-NL" dirty="0"/>
          </a:p>
        </p:txBody>
      </p:sp>
      <p:sp>
        <p:nvSpPr>
          <p:cNvPr id="4" name="Tijdelijke aanduiding voor koptekst 3">
            <a:extLst>
              <a:ext uri="{FF2B5EF4-FFF2-40B4-BE49-F238E27FC236}">
                <a16:creationId xmlns:a16="http://schemas.microsoft.com/office/drawing/2014/main" id="{20A31D18-4400-104E-8541-483FFEC3BDC4}"/>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92730915-A507-3EDD-856D-62B8A8B86DD9}"/>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220DB9B0-9743-A80B-284B-5748468871A4}"/>
              </a:ext>
            </a:extLst>
          </p:cNvPr>
          <p:cNvSpPr>
            <a:spLocks noGrp="1"/>
          </p:cNvSpPr>
          <p:nvPr>
            <p:ph type="sldNum" sz="quarter" idx="5"/>
          </p:nvPr>
        </p:nvSpPr>
        <p:spPr/>
        <p:txBody>
          <a:bodyPr/>
          <a:lstStyle/>
          <a:p>
            <a:fld id="{4A67020E-E438-4247-AE68-5533F1029826}" type="slidenum">
              <a:rPr lang="hu-HU" smtClean="0"/>
              <a:t>78</a:t>
            </a:fld>
            <a:endParaRPr lang="hu-HU"/>
          </a:p>
        </p:txBody>
      </p:sp>
    </p:spTree>
    <p:extLst>
      <p:ext uri="{BB962C8B-B14F-4D97-AF65-F5344CB8AC3E}">
        <p14:creationId xmlns:p14="http://schemas.microsoft.com/office/powerpoint/2010/main" val="777427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F450-F47A-BEC4-8793-F1FBB82682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7B5322-0623-4B97-17CE-15DD69BC80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969DA9-4199-4C93-EF25-294C50AA7FA7}"/>
              </a:ext>
            </a:extLst>
          </p:cNvPr>
          <p:cNvSpPr>
            <a:spLocks noGrp="1"/>
          </p:cNvSpPr>
          <p:nvPr>
            <p:ph type="body" idx="1"/>
          </p:nvPr>
        </p:nvSpPr>
        <p:spPr/>
        <p:txBody>
          <a:bodyPr/>
          <a:lstStyle/>
          <a:p>
            <a:endParaRPr lang="nl-NL" dirty="0"/>
          </a:p>
        </p:txBody>
      </p:sp>
      <p:sp>
        <p:nvSpPr>
          <p:cNvPr id="4" name="Tijdelijke aanduiding voor koptekst 3">
            <a:extLst>
              <a:ext uri="{FF2B5EF4-FFF2-40B4-BE49-F238E27FC236}">
                <a16:creationId xmlns:a16="http://schemas.microsoft.com/office/drawing/2014/main" id="{20A31D18-4400-104E-8541-483FFEC3BDC4}"/>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92730915-A507-3EDD-856D-62B8A8B86DD9}"/>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220DB9B0-9743-A80B-284B-5748468871A4}"/>
              </a:ext>
            </a:extLst>
          </p:cNvPr>
          <p:cNvSpPr>
            <a:spLocks noGrp="1"/>
          </p:cNvSpPr>
          <p:nvPr>
            <p:ph type="sldNum" sz="quarter" idx="5"/>
          </p:nvPr>
        </p:nvSpPr>
        <p:spPr/>
        <p:txBody>
          <a:bodyPr/>
          <a:lstStyle/>
          <a:p>
            <a:fld id="{4A67020E-E438-4247-AE68-5533F1029826}" type="slidenum">
              <a:rPr lang="hu-HU" smtClean="0"/>
              <a:t>110</a:t>
            </a:fld>
            <a:endParaRPr lang="hu-HU"/>
          </a:p>
        </p:txBody>
      </p:sp>
    </p:spTree>
    <p:extLst>
      <p:ext uri="{BB962C8B-B14F-4D97-AF65-F5344CB8AC3E}">
        <p14:creationId xmlns:p14="http://schemas.microsoft.com/office/powerpoint/2010/main" val="2081572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111</a:t>
            </a:fld>
            <a:endParaRPr lang="hu-HU"/>
          </a:p>
        </p:txBody>
      </p:sp>
    </p:spTree>
    <p:extLst>
      <p:ext uri="{BB962C8B-B14F-4D97-AF65-F5344CB8AC3E}">
        <p14:creationId xmlns:p14="http://schemas.microsoft.com/office/powerpoint/2010/main" val="3958686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112</a:t>
            </a:fld>
            <a:endParaRPr lang="hu-HU"/>
          </a:p>
        </p:txBody>
      </p:sp>
    </p:spTree>
    <p:extLst>
      <p:ext uri="{BB962C8B-B14F-4D97-AF65-F5344CB8AC3E}">
        <p14:creationId xmlns:p14="http://schemas.microsoft.com/office/powerpoint/2010/main" val="446628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113</a:t>
            </a:fld>
            <a:endParaRPr lang="hu-HU"/>
          </a:p>
        </p:txBody>
      </p:sp>
    </p:spTree>
    <p:extLst>
      <p:ext uri="{BB962C8B-B14F-4D97-AF65-F5344CB8AC3E}">
        <p14:creationId xmlns:p14="http://schemas.microsoft.com/office/powerpoint/2010/main" val="77043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114</a:t>
            </a:fld>
            <a:endParaRPr lang="hu-HU"/>
          </a:p>
        </p:txBody>
      </p:sp>
    </p:spTree>
    <p:extLst>
      <p:ext uri="{BB962C8B-B14F-4D97-AF65-F5344CB8AC3E}">
        <p14:creationId xmlns:p14="http://schemas.microsoft.com/office/powerpoint/2010/main" val="1362127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15</a:t>
            </a:fld>
            <a:endParaRPr lang="hu-HU"/>
          </a:p>
        </p:txBody>
      </p:sp>
    </p:spTree>
    <p:extLst>
      <p:ext uri="{BB962C8B-B14F-4D97-AF65-F5344CB8AC3E}">
        <p14:creationId xmlns:p14="http://schemas.microsoft.com/office/powerpoint/2010/main" val="5173460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115</a:t>
            </a:fld>
            <a:endParaRPr lang="hu-HU"/>
          </a:p>
        </p:txBody>
      </p:sp>
    </p:spTree>
    <p:extLst>
      <p:ext uri="{BB962C8B-B14F-4D97-AF65-F5344CB8AC3E}">
        <p14:creationId xmlns:p14="http://schemas.microsoft.com/office/powerpoint/2010/main" val="3791681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116</a:t>
            </a:fld>
            <a:endParaRPr lang="hu-HU"/>
          </a:p>
        </p:txBody>
      </p:sp>
    </p:spTree>
    <p:extLst>
      <p:ext uri="{BB962C8B-B14F-4D97-AF65-F5344CB8AC3E}">
        <p14:creationId xmlns:p14="http://schemas.microsoft.com/office/powerpoint/2010/main" val="13384955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117</a:t>
            </a:fld>
            <a:endParaRPr lang="hu-HU"/>
          </a:p>
        </p:txBody>
      </p:sp>
    </p:spTree>
    <p:extLst>
      <p:ext uri="{BB962C8B-B14F-4D97-AF65-F5344CB8AC3E}">
        <p14:creationId xmlns:p14="http://schemas.microsoft.com/office/powerpoint/2010/main" val="12878686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F450-F47A-BEC4-8793-F1FBB82682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7B5322-0623-4B97-17CE-15DD69BC80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969DA9-4199-4C93-EF25-294C50AA7FA7}"/>
              </a:ext>
            </a:extLst>
          </p:cNvPr>
          <p:cNvSpPr>
            <a:spLocks noGrp="1"/>
          </p:cNvSpPr>
          <p:nvPr>
            <p:ph type="body" idx="1"/>
          </p:nvPr>
        </p:nvSpPr>
        <p:spPr/>
        <p:txBody>
          <a:bodyPr/>
          <a:lstStyle/>
          <a:p>
            <a:endParaRPr lang="nl-NL" dirty="0"/>
          </a:p>
        </p:txBody>
      </p:sp>
      <p:sp>
        <p:nvSpPr>
          <p:cNvPr id="4" name="Tijdelijke aanduiding voor koptekst 3">
            <a:extLst>
              <a:ext uri="{FF2B5EF4-FFF2-40B4-BE49-F238E27FC236}">
                <a16:creationId xmlns:a16="http://schemas.microsoft.com/office/drawing/2014/main" id="{20A31D18-4400-104E-8541-483FFEC3BDC4}"/>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92730915-A507-3EDD-856D-62B8A8B86DD9}"/>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220DB9B0-9743-A80B-284B-5748468871A4}"/>
              </a:ext>
            </a:extLst>
          </p:cNvPr>
          <p:cNvSpPr>
            <a:spLocks noGrp="1"/>
          </p:cNvSpPr>
          <p:nvPr>
            <p:ph type="sldNum" sz="quarter" idx="5"/>
          </p:nvPr>
        </p:nvSpPr>
        <p:spPr/>
        <p:txBody>
          <a:bodyPr/>
          <a:lstStyle/>
          <a:p>
            <a:fld id="{4A67020E-E438-4247-AE68-5533F1029826}" type="slidenum">
              <a:rPr lang="hu-HU" smtClean="0"/>
              <a:t>118</a:t>
            </a:fld>
            <a:endParaRPr lang="hu-HU"/>
          </a:p>
        </p:txBody>
      </p:sp>
    </p:spTree>
    <p:extLst>
      <p:ext uri="{BB962C8B-B14F-4D97-AF65-F5344CB8AC3E}">
        <p14:creationId xmlns:p14="http://schemas.microsoft.com/office/powerpoint/2010/main" val="37854402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119</a:t>
            </a:fld>
            <a:endParaRPr lang="hu-HU"/>
          </a:p>
        </p:txBody>
      </p:sp>
    </p:spTree>
    <p:extLst>
      <p:ext uri="{BB962C8B-B14F-4D97-AF65-F5344CB8AC3E}">
        <p14:creationId xmlns:p14="http://schemas.microsoft.com/office/powerpoint/2010/main" val="23089277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120</a:t>
            </a:fld>
            <a:endParaRPr lang="hu-HU"/>
          </a:p>
        </p:txBody>
      </p:sp>
    </p:spTree>
    <p:extLst>
      <p:ext uri="{BB962C8B-B14F-4D97-AF65-F5344CB8AC3E}">
        <p14:creationId xmlns:p14="http://schemas.microsoft.com/office/powerpoint/2010/main" val="30609505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121</a:t>
            </a:fld>
            <a:endParaRPr lang="hu-HU"/>
          </a:p>
        </p:txBody>
      </p:sp>
    </p:spTree>
    <p:extLst>
      <p:ext uri="{BB962C8B-B14F-4D97-AF65-F5344CB8AC3E}">
        <p14:creationId xmlns:p14="http://schemas.microsoft.com/office/powerpoint/2010/main" val="35277359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122</a:t>
            </a:fld>
            <a:endParaRPr lang="hu-HU"/>
          </a:p>
        </p:txBody>
      </p:sp>
    </p:spTree>
    <p:extLst>
      <p:ext uri="{BB962C8B-B14F-4D97-AF65-F5344CB8AC3E}">
        <p14:creationId xmlns:p14="http://schemas.microsoft.com/office/powerpoint/2010/main" val="15834787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0690-3762-CBAA-D731-EA37285589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C93DDD-BB73-470A-8980-66E8BEAE37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B26BF3-4AB8-E087-0B97-DFC4AB0A76C6}"/>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33D9C88A-F1AC-F187-1C8D-BEFFE2629DD5}"/>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06A3BC62-C3F5-CD6F-D6E1-3BDE8608CD91}"/>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2124168E-042B-3CE4-DB91-E28E942DA01B}"/>
              </a:ext>
            </a:extLst>
          </p:cNvPr>
          <p:cNvSpPr>
            <a:spLocks noGrp="1"/>
          </p:cNvSpPr>
          <p:nvPr>
            <p:ph type="sldNum" sz="quarter" idx="5"/>
          </p:nvPr>
        </p:nvSpPr>
        <p:spPr/>
        <p:txBody>
          <a:bodyPr/>
          <a:lstStyle/>
          <a:p>
            <a:fld id="{4A67020E-E438-4247-AE68-5533F1029826}" type="slidenum">
              <a:rPr lang="hu-HU" smtClean="0"/>
              <a:t>123</a:t>
            </a:fld>
            <a:endParaRPr lang="hu-HU"/>
          </a:p>
        </p:txBody>
      </p:sp>
    </p:spTree>
    <p:extLst>
      <p:ext uri="{BB962C8B-B14F-4D97-AF65-F5344CB8AC3E}">
        <p14:creationId xmlns:p14="http://schemas.microsoft.com/office/powerpoint/2010/main" val="32744653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0690-3762-CBAA-D731-EA37285589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C93DDD-BB73-470A-8980-66E8BEAE37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B26BF3-4AB8-E087-0B97-DFC4AB0A76C6}"/>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33D9C88A-F1AC-F187-1C8D-BEFFE2629DD5}"/>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06A3BC62-C3F5-CD6F-D6E1-3BDE8608CD91}"/>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2124168E-042B-3CE4-DB91-E28E942DA01B}"/>
              </a:ext>
            </a:extLst>
          </p:cNvPr>
          <p:cNvSpPr>
            <a:spLocks noGrp="1"/>
          </p:cNvSpPr>
          <p:nvPr>
            <p:ph type="sldNum" sz="quarter" idx="5"/>
          </p:nvPr>
        </p:nvSpPr>
        <p:spPr/>
        <p:txBody>
          <a:bodyPr/>
          <a:lstStyle/>
          <a:p>
            <a:fld id="{4A67020E-E438-4247-AE68-5533F1029826}" type="slidenum">
              <a:rPr lang="hu-HU" smtClean="0"/>
              <a:t>124</a:t>
            </a:fld>
            <a:endParaRPr lang="hu-HU"/>
          </a:p>
        </p:txBody>
      </p:sp>
    </p:spTree>
    <p:extLst>
      <p:ext uri="{BB962C8B-B14F-4D97-AF65-F5344CB8AC3E}">
        <p14:creationId xmlns:p14="http://schemas.microsoft.com/office/powerpoint/2010/main" val="203891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16</a:t>
            </a:fld>
            <a:endParaRPr lang="hu-HU"/>
          </a:p>
        </p:txBody>
      </p:sp>
    </p:spTree>
    <p:extLst>
      <p:ext uri="{BB962C8B-B14F-4D97-AF65-F5344CB8AC3E}">
        <p14:creationId xmlns:p14="http://schemas.microsoft.com/office/powerpoint/2010/main" val="42207380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0690-3762-CBAA-D731-EA37285589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C93DDD-BB73-470A-8980-66E8BEAE37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B26BF3-4AB8-E087-0B97-DFC4AB0A76C6}"/>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33D9C88A-F1AC-F187-1C8D-BEFFE2629DD5}"/>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06A3BC62-C3F5-CD6F-D6E1-3BDE8608CD91}"/>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2124168E-042B-3CE4-DB91-E28E942DA01B}"/>
              </a:ext>
            </a:extLst>
          </p:cNvPr>
          <p:cNvSpPr>
            <a:spLocks noGrp="1"/>
          </p:cNvSpPr>
          <p:nvPr>
            <p:ph type="sldNum" sz="quarter" idx="5"/>
          </p:nvPr>
        </p:nvSpPr>
        <p:spPr/>
        <p:txBody>
          <a:bodyPr/>
          <a:lstStyle/>
          <a:p>
            <a:fld id="{4A67020E-E438-4247-AE68-5533F1029826}" type="slidenum">
              <a:rPr lang="hu-HU" smtClean="0"/>
              <a:t>125</a:t>
            </a:fld>
            <a:endParaRPr lang="hu-HU"/>
          </a:p>
        </p:txBody>
      </p:sp>
    </p:spTree>
    <p:extLst>
      <p:ext uri="{BB962C8B-B14F-4D97-AF65-F5344CB8AC3E}">
        <p14:creationId xmlns:p14="http://schemas.microsoft.com/office/powerpoint/2010/main" val="31868151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C2CA-A100-076C-67D4-C5CDAE317E6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C22855-3410-10E2-CED2-16EC3EE8F8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290FDC-54C5-FC63-FBBA-294AAAE39F45}"/>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585381A3-3608-AEE1-6E19-39441F329CF1}"/>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47BF154F-CC5C-5229-9D6C-F347221B5ABF}"/>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D78544FF-7CEF-0FB5-B255-E2F309B3B7B6}"/>
              </a:ext>
            </a:extLst>
          </p:cNvPr>
          <p:cNvSpPr>
            <a:spLocks noGrp="1"/>
          </p:cNvSpPr>
          <p:nvPr>
            <p:ph type="sldNum" sz="quarter" idx="5"/>
          </p:nvPr>
        </p:nvSpPr>
        <p:spPr/>
        <p:txBody>
          <a:bodyPr/>
          <a:lstStyle/>
          <a:p>
            <a:fld id="{4A67020E-E438-4247-AE68-5533F1029826}" type="slidenum">
              <a:rPr lang="hu-HU" smtClean="0"/>
              <a:t>126</a:t>
            </a:fld>
            <a:endParaRPr lang="hu-HU"/>
          </a:p>
        </p:txBody>
      </p:sp>
    </p:spTree>
    <p:extLst>
      <p:ext uri="{BB962C8B-B14F-4D97-AF65-F5344CB8AC3E}">
        <p14:creationId xmlns:p14="http://schemas.microsoft.com/office/powerpoint/2010/main" val="30908062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C2CA-A100-076C-67D4-C5CDAE317E6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C22855-3410-10E2-CED2-16EC3EE8F8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290FDC-54C5-FC63-FBBA-294AAAE39F45}"/>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585381A3-3608-AEE1-6E19-39441F329CF1}"/>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47BF154F-CC5C-5229-9D6C-F347221B5ABF}"/>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D78544FF-7CEF-0FB5-B255-E2F309B3B7B6}"/>
              </a:ext>
            </a:extLst>
          </p:cNvPr>
          <p:cNvSpPr>
            <a:spLocks noGrp="1"/>
          </p:cNvSpPr>
          <p:nvPr>
            <p:ph type="sldNum" sz="quarter" idx="5"/>
          </p:nvPr>
        </p:nvSpPr>
        <p:spPr/>
        <p:txBody>
          <a:bodyPr/>
          <a:lstStyle/>
          <a:p>
            <a:fld id="{4A67020E-E438-4247-AE68-5533F1029826}" type="slidenum">
              <a:rPr lang="hu-HU" smtClean="0"/>
              <a:t>127</a:t>
            </a:fld>
            <a:endParaRPr lang="hu-HU"/>
          </a:p>
        </p:txBody>
      </p:sp>
    </p:spTree>
    <p:extLst>
      <p:ext uri="{BB962C8B-B14F-4D97-AF65-F5344CB8AC3E}">
        <p14:creationId xmlns:p14="http://schemas.microsoft.com/office/powerpoint/2010/main" val="41721605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8346D-FD3B-4780-3E32-3ABE1E7759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AB33CA-8C75-61A6-9A6B-650B1B28A9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BB9942-459F-3AB3-03F9-16FF8AB9510A}"/>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5ACE5E69-45FA-D04C-B91B-E52926048240}"/>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8C494140-9A67-F3D2-7B22-C4B99E3B276E}"/>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CE491213-DE31-B4EF-FAFC-8C04E11D8B08}"/>
              </a:ext>
            </a:extLst>
          </p:cNvPr>
          <p:cNvSpPr>
            <a:spLocks noGrp="1"/>
          </p:cNvSpPr>
          <p:nvPr>
            <p:ph type="sldNum" sz="quarter" idx="5"/>
          </p:nvPr>
        </p:nvSpPr>
        <p:spPr/>
        <p:txBody>
          <a:bodyPr/>
          <a:lstStyle/>
          <a:p>
            <a:fld id="{4A67020E-E438-4247-AE68-5533F1029826}" type="slidenum">
              <a:rPr lang="hu-HU" smtClean="0"/>
              <a:t>128</a:t>
            </a:fld>
            <a:endParaRPr lang="hu-HU"/>
          </a:p>
        </p:txBody>
      </p:sp>
    </p:spTree>
    <p:extLst>
      <p:ext uri="{BB962C8B-B14F-4D97-AF65-F5344CB8AC3E}">
        <p14:creationId xmlns:p14="http://schemas.microsoft.com/office/powerpoint/2010/main" val="40190658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BB676-FE7F-5157-105F-BE00AFFF4C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61091B-A991-05C4-C005-BA02C74CC5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B5A1E09-21BA-05B4-5C12-D01DF72175D1}"/>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57DEC124-CEDB-3887-2D03-F0E2D121D830}"/>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5EC769F3-4EDC-2166-7EA2-21366B5D56F7}"/>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E652C306-8241-8A83-634B-799551D61552}"/>
              </a:ext>
            </a:extLst>
          </p:cNvPr>
          <p:cNvSpPr>
            <a:spLocks noGrp="1"/>
          </p:cNvSpPr>
          <p:nvPr>
            <p:ph type="sldNum" sz="quarter" idx="5"/>
          </p:nvPr>
        </p:nvSpPr>
        <p:spPr/>
        <p:txBody>
          <a:bodyPr/>
          <a:lstStyle/>
          <a:p>
            <a:fld id="{4A67020E-E438-4247-AE68-5533F1029826}" type="slidenum">
              <a:rPr lang="hu-HU" smtClean="0"/>
              <a:t>129</a:t>
            </a:fld>
            <a:endParaRPr lang="hu-HU"/>
          </a:p>
        </p:txBody>
      </p:sp>
    </p:spTree>
    <p:extLst>
      <p:ext uri="{BB962C8B-B14F-4D97-AF65-F5344CB8AC3E}">
        <p14:creationId xmlns:p14="http://schemas.microsoft.com/office/powerpoint/2010/main" val="14015521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32146-CA6E-3293-059F-CC2C677A7E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B57A96-4759-1671-8A3A-24FC6537814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5BBD32-1250-654D-DF4B-86ED23942F7F}"/>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1831AF56-6220-F4DB-86F3-B1EF538B1D1F}"/>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7DECC36B-5C7D-F7CC-9FD6-66EBE40B3FBB}"/>
              </a:ext>
            </a:extLst>
          </p:cNvPr>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a:extLst>
              <a:ext uri="{FF2B5EF4-FFF2-40B4-BE49-F238E27FC236}">
                <a16:creationId xmlns:a16="http://schemas.microsoft.com/office/drawing/2014/main" id="{41E0D646-8423-08F7-4AD3-70EF39DB3415}"/>
              </a:ext>
            </a:extLst>
          </p:cNvPr>
          <p:cNvSpPr>
            <a:spLocks noGrp="1"/>
          </p:cNvSpPr>
          <p:nvPr>
            <p:ph type="sldNum" sz="quarter" idx="5"/>
          </p:nvPr>
        </p:nvSpPr>
        <p:spPr/>
        <p:txBody>
          <a:bodyPr/>
          <a:lstStyle/>
          <a:p>
            <a:fld id="{4A67020E-E438-4247-AE68-5533F1029826}" type="slidenum">
              <a:rPr lang="hu-HU" smtClean="0"/>
              <a:t>130</a:t>
            </a:fld>
            <a:endParaRPr lang="hu-HU"/>
          </a:p>
        </p:txBody>
      </p:sp>
    </p:spTree>
    <p:extLst>
      <p:ext uri="{BB962C8B-B14F-4D97-AF65-F5344CB8AC3E}">
        <p14:creationId xmlns:p14="http://schemas.microsoft.com/office/powerpoint/2010/main" val="16244050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131</a:t>
            </a:fld>
            <a:endParaRPr lang="hu-HU"/>
          </a:p>
        </p:txBody>
      </p:sp>
    </p:spTree>
    <p:extLst>
      <p:ext uri="{BB962C8B-B14F-4D97-AF65-F5344CB8AC3E}">
        <p14:creationId xmlns:p14="http://schemas.microsoft.com/office/powerpoint/2010/main" val="192045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A333618-C7BA-44C2-88EF-DD57B3AC0B1E}" type="datetime1">
              <a:rPr lang="hu-HU" smtClean="0"/>
              <a:t>2025. 01. 09.</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17</a:t>
            </a:fld>
            <a:endParaRPr lang="hu-HU"/>
          </a:p>
        </p:txBody>
      </p:sp>
    </p:spTree>
    <p:extLst>
      <p:ext uri="{BB962C8B-B14F-4D97-AF65-F5344CB8AC3E}">
        <p14:creationId xmlns:p14="http://schemas.microsoft.com/office/powerpoint/2010/main" val="2417977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pic>
        <p:nvPicPr>
          <p:cNvPr id="4" name="Kép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3772" y="6119087"/>
            <a:ext cx="3184453" cy="581912"/>
          </a:xfrm>
          <a:prstGeom prst="rect">
            <a:avLst/>
          </a:prstGeom>
        </p:spPr>
      </p:pic>
      <p:sp>
        <p:nvSpPr>
          <p:cNvPr id="6" name="Szöveg helye 4"/>
          <p:cNvSpPr>
            <a:spLocks noGrp="1"/>
          </p:cNvSpPr>
          <p:nvPr>
            <p:ph type="body" sz="quarter" idx="13" hasCustomPrompt="1"/>
          </p:nvPr>
        </p:nvSpPr>
        <p:spPr>
          <a:xfrm>
            <a:off x="731837" y="728663"/>
            <a:ext cx="10728325" cy="4818764"/>
          </a:xfrm>
          <a:prstGeom prst="rect">
            <a:avLst/>
          </a:prstGeom>
        </p:spPr>
        <p:txBody>
          <a:bodyPr anchor="ctr">
            <a:noAutofit/>
          </a:bodyPr>
          <a:lstStyle>
            <a:lvl1pPr marL="0" indent="0" algn="ctr">
              <a:buNone/>
              <a:defRPr sz="7200">
                <a:solidFill>
                  <a:schemeClr val="tx1"/>
                </a:solidFill>
                <a:latin typeface="DM Sans Medium" pitchFamily="2" charset="-18"/>
              </a:defRPr>
            </a:lvl1pPr>
          </a:lstStyle>
          <a:p>
            <a:pPr lvl="0"/>
            <a:r>
              <a:rPr lang="hu-HU" dirty="0" err="1"/>
              <a:t>Example</a:t>
            </a:r>
            <a:endParaRPr lang="hu-HU" dirty="0"/>
          </a:p>
        </p:txBody>
      </p:sp>
    </p:spTree>
    <p:extLst>
      <p:ext uri="{BB962C8B-B14F-4D97-AF65-F5344CB8AC3E}">
        <p14:creationId xmlns:p14="http://schemas.microsoft.com/office/powerpoint/2010/main" val="11823448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01">
    <p:spTree>
      <p:nvGrpSpPr>
        <p:cNvPr id="1" name=""/>
        <p:cNvGrpSpPr/>
        <p:nvPr/>
      </p:nvGrpSpPr>
      <p:grpSpPr>
        <a:xfrm>
          <a:off x="0" y="0"/>
          <a:ext cx="0" cy="0"/>
          <a:chOff x="0" y="0"/>
          <a:chExt cx="0" cy="0"/>
        </a:xfrm>
      </p:grpSpPr>
      <p:sp>
        <p:nvSpPr>
          <p:cNvPr id="3" name="Diagram helye 2"/>
          <p:cNvSpPr>
            <a:spLocks noGrp="1"/>
          </p:cNvSpPr>
          <p:nvPr>
            <p:ph type="chart" sz="quarter" idx="13"/>
          </p:nvPr>
        </p:nvSpPr>
        <p:spPr>
          <a:xfrm>
            <a:off x="731837" y="728663"/>
            <a:ext cx="10728325" cy="5102225"/>
          </a:xfrm>
          <a:prstGeom prst="rect">
            <a:avLst/>
          </a:prstGeom>
        </p:spPr>
        <p:txBody>
          <a:bodyPr/>
          <a:lstStyle>
            <a:lvl1pPr marL="0" indent="0">
              <a:buNone/>
              <a:defRPr sz="3200">
                <a:latin typeface="DM Sans" pitchFamily="2" charset="-18"/>
              </a:defRPr>
            </a:lvl1pPr>
          </a:lstStyle>
          <a:p>
            <a:endParaRPr lang="hu-HU"/>
          </a:p>
        </p:txBody>
      </p:sp>
      <p:sp>
        <p:nvSpPr>
          <p:cNvPr id="5"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6"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7" name="Kép 8">
            <a:extLst>
              <a:ext uri="{FF2B5EF4-FFF2-40B4-BE49-F238E27FC236}">
                <a16:creationId xmlns:a16="http://schemas.microsoft.com/office/drawing/2014/main" id="{36B23884-1F67-CB09-4DA0-7DC144DD49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30313908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_01">
    <p:spTree>
      <p:nvGrpSpPr>
        <p:cNvPr id="1" name=""/>
        <p:cNvGrpSpPr/>
        <p:nvPr/>
      </p:nvGrpSpPr>
      <p:grpSpPr>
        <a:xfrm>
          <a:off x="0" y="0"/>
          <a:ext cx="0" cy="0"/>
          <a:chOff x="0" y="0"/>
          <a:chExt cx="0" cy="0"/>
        </a:xfrm>
      </p:grpSpPr>
      <p:sp>
        <p:nvSpPr>
          <p:cNvPr id="7" name="Táblázat helye 6"/>
          <p:cNvSpPr>
            <a:spLocks noGrp="1"/>
          </p:cNvSpPr>
          <p:nvPr>
            <p:ph type="tbl" sz="quarter" idx="13"/>
          </p:nvPr>
        </p:nvSpPr>
        <p:spPr>
          <a:xfrm>
            <a:off x="731838" y="728663"/>
            <a:ext cx="10728325" cy="5102225"/>
          </a:xfrm>
          <a:prstGeom prst="rect">
            <a:avLst/>
          </a:prstGeom>
        </p:spPr>
        <p:txBody>
          <a:bodyPr/>
          <a:lstStyle>
            <a:lvl1pPr marL="0" indent="0">
              <a:buNone/>
              <a:defRPr sz="3200">
                <a:latin typeface="DM Sans" pitchFamily="2" charset="-18"/>
              </a:defRPr>
            </a:lvl1pPr>
          </a:lstStyle>
          <a:p>
            <a:endParaRPr lang="hu-HU"/>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5"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6" name="Kép 8">
            <a:extLst>
              <a:ext uri="{FF2B5EF4-FFF2-40B4-BE49-F238E27FC236}">
                <a16:creationId xmlns:a16="http://schemas.microsoft.com/office/drawing/2014/main" id="{90DFD74A-FDA2-5BC3-C524-F0E6E75416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1073225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page Picture">
    <p:spTree>
      <p:nvGrpSpPr>
        <p:cNvPr id="1" name=""/>
        <p:cNvGrpSpPr/>
        <p:nvPr/>
      </p:nvGrpSpPr>
      <p:grpSpPr>
        <a:xfrm>
          <a:off x="0" y="0"/>
          <a:ext cx="0" cy="0"/>
          <a:chOff x="0" y="0"/>
          <a:chExt cx="0" cy="0"/>
        </a:xfrm>
      </p:grpSpPr>
      <p:sp>
        <p:nvSpPr>
          <p:cNvPr id="4" name="Kép helye 3"/>
          <p:cNvSpPr>
            <a:spLocks noGrp="1"/>
          </p:cNvSpPr>
          <p:nvPr>
            <p:ph type="pic" sz="quarter" idx="10"/>
          </p:nvPr>
        </p:nvSpPr>
        <p:spPr>
          <a:xfrm>
            <a:off x="0" y="1"/>
            <a:ext cx="12192000" cy="6858000"/>
          </a:xfrm>
          <a:prstGeom prst="rect">
            <a:avLst/>
          </a:prstGeom>
        </p:spPr>
        <p:txBody>
          <a:bodyPr/>
          <a:lstStyle/>
          <a:p>
            <a:endParaRPr lang="hu-HU"/>
          </a:p>
        </p:txBody>
      </p:sp>
    </p:spTree>
    <p:extLst>
      <p:ext uri="{BB962C8B-B14F-4D97-AF65-F5344CB8AC3E}">
        <p14:creationId xmlns:p14="http://schemas.microsoft.com/office/powerpoint/2010/main" val="390013560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_with_illustration_01">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2" name="Lekerekített téglalap 1"/>
          <p:cNvSpPr/>
          <p:nvPr userDrawn="1"/>
        </p:nvSpPr>
        <p:spPr>
          <a:xfrm>
            <a:off x="731838" y="1243928"/>
            <a:ext cx="3189289" cy="4365625"/>
          </a:xfrm>
          <a:prstGeom prst="roundRect">
            <a:avLst>
              <a:gd name="adj" fmla="val 7856"/>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3" name="Lekerekített téglalap 12"/>
          <p:cNvSpPr/>
          <p:nvPr userDrawn="1"/>
        </p:nvSpPr>
        <p:spPr>
          <a:xfrm>
            <a:off x="8270871" y="1243928"/>
            <a:ext cx="3189289" cy="4365625"/>
          </a:xfrm>
          <a:prstGeom prst="roundRect">
            <a:avLst>
              <a:gd name="adj" fmla="val 8309"/>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4" name="Lekerekített téglalap 13"/>
          <p:cNvSpPr/>
          <p:nvPr userDrawn="1"/>
        </p:nvSpPr>
        <p:spPr>
          <a:xfrm>
            <a:off x="4501355" y="1243928"/>
            <a:ext cx="3189289" cy="4365625"/>
          </a:xfrm>
          <a:prstGeom prst="roundRect">
            <a:avLst>
              <a:gd name="adj" fmla="val 8460"/>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7" name="Kép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513798" y="3178750"/>
            <a:ext cx="1531308" cy="2834700"/>
          </a:xfrm>
          <a:prstGeom prst="rect">
            <a:avLst/>
          </a:prstGeom>
        </p:spPr>
      </p:pic>
      <p:sp>
        <p:nvSpPr>
          <p:cNvPr id="22" name="Szöveg helye 3"/>
          <p:cNvSpPr>
            <a:spLocks noGrp="1"/>
          </p:cNvSpPr>
          <p:nvPr>
            <p:ph type="body" sz="quarter" idx="32" hasCustomPrompt="1"/>
          </p:nvPr>
        </p:nvSpPr>
        <p:spPr>
          <a:xfrm>
            <a:off x="912548" y="1462473"/>
            <a:ext cx="2827867"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
        <p:nvSpPr>
          <p:cNvPr id="25" name="Szöveg helye 3"/>
          <p:cNvSpPr>
            <a:spLocks noGrp="1"/>
          </p:cNvSpPr>
          <p:nvPr>
            <p:ph type="body" sz="quarter" idx="35" hasCustomPrompt="1"/>
          </p:nvPr>
        </p:nvSpPr>
        <p:spPr>
          <a:xfrm>
            <a:off x="4682065" y="1462473"/>
            <a:ext cx="2827867"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
        <p:nvSpPr>
          <p:cNvPr id="26" name="Szöveg helye 3"/>
          <p:cNvSpPr>
            <a:spLocks noGrp="1"/>
          </p:cNvSpPr>
          <p:nvPr>
            <p:ph type="body" sz="quarter" idx="36" hasCustomPrompt="1"/>
          </p:nvPr>
        </p:nvSpPr>
        <p:spPr>
          <a:xfrm>
            <a:off x="8459528" y="1462473"/>
            <a:ext cx="2039139"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pic>
        <p:nvPicPr>
          <p:cNvPr id="16" name="Kép 8">
            <a:extLst>
              <a:ext uri="{FF2B5EF4-FFF2-40B4-BE49-F238E27FC236}">
                <a16:creationId xmlns:a16="http://schemas.microsoft.com/office/drawing/2014/main" id="{C4806647-D62A-D396-9377-C77191DF83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1749847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with_illustration_02">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5848350"/>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2" name="Lekerekített téglalap 1"/>
          <p:cNvSpPr/>
          <p:nvPr userDrawn="1"/>
        </p:nvSpPr>
        <p:spPr>
          <a:xfrm>
            <a:off x="731838" y="1243928"/>
            <a:ext cx="5235825" cy="4365625"/>
          </a:xfrm>
          <a:prstGeom prst="roundRect">
            <a:avLst>
              <a:gd name="adj" fmla="val 5658"/>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3" name="Lekerekített téglalap 12"/>
          <p:cNvSpPr/>
          <p:nvPr userDrawn="1"/>
        </p:nvSpPr>
        <p:spPr>
          <a:xfrm>
            <a:off x="6224337" y="1243928"/>
            <a:ext cx="5235824" cy="4365625"/>
          </a:xfrm>
          <a:prstGeom prst="roundRect">
            <a:avLst>
              <a:gd name="adj" fmla="val 5658"/>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23" name="Szöveg helye 3"/>
          <p:cNvSpPr>
            <a:spLocks noGrp="1"/>
          </p:cNvSpPr>
          <p:nvPr>
            <p:ph type="body" sz="quarter" idx="34" hasCustomPrompt="1"/>
          </p:nvPr>
        </p:nvSpPr>
        <p:spPr>
          <a:xfrm>
            <a:off x="912548" y="1462473"/>
            <a:ext cx="4852985"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pic>
        <p:nvPicPr>
          <p:cNvPr id="7" name="Picture 6" descr="A picture containing vector graphics&#10;&#10;Description automatically generated">
            <a:extLst>
              <a:ext uri="{FF2B5EF4-FFF2-40B4-BE49-F238E27FC236}">
                <a16:creationId xmlns:a16="http://schemas.microsoft.com/office/drawing/2014/main" id="{44401F20-754D-154B-A42B-4E86D8437A5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166" t="39374"/>
          <a:stretch/>
        </p:blipFill>
        <p:spPr>
          <a:xfrm>
            <a:off x="9944996" y="4652376"/>
            <a:ext cx="1352350" cy="1914353"/>
          </a:xfrm>
          <a:prstGeom prst="rect">
            <a:avLst/>
          </a:prstGeom>
        </p:spPr>
      </p:pic>
      <p:sp>
        <p:nvSpPr>
          <p:cNvPr id="18" name="Szöveg helye 3">
            <a:extLst>
              <a:ext uri="{FF2B5EF4-FFF2-40B4-BE49-F238E27FC236}">
                <a16:creationId xmlns:a16="http://schemas.microsoft.com/office/drawing/2014/main" id="{84C65C56-B1EC-2845-B0B1-21E1CFC256D2}"/>
              </a:ext>
            </a:extLst>
          </p:cNvPr>
          <p:cNvSpPr>
            <a:spLocks noGrp="1"/>
          </p:cNvSpPr>
          <p:nvPr>
            <p:ph type="body" sz="quarter" idx="35" hasCustomPrompt="1"/>
          </p:nvPr>
        </p:nvSpPr>
        <p:spPr>
          <a:xfrm>
            <a:off x="6415756" y="1470808"/>
            <a:ext cx="4852985"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Tree>
    <p:extLst>
      <p:ext uri="{BB962C8B-B14F-4D97-AF65-F5344CB8AC3E}">
        <p14:creationId xmlns:p14="http://schemas.microsoft.com/office/powerpoint/2010/main" val="222214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with_illustration_03">
    <p:spTree>
      <p:nvGrpSpPr>
        <p:cNvPr id="1" name=""/>
        <p:cNvGrpSpPr/>
        <p:nvPr/>
      </p:nvGrpSpPr>
      <p:grpSpPr>
        <a:xfrm>
          <a:off x="0" y="0"/>
          <a:ext cx="0" cy="0"/>
          <a:chOff x="0" y="0"/>
          <a:chExt cx="0" cy="0"/>
        </a:xfrm>
      </p:grpSpPr>
      <p:sp>
        <p:nvSpPr>
          <p:cNvPr id="2" name="Lekerekített téglalap 1"/>
          <p:cNvSpPr/>
          <p:nvPr userDrawn="1"/>
        </p:nvSpPr>
        <p:spPr>
          <a:xfrm>
            <a:off x="731838" y="1243928"/>
            <a:ext cx="10728322" cy="4365625"/>
          </a:xfrm>
          <a:prstGeom prst="roundRect">
            <a:avLst>
              <a:gd name="adj" fmla="val 5768"/>
            </a:avLst>
          </a:prstGeom>
          <a:solidFill>
            <a:schemeClr val="accent1"/>
          </a:solidFill>
          <a:ln>
            <a:noFill/>
          </a:ln>
          <a:effectLst>
            <a:softEdge rad="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5848350"/>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5" name="Kép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59602" y="3785901"/>
            <a:ext cx="2280785" cy="2202943"/>
          </a:xfrm>
          <a:prstGeom prst="rect">
            <a:avLst/>
          </a:prstGeom>
        </p:spPr>
      </p:pic>
      <p:sp>
        <p:nvSpPr>
          <p:cNvPr id="18" name="Text Placeholder 18">
            <a:extLst>
              <a:ext uri="{FF2B5EF4-FFF2-40B4-BE49-F238E27FC236}">
                <a16:creationId xmlns:a16="http://schemas.microsoft.com/office/drawing/2014/main" id="{5A681C00-FE72-E74D-AD2A-D57CA26A6BB8}"/>
              </a:ext>
            </a:extLst>
          </p:cNvPr>
          <p:cNvSpPr>
            <a:spLocks noGrp="1"/>
          </p:cNvSpPr>
          <p:nvPr>
            <p:ph idx="1"/>
          </p:nvPr>
        </p:nvSpPr>
        <p:spPr>
          <a:xfrm>
            <a:off x="912547" y="1462473"/>
            <a:ext cx="10320135" cy="3928533"/>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369108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_02">
    <p:spTree>
      <p:nvGrpSpPr>
        <p:cNvPr id="1" name=""/>
        <p:cNvGrpSpPr/>
        <p:nvPr/>
      </p:nvGrpSpPr>
      <p:grpSpPr>
        <a:xfrm>
          <a:off x="0" y="0"/>
          <a:ext cx="0" cy="0"/>
          <a:chOff x="0" y="0"/>
          <a:chExt cx="0" cy="0"/>
        </a:xfrm>
      </p:grpSpPr>
      <p:sp>
        <p:nvSpPr>
          <p:cNvPr id="13" name="Lekerekített téglalap 12"/>
          <p:cNvSpPr/>
          <p:nvPr userDrawn="1"/>
        </p:nvSpPr>
        <p:spPr>
          <a:xfrm>
            <a:off x="731838" y="1729022"/>
            <a:ext cx="2362199" cy="3339171"/>
          </a:xfrm>
          <a:prstGeom prst="roundRect">
            <a:avLst>
              <a:gd name="adj" fmla="val 9516"/>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3" name="Title 2">
            <a:extLst>
              <a:ext uri="{FF2B5EF4-FFF2-40B4-BE49-F238E27FC236}">
                <a16:creationId xmlns:a16="http://schemas.microsoft.com/office/drawing/2014/main" id="{83D8938A-A278-6D42-8DE8-4FF901E1A43F}"/>
              </a:ext>
            </a:extLst>
          </p:cNvPr>
          <p:cNvSpPr>
            <a:spLocks noGrp="1"/>
          </p:cNvSpPr>
          <p:nvPr>
            <p:ph type="title"/>
          </p:nvPr>
        </p:nvSpPr>
        <p:spPr>
          <a:xfrm>
            <a:off x="731839" y="457411"/>
            <a:ext cx="10728322" cy="530257"/>
          </a:xfrm>
        </p:spPr>
        <p:txBody>
          <a:bodyPr>
            <a:noAutofit/>
          </a:bodyPr>
          <a:lstStyle>
            <a:lvl1pPr algn="ctr">
              <a:defRPr/>
            </a:lvl1pPr>
          </a:lstStyle>
          <a:p>
            <a:r>
              <a:rPr lang="en-GB" dirty="0"/>
              <a:t>Click to edit Master title style</a:t>
            </a:r>
            <a:endParaRPr lang="aa-ET" dirty="0"/>
          </a:p>
        </p:txBody>
      </p:sp>
      <p:sp>
        <p:nvSpPr>
          <p:cNvPr id="11"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4" name="Lekerekített téglalap 13"/>
          <p:cNvSpPr/>
          <p:nvPr userDrawn="1"/>
        </p:nvSpPr>
        <p:spPr>
          <a:xfrm>
            <a:off x="3520547" y="1729022"/>
            <a:ext cx="2362199" cy="3339171"/>
          </a:xfrm>
          <a:prstGeom prst="roundRect">
            <a:avLst>
              <a:gd name="adj" fmla="val 9516"/>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5" name="Lekerekített téglalap 14"/>
          <p:cNvSpPr/>
          <p:nvPr userDrawn="1"/>
        </p:nvSpPr>
        <p:spPr>
          <a:xfrm>
            <a:off x="6309256" y="1729022"/>
            <a:ext cx="2362199" cy="3339171"/>
          </a:xfrm>
          <a:prstGeom prst="roundRect">
            <a:avLst>
              <a:gd name="adj" fmla="val 9516"/>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6" name="Lekerekített téglalap 15"/>
          <p:cNvSpPr/>
          <p:nvPr userDrawn="1"/>
        </p:nvSpPr>
        <p:spPr>
          <a:xfrm>
            <a:off x="9097964" y="1729022"/>
            <a:ext cx="2362199" cy="3339171"/>
          </a:xfrm>
          <a:prstGeom prst="roundRect">
            <a:avLst>
              <a:gd name="adj" fmla="val 9516"/>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8" name="Szöveg helye 3"/>
          <p:cNvSpPr>
            <a:spLocks noGrp="1"/>
          </p:cNvSpPr>
          <p:nvPr>
            <p:ph type="body" sz="quarter" idx="31" hasCustomPrompt="1"/>
          </p:nvPr>
        </p:nvSpPr>
        <p:spPr>
          <a:xfrm>
            <a:off x="880004"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7" name="Szöveg helye 3"/>
          <p:cNvSpPr>
            <a:spLocks noGrp="1"/>
          </p:cNvSpPr>
          <p:nvPr>
            <p:ph type="body" sz="quarter" idx="32" hasCustomPrompt="1"/>
          </p:nvPr>
        </p:nvSpPr>
        <p:spPr>
          <a:xfrm>
            <a:off x="3668713"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8" name="Szöveg helye 3"/>
          <p:cNvSpPr>
            <a:spLocks noGrp="1"/>
          </p:cNvSpPr>
          <p:nvPr>
            <p:ph type="body" sz="quarter" idx="33" hasCustomPrompt="1"/>
          </p:nvPr>
        </p:nvSpPr>
        <p:spPr>
          <a:xfrm>
            <a:off x="6457422"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9" name="Szöveg helye 3"/>
          <p:cNvSpPr>
            <a:spLocks noGrp="1"/>
          </p:cNvSpPr>
          <p:nvPr>
            <p:ph type="body" sz="quarter" idx="34" hasCustomPrompt="1"/>
          </p:nvPr>
        </p:nvSpPr>
        <p:spPr>
          <a:xfrm>
            <a:off x="9246130"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pic>
        <p:nvPicPr>
          <p:cNvPr id="17" name="Kép 8">
            <a:extLst>
              <a:ext uri="{FF2B5EF4-FFF2-40B4-BE49-F238E27FC236}">
                <a16:creationId xmlns:a16="http://schemas.microsoft.com/office/drawing/2014/main" id="{F68AA2C4-365B-2E30-4996-59A7AF8A05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647999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16" name="Kép 2">
            <a:extLst>
              <a:ext uri="{FF2B5EF4-FFF2-40B4-BE49-F238E27FC236}">
                <a16:creationId xmlns:a16="http://schemas.microsoft.com/office/drawing/2014/main" id="{101DECA9-6F33-5742-91EF-FB1BBDAF00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3" name="Title 2">
            <a:extLst>
              <a:ext uri="{FF2B5EF4-FFF2-40B4-BE49-F238E27FC236}">
                <a16:creationId xmlns:a16="http://schemas.microsoft.com/office/drawing/2014/main" id="{83D8938A-A278-6D42-8DE8-4FF901E1A43F}"/>
              </a:ext>
            </a:extLst>
          </p:cNvPr>
          <p:cNvSpPr>
            <a:spLocks noGrp="1"/>
          </p:cNvSpPr>
          <p:nvPr>
            <p:ph type="title"/>
          </p:nvPr>
        </p:nvSpPr>
        <p:spPr>
          <a:xfrm>
            <a:off x="731839" y="457411"/>
            <a:ext cx="10728322" cy="530257"/>
          </a:xfrm>
        </p:spPr>
        <p:txBody>
          <a:bodyPr>
            <a:noAutofit/>
          </a:bodyPr>
          <a:lstStyle>
            <a:lvl1pPr algn="ctr">
              <a:defRPr>
                <a:solidFill>
                  <a:schemeClr val="bg2"/>
                </a:solidFill>
              </a:defRPr>
            </a:lvl1pPr>
          </a:lstStyle>
          <a:p>
            <a:r>
              <a:rPr lang="en-GB" dirty="0"/>
              <a:t>Click to edit Master title style</a:t>
            </a:r>
            <a:endParaRPr lang="aa-ET" dirty="0"/>
          </a:p>
        </p:txBody>
      </p:sp>
      <p:sp>
        <p:nvSpPr>
          <p:cNvPr id="11"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6" name="Picture 5" descr="Icon&#10;&#10;Description automatically generated">
            <a:extLst>
              <a:ext uri="{FF2B5EF4-FFF2-40B4-BE49-F238E27FC236}">
                <a16:creationId xmlns:a16="http://schemas.microsoft.com/office/drawing/2014/main" id="{829C7A3E-C461-664E-8346-F49EAA5042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623" y="2142225"/>
            <a:ext cx="1366234" cy="1366234"/>
          </a:xfrm>
          <a:prstGeom prst="rect">
            <a:avLst/>
          </a:prstGeom>
        </p:spPr>
      </p:pic>
      <p:pic>
        <p:nvPicPr>
          <p:cNvPr id="13" name="Kép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68130" y="2085411"/>
            <a:ext cx="1479863" cy="1479863"/>
          </a:xfrm>
          <a:prstGeom prst="rect">
            <a:avLst/>
          </a:prstGeom>
        </p:spPr>
      </p:pic>
      <p:pic>
        <p:nvPicPr>
          <p:cNvPr id="18" name="Kép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31972" y="2076353"/>
            <a:ext cx="1497978" cy="1497978"/>
          </a:xfrm>
          <a:prstGeom prst="rect">
            <a:avLst/>
          </a:prstGeom>
        </p:spPr>
      </p:pic>
      <p:pic>
        <p:nvPicPr>
          <p:cNvPr id="19" name="Kép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72835" y="2094824"/>
            <a:ext cx="1461036" cy="1461036"/>
          </a:xfrm>
          <a:prstGeom prst="rect">
            <a:avLst/>
          </a:prstGeom>
        </p:spPr>
      </p:pic>
      <p:pic>
        <p:nvPicPr>
          <p:cNvPr id="20" name="Kép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17849" y="2192191"/>
            <a:ext cx="1266303" cy="1266303"/>
          </a:xfrm>
          <a:prstGeom prst="rect">
            <a:avLst/>
          </a:prstGeom>
        </p:spPr>
      </p:pic>
      <p:sp>
        <p:nvSpPr>
          <p:cNvPr id="21" name="Szöveg helye 3"/>
          <p:cNvSpPr>
            <a:spLocks noGrp="1"/>
          </p:cNvSpPr>
          <p:nvPr>
            <p:ph type="body" sz="quarter" idx="31" hasCustomPrompt="1"/>
          </p:nvPr>
        </p:nvSpPr>
        <p:spPr>
          <a:xfrm>
            <a:off x="726540"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is </a:t>
            </a:r>
            <a:r>
              <a:rPr lang="en-GB" b="0" i="0" u="none" strike="noStrike" dirty="0" err="1">
                <a:solidFill>
                  <a:srgbClr val="000000"/>
                </a:solidFill>
                <a:effectLst/>
                <a:latin typeface="DM Sans" pitchFamily="2" charset="77"/>
              </a:rPr>
              <a:t>duurzaam</a:t>
            </a:r>
            <a:endParaRPr lang="en-GB" b="0" i="0" u="none" strike="noStrike" dirty="0">
              <a:solidFill>
                <a:srgbClr val="000000"/>
              </a:solidFill>
              <a:effectLst/>
              <a:latin typeface="DM Sans" pitchFamily="2" charset="77"/>
            </a:endParaRPr>
          </a:p>
        </p:txBody>
      </p:sp>
      <p:sp>
        <p:nvSpPr>
          <p:cNvPr id="23" name="Szöveg helye 3"/>
          <p:cNvSpPr>
            <a:spLocks noGrp="1"/>
          </p:cNvSpPr>
          <p:nvPr>
            <p:ph type="body" sz="quarter" idx="32" hasCustomPrompt="1"/>
          </p:nvPr>
        </p:nvSpPr>
        <p:spPr>
          <a:xfrm>
            <a:off x="2920345"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is </a:t>
            </a:r>
            <a:r>
              <a:rPr lang="en-GB" b="0" i="0" u="none" strike="noStrike" dirty="0" err="1">
                <a:solidFill>
                  <a:srgbClr val="000000"/>
                </a:solidFill>
                <a:effectLst/>
                <a:latin typeface="DM Sans" pitchFamily="2" charset="77"/>
              </a:rPr>
              <a:t>betaalbaar</a:t>
            </a:r>
            <a:endParaRPr lang="en-GB" b="0" i="0" u="none" strike="noStrike" dirty="0">
              <a:solidFill>
                <a:srgbClr val="000000"/>
              </a:solidFill>
              <a:effectLst/>
              <a:latin typeface="Times" pitchFamily="2" charset="0"/>
            </a:endParaRPr>
          </a:p>
        </p:txBody>
      </p:sp>
      <p:sp>
        <p:nvSpPr>
          <p:cNvPr id="24" name="Szöveg helye 3"/>
          <p:cNvSpPr>
            <a:spLocks noGrp="1"/>
          </p:cNvSpPr>
          <p:nvPr>
            <p:ph type="body" sz="quarter" idx="33" hasCustomPrompt="1"/>
          </p:nvPr>
        </p:nvSpPr>
        <p:spPr>
          <a:xfrm>
            <a:off x="5114150"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Door 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zijn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woningen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comfortabel</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goed</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te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verwarmen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te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ventileren</a:t>
            </a:r>
            <a:endParaRPr lang="en-GB" b="0" i="0" u="none" strike="noStrike" dirty="0">
              <a:solidFill>
                <a:srgbClr val="000000"/>
              </a:solidFill>
              <a:effectLst/>
              <a:latin typeface="DM Sans" pitchFamily="2" charset="77"/>
            </a:endParaRPr>
          </a:p>
        </p:txBody>
      </p:sp>
      <p:sp>
        <p:nvSpPr>
          <p:cNvPr id="25" name="Szöveg helye 3"/>
          <p:cNvSpPr>
            <a:spLocks noGrp="1"/>
          </p:cNvSpPr>
          <p:nvPr>
            <p:ph type="body" sz="quarter" idx="34" hasCustomPrompt="1"/>
          </p:nvPr>
        </p:nvSpPr>
        <p:spPr>
          <a:xfrm>
            <a:off x="7307955" y="3874104"/>
            <a:ext cx="1958400" cy="1168400"/>
          </a:xfrm>
        </p:spPr>
        <p:txBody>
          <a:bodyPr anchor="t">
            <a:noAutofit/>
          </a:bodyPr>
          <a:lstStyle>
            <a:lvl1pPr marL="0" indent="0" algn="ctr">
              <a:lnSpc>
                <a:spcPct val="100000"/>
              </a:lnSpc>
              <a:buNone/>
              <a:defRPr lang="en-GB" sz="1400" b="0" i="0" smtClean="0">
                <a:effectLst/>
                <a:latin typeface="DM Sans" pitchFamily="2" charset="77"/>
              </a:defRPr>
            </a:lvl1pPr>
          </a:lstStyle>
          <a:p>
            <a:pPr lvl="0"/>
            <a:r>
              <a:rPr lang="en-GB" b="0" i="0" dirty="0">
                <a:solidFill>
                  <a:srgbClr val="000000"/>
                </a:solidFill>
                <a:effectLst/>
                <a:latin typeface="DM Sans" pitchFamily="2" charset="77"/>
              </a:rPr>
              <a:t>De </a:t>
            </a:r>
            <a:r>
              <a:rPr lang="en-GB" b="0" i="0" dirty="0" err="1">
                <a:solidFill>
                  <a:srgbClr val="000000"/>
                </a:solidFill>
                <a:effectLst/>
                <a:latin typeface="DM Sans" pitchFamily="2" charset="77"/>
              </a:rPr>
              <a:t>aanpassingen</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voor</a:t>
            </a:r>
            <a:r>
              <a:rPr lang="en-GB" b="0" i="0" dirty="0">
                <a:solidFill>
                  <a:srgbClr val="000000"/>
                </a:solidFill>
                <a:effectLst/>
                <a:latin typeface="DM Sans" pitchFamily="2" charset="77"/>
              </a:rPr>
              <a:t> de </a:t>
            </a:r>
            <a:r>
              <a:rPr lang="en-GB" b="0" i="0" dirty="0" err="1">
                <a:solidFill>
                  <a:srgbClr val="000000"/>
                </a:solidFill>
                <a:effectLst/>
                <a:latin typeface="DM Sans" pitchFamily="2" charset="77"/>
              </a:rPr>
              <a:t>nieuwe</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energie</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leveren</a:t>
            </a:r>
            <a:r>
              <a:rPr lang="en-GB" b="0" i="0" dirty="0">
                <a:solidFill>
                  <a:srgbClr val="000000"/>
                </a:solidFill>
                <a:effectLst/>
                <a:latin typeface="DM Sans" pitchFamily="2" charset="77"/>
              </a:rPr>
              <a:t> zo min </a:t>
            </a:r>
            <a:r>
              <a:rPr lang="en-GB" b="0" i="0" dirty="0" err="1">
                <a:solidFill>
                  <a:srgbClr val="000000"/>
                </a:solidFill>
                <a:effectLst/>
                <a:latin typeface="DM Sans" pitchFamily="2" charset="77"/>
              </a:rPr>
              <a:t>mogelijk</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overlast</a:t>
            </a:r>
            <a:endParaRPr lang="hu-HU" dirty="0"/>
          </a:p>
        </p:txBody>
      </p:sp>
      <p:sp>
        <p:nvSpPr>
          <p:cNvPr id="26" name="Szöveg helye 3"/>
          <p:cNvSpPr>
            <a:spLocks noGrp="1"/>
          </p:cNvSpPr>
          <p:nvPr>
            <p:ph type="body" sz="quarter" idx="35" hasCustomPrompt="1"/>
          </p:nvPr>
        </p:nvSpPr>
        <p:spPr>
          <a:xfrm>
            <a:off x="9501761" y="3874104"/>
            <a:ext cx="1958400" cy="1168400"/>
          </a:xfrm>
        </p:spPr>
        <p:txBody>
          <a:bodyPr anchor="t">
            <a:noAutofit/>
          </a:bodyPr>
          <a:lstStyle>
            <a:lvl1pPr marL="0" indent="0" algn="ctr">
              <a:lnSpc>
                <a:spcPct val="100000"/>
              </a:lnSpc>
              <a:buNone/>
              <a:defRPr lang="en-GB" sz="1400" b="0" i="0" smtClean="0">
                <a:effectLst/>
                <a:latin typeface="DM Sans" pitchFamily="2" charset="77"/>
              </a:defRPr>
            </a:lvl1pPr>
          </a:lstStyle>
          <a:p>
            <a:pPr lvl="0"/>
            <a:r>
              <a:rPr lang="en-GB" b="0" i="0" dirty="0" err="1">
                <a:solidFill>
                  <a:srgbClr val="000000"/>
                </a:solidFill>
                <a:effectLst/>
                <a:latin typeface="DM Sans" pitchFamily="2" charset="77"/>
              </a:rPr>
              <a:t>Alles</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gaat</a:t>
            </a:r>
            <a:r>
              <a:rPr lang="en-GB" b="0" i="0" dirty="0">
                <a:solidFill>
                  <a:srgbClr val="000000"/>
                </a:solidFill>
                <a:effectLst/>
                <a:latin typeface="DM Sans" pitchFamily="2" charset="77"/>
              </a:rPr>
              <a:t> in </a:t>
            </a:r>
            <a:r>
              <a:rPr lang="en-GB" b="0" i="0" dirty="0" err="1">
                <a:solidFill>
                  <a:srgbClr val="000000"/>
                </a:solidFill>
                <a:effectLst/>
                <a:latin typeface="DM Sans" pitchFamily="2" charset="77"/>
              </a:rPr>
              <a:t>overleg</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en</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samenwerking</a:t>
            </a:r>
            <a:r>
              <a:rPr lang="en-GB" b="0" i="0" dirty="0">
                <a:solidFill>
                  <a:srgbClr val="000000"/>
                </a:solidFill>
                <a:effectLst/>
                <a:latin typeface="DM Sans" pitchFamily="2" charset="77"/>
              </a:rPr>
              <a:t> met de </a:t>
            </a:r>
            <a:r>
              <a:rPr lang="en-GB" b="0" i="0" dirty="0" err="1">
                <a:solidFill>
                  <a:srgbClr val="000000"/>
                </a:solidFill>
                <a:effectLst/>
                <a:latin typeface="DM Sans" pitchFamily="2" charset="77"/>
              </a:rPr>
              <a:t>buurtbewoners</a:t>
            </a:r>
            <a:endParaRPr lang="hu-HU" dirty="0"/>
          </a:p>
        </p:txBody>
      </p:sp>
      <p:pic>
        <p:nvPicPr>
          <p:cNvPr id="17" name="Kép 8">
            <a:extLst>
              <a:ext uri="{FF2B5EF4-FFF2-40B4-BE49-F238E27FC236}">
                <a16:creationId xmlns:a16="http://schemas.microsoft.com/office/drawing/2014/main" id="{76CAAB17-E33B-6AD9-668E-86456CF245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48955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ing page">
    <p:spTree>
      <p:nvGrpSpPr>
        <p:cNvPr id="1" name=""/>
        <p:cNvGrpSpPr/>
        <p:nvPr/>
      </p:nvGrpSpPr>
      <p:grpSpPr>
        <a:xfrm>
          <a:off x="0" y="0"/>
          <a:ext cx="0" cy="0"/>
          <a:chOff x="0" y="0"/>
          <a:chExt cx="0" cy="0"/>
        </a:xfrm>
      </p:grpSpPr>
      <p:pic>
        <p:nvPicPr>
          <p:cNvPr id="2" name="Kép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5857" y="3907971"/>
            <a:ext cx="10956143" cy="2221367"/>
          </a:xfrm>
          <a:prstGeom prst="rect">
            <a:avLst/>
          </a:prstGeom>
        </p:spPr>
      </p:pic>
      <p:sp>
        <p:nvSpPr>
          <p:cNvPr id="7" name="Szöveg helye 6"/>
          <p:cNvSpPr>
            <a:spLocks noGrp="1"/>
          </p:cNvSpPr>
          <p:nvPr>
            <p:ph type="body" sz="quarter" idx="10" hasCustomPrompt="1"/>
          </p:nvPr>
        </p:nvSpPr>
        <p:spPr>
          <a:xfrm>
            <a:off x="4141957" y="4354286"/>
            <a:ext cx="3908086" cy="446995"/>
          </a:xfrm>
          <a:prstGeom prst="rect">
            <a:avLst/>
          </a:prstGeom>
        </p:spPr>
        <p:txBody>
          <a:bodyPr anchor="ctr">
            <a:noAutofit/>
          </a:bodyPr>
          <a:lstStyle>
            <a:lvl1pPr marL="0" indent="0" algn="ctr">
              <a:lnSpc>
                <a:spcPct val="100000"/>
              </a:lnSpc>
              <a:buNone/>
              <a:defRPr sz="2000" baseline="0">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created</a:t>
            </a:r>
            <a:r>
              <a:rPr lang="hu-HU" dirty="0"/>
              <a:t> </a:t>
            </a:r>
            <a:r>
              <a:rPr lang="hu-HU" dirty="0" err="1"/>
              <a:t>the</a:t>
            </a:r>
            <a:r>
              <a:rPr lang="hu-HU" dirty="0"/>
              <a:t> </a:t>
            </a:r>
            <a:r>
              <a:rPr lang="hu-HU" dirty="0" err="1"/>
              <a:t>presentation</a:t>
            </a:r>
            <a:endParaRPr lang="hu-HU" dirty="0"/>
          </a:p>
        </p:txBody>
      </p:sp>
      <p:sp>
        <p:nvSpPr>
          <p:cNvPr id="5" name="Szöveg helye 4"/>
          <p:cNvSpPr>
            <a:spLocks noGrp="1"/>
          </p:cNvSpPr>
          <p:nvPr>
            <p:ph type="body" sz="quarter" idx="13" hasCustomPrompt="1"/>
          </p:nvPr>
        </p:nvSpPr>
        <p:spPr>
          <a:xfrm>
            <a:off x="731837" y="728663"/>
            <a:ext cx="10728325" cy="3179308"/>
          </a:xfrm>
          <a:prstGeom prst="rect">
            <a:avLst/>
          </a:prstGeom>
        </p:spPr>
        <p:txBody>
          <a:bodyPr anchor="ctr">
            <a:noAutofit/>
          </a:bodyPr>
          <a:lstStyle>
            <a:lvl1pPr marL="0" indent="0" algn="ctr">
              <a:buNone/>
              <a:defRPr sz="7200">
                <a:solidFill>
                  <a:schemeClr val="tx1"/>
                </a:solidFill>
                <a:latin typeface="DM Sans Medium" pitchFamily="2" charset="-18"/>
              </a:defRPr>
            </a:lvl1pPr>
          </a:lstStyle>
          <a:p>
            <a:pPr lvl="0"/>
            <a:r>
              <a:rPr lang="hu-HU" dirty="0" err="1"/>
              <a:t>Example</a:t>
            </a:r>
            <a:endParaRPr lang="hu-HU" dirty="0"/>
          </a:p>
        </p:txBody>
      </p:sp>
    </p:spTree>
    <p:extLst>
      <p:ext uri="{BB962C8B-B14F-4D97-AF65-F5344CB8AC3E}">
        <p14:creationId xmlns:p14="http://schemas.microsoft.com/office/powerpoint/2010/main" val="347055687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C119A8C-3A15-1A46-B978-8A03C819FFB0}"/>
              </a:ext>
            </a:extLst>
          </p:cNvPr>
          <p:cNvSpPr>
            <a:spLocks noGrp="1"/>
          </p:cNvSpPr>
          <p:nvPr>
            <p:ph type="dt" sz="half" idx="10"/>
          </p:nvPr>
        </p:nvSpPr>
        <p:spPr/>
        <p:txBody>
          <a:bodyPr/>
          <a:lstStyle/>
          <a:p>
            <a:fld id="{9BABF8E3-2289-A44C-AF46-E7B1C655C18C}" type="datetimeFigureOut">
              <a:rPr lang="en-US" smtClean="0"/>
              <a:t>1/9/2025</a:t>
            </a:fld>
            <a:endParaRPr lang="en-US"/>
          </a:p>
        </p:txBody>
      </p:sp>
      <p:sp>
        <p:nvSpPr>
          <p:cNvPr id="3" name="Tijdelijke aanduiding voor voettekst 2">
            <a:extLst>
              <a:ext uri="{FF2B5EF4-FFF2-40B4-BE49-F238E27FC236}">
                <a16:creationId xmlns:a16="http://schemas.microsoft.com/office/drawing/2014/main" id="{081D05A9-08A8-6440-A7AB-976FD95122C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Tijdelijke aanduiding voor dianummer 3">
            <a:extLst>
              <a:ext uri="{FF2B5EF4-FFF2-40B4-BE49-F238E27FC236}">
                <a16:creationId xmlns:a16="http://schemas.microsoft.com/office/drawing/2014/main" id="{9C25B939-8C4F-174C-A80A-DA48F80CEF5E}"/>
              </a:ext>
            </a:extLst>
          </p:cNvPr>
          <p:cNvSpPr>
            <a:spLocks noGrp="1"/>
          </p:cNvSpPr>
          <p:nvPr>
            <p:ph type="sldNum" sz="quarter" idx="12"/>
          </p:nvPr>
        </p:nvSpPr>
        <p:spPr/>
        <p:txBody>
          <a:bodyPr/>
          <a:lstStyle/>
          <a:p>
            <a:fld id="{9F2AD240-F983-E34D-9E2A-51AF27FC0D6A}" type="slidenum">
              <a:rPr lang="en-US" smtClean="0"/>
              <a:t>‹#›</a:t>
            </a:fld>
            <a:endParaRPr lang="en-US"/>
          </a:p>
        </p:txBody>
      </p:sp>
    </p:spTree>
    <p:extLst>
      <p:ext uri="{BB962C8B-B14F-4D97-AF65-F5344CB8AC3E}">
        <p14:creationId xmlns:p14="http://schemas.microsoft.com/office/powerpoint/2010/main" val="1892225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_01">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7" y="6259200"/>
            <a:ext cx="1535714" cy="280988"/>
          </a:xfrm>
          <a:prstGeom prst="rect">
            <a:avLst/>
          </a:prstGeom>
        </p:spPr>
      </p:pic>
      <p:sp>
        <p:nvSpPr>
          <p:cNvPr id="7"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9" name="Title 8">
            <a:extLst>
              <a:ext uri="{FF2B5EF4-FFF2-40B4-BE49-F238E27FC236}">
                <a16:creationId xmlns:a16="http://schemas.microsoft.com/office/drawing/2014/main" id="{3B0673EF-5671-7D42-9558-0C1658D885F6}"/>
              </a:ext>
            </a:extLst>
          </p:cNvPr>
          <p:cNvSpPr>
            <a:spLocks noGrp="1"/>
          </p:cNvSpPr>
          <p:nvPr>
            <p:ph type="title"/>
          </p:nvPr>
        </p:nvSpPr>
        <p:spPr/>
        <p:txBody>
          <a:bodyPr>
            <a:noAutofit/>
          </a:bodyPr>
          <a:lstStyle/>
          <a:p>
            <a:r>
              <a:rPr lang="en-GB" dirty="0"/>
              <a:t>Click to edit Master title style</a:t>
            </a:r>
            <a:endParaRPr lang="aa-ET" dirty="0"/>
          </a:p>
        </p:txBody>
      </p:sp>
      <p:sp>
        <p:nvSpPr>
          <p:cNvPr id="17" name="Text Placeholder 18">
            <a:extLst>
              <a:ext uri="{FF2B5EF4-FFF2-40B4-BE49-F238E27FC236}">
                <a16:creationId xmlns:a16="http://schemas.microsoft.com/office/drawing/2014/main" id="{A891ACC3-F3B4-C54A-9599-179671DC01FB}"/>
              </a:ext>
            </a:extLst>
          </p:cNvPr>
          <p:cNvSpPr>
            <a:spLocks noGrp="1"/>
          </p:cNvSpPr>
          <p:nvPr>
            <p:ph idx="1"/>
          </p:nvPr>
        </p:nvSpPr>
        <p:spPr>
          <a:xfrm>
            <a:off x="731837" y="1240403"/>
            <a:ext cx="10728324"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1"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480419" y="6217131"/>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Tree>
    <p:extLst>
      <p:ext uri="{BB962C8B-B14F-4D97-AF65-F5344CB8AC3E}">
        <p14:creationId xmlns:p14="http://schemas.microsoft.com/office/powerpoint/2010/main" val="308594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AA5EF-C3A7-6447-9A71-C837944FA3EE}"/>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65370AC-91B4-5E41-B4E9-DBD6D2D790E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4181E5AF-467D-724B-804A-7C11798C3781}"/>
              </a:ext>
            </a:extLst>
          </p:cNvPr>
          <p:cNvSpPr>
            <a:spLocks noGrp="1"/>
          </p:cNvSpPr>
          <p:nvPr>
            <p:ph type="dt" sz="half" idx="10"/>
          </p:nvPr>
        </p:nvSpPr>
        <p:spPr/>
        <p:txBody>
          <a:bodyPr/>
          <a:lstStyle/>
          <a:p>
            <a:r>
              <a:rPr lang="nl-NL" dirty="0"/>
              <a:t>10/12/20</a:t>
            </a:r>
            <a:endParaRPr lang="en-US" dirty="0"/>
          </a:p>
        </p:txBody>
      </p:sp>
      <p:sp>
        <p:nvSpPr>
          <p:cNvPr id="6" name="Tijdelijke aanduiding voor dianummer 5">
            <a:extLst>
              <a:ext uri="{FF2B5EF4-FFF2-40B4-BE49-F238E27FC236}">
                <a16:creationId xmlns:a16="http://schemas.microsoft.com/office/drawing/2014/main" id="{FC6E988E-C5A1-D04B-81E8-12010448FAB0}"/>
              </a:ext>
            </a:extLst>
          </p:cNvPr>
          <p:cNvSpPr>
            <a:spLocks noGrp="1"/>
          </p:cNvSpPr>
          <p:nvPr>
            <p:ph type="sldNum" sz="quarter" idx="12"/>
          </p:nvPr>
        </p:nvSpPr>
        <p:spPr/>
        <p:txBody>
          <a:bodyPr/>
          <a:lstStyle>
            <a:lvl1pPr>
              <a:defRPr/>
            </a:lvl1pPr>
          </a:lstStyle>
          <a:p>
            <a:fld id="{7DB0CDFE-1A56-0C42-9B55-463000254882}" type="slidenum">
              <a:rPr lang="en-US" smtClean="0"/>
              <a:pPr/>
              <a:t>‹#›</a:t>
            </a:fld>
            <a:endParaRPr lang="en-US" dirty="0"/>
          </a:p>
        </p:txBody>
      </p:sp>
    </p:spTree>
    <p:extLst>
      <p:ext uri="{BB962C8B-B14F-4D97-AF65-F5344CB8AC3E}">
        <p14:creationId xmlns:p14="http://schemas.microsoft.com/office/powerpoint/2010/main" val="23000637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age">
    <p:bg>
      <p:bgRef idx="1001">
        <a:schemeClr val="bg2"/>
      </p:bgRef>
    </p:bg>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pic>
        <p:nvPicPr>
          <p:cNvPr id="4" name="Kép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3772" y="6119087"/>
            <a:ext cx="3184453" cy="581912"/>
          </a:xfrm>
          <a:prstGeom prst="rect">
            <a:avLst/>
          </a:prstGeom>
        </p:spPr>
      </p:pic>
      <p:sp>
        <p:nvSpPr>
          <p:cNvPr id="6" name="Szöveg helye 4"/>
          <p:cNvSpPr>
            <a:spLocks noGrp="1"/>
          </p:cNvSpPr>
          <p:nvPr>
            <p:ph type="body" sz="quarter" idx="13" hasCustomPrompt="1"/>
          </p:nvPr>
        </p:nvSpPr>
        <p:spPr>
          <a:xfrm>
            <a:off x="731837" y="728663"/>
            <a:ext cx="10728325" cy="4818764"/>
          </a:xfrm>
          <a:prstGeom prst="rect">
            <a:avLst/>
          </a:prstGeom>
        </p:spPr>
        <p:txBody>
          <a:bodyPr anchor="ctr">
            <a:noAutofit/>
          </a:bodyPr>
          <a:lstStyle>
            <a:lvl1pPr marL="0" indent="0" algn="ctr">
              <a:buNone/>
              <a:defRPr sz="7200">
                <a:solidFill>
                  <a:schemeClr val="tx1"/>
                </a:solidFill>
                <a:latin typeface="DM Sans Medium" pitchFamily="2" charset="-18"/>
              </a:defRPr>
            </a:lvl1pPr>
          </a:lstStyle>
          <a:p>
            <a:pPr lvl="0"/>
            <a:r>
              <a:rPr lang="hu-HU" dirty="0" err="1"/>
              <a:t>Example</a:t>
            </a:r>
            <a:endParaRPr lang="hu-HU" dirty="0"/>
          </a:p>
        </p:txBody>
      </p:sp>
    </p:spTree>
    <p:extLst>
      <p:ext uri="{BB962C8B-B14F-4D97-AF65-F5344CB8AC3E}">
        <p14:creationId xmlns:p14="http://schemas.microsoft.com/office/powerpoint/2010/main" val="319170444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_01">
    <p:bg>
      <p:bgPr>
        <a:solidFill>
          <a:schemeClr val="bg1"/>
        </a:solidFill>
        <a:effectLst/>
      </p:bgPr>
    </p:bg>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7" y="6259200"/>
            <a:ext cx="1535714" cy="280988"/>
          </a:xfrm>
          <a:prstGeom prst="rect">
            <a:avLst/>
          </a:prstGeom>
        </p:spPr>
      </p:pic>
      <p:sp>
        <p:nvSpPr>
          <p:cNvPr id="7"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9" name="Title 8">
            <a:extLst>
              <a:ext uri="{FF2B5EF4-FFF2-40B4-BE49-F238E27FC236}">
                <a16:creationId xmlns:a16="http://schemas.microsoft.com/office/drawing/2014/main" id="{3B0673EF-5671-7D42-9558-0C1658D885F6}"/>
              </a:ext>
            </a:extLst>
          </p:cNvPr>
          <p:cNvSpPr>
            <a:spLocks noGrp="1"/>
          </p:cNvSpPr>
          <p:nvPr>
            <p:ph type="title"/>
          </p:nvPr>
        </p:nvSpPr>
        <p:spPr/>
        <p:txBody>
          <a:bodyPr>
            <a:noAutofit/>
          </a:bodyPr>
          <a:lstStyle/>
          <a:p>
            <a:r>
              <a:rPr lang="en-GB" dirty="0"/>
              <a:t>Click to edit Master title style</a:t>
            </a:r>
            <a:endParaRPr lang="aa-ET" dirty="0"/>
          </a:p>
        </p:txBody>
      </p:sp>
      <p:sp>
        <p:nvSpPr>
          <p:cNvPr id="17" name="Text Placeholder 18">
            <a:extLst>
              <a:ext uri="{FF2B5EF4-FFF2-40B4-BE49-F238E27FC236}">
                <a16:creationId xmlns:a16="http://schemas.microsoft.com/office/drawing/2014/main" id="{A891ACC3-F3B4-C54A-9599-179671DC01FB}"/>
              </a:ext>
            </a:extLst>
          </p:cNvPr>
          <p:cNvSpPr>
            <a:spLocks noGrp="1"/>
          </p:cNvSpPr>
          <p:nvPr>
            <p:ph idx="1"/>
          </p:nvPr>
        </p:nvSpPr>
        <p:spPr>
          <a:xfrm>
            <a:off x="731837" y="1240403"/>
            <a:ext cx="10728324"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1"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480419" y="6217131"/>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Tree>
    <p:extLst>
      <p:ext uri="{BB962C8B-B14F-4D97-AF65-F5344CB8AC3E}">
        <p14:creationId xmlns:p14="http://schemas.microsoft.com/office/powerpoint/2010/main" val="994869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_with_picture_03">
    <p:spTree>
      <p:nvGrpSpPr>
        <p:cNvPr id="1" name=""/>
        <p:cNvGrpSpPr/>
        <p:nvPr/>
      </p:nvGrpSpPr>
      <p:grpSpPr>
        <a:xfrm>
          <a:off x="0" y="0"/>
          <a:ext cx="0" cy="0"/>
          <a:chOff x="0" y="0"/>
          <a:chExt cx="0" cy="0"/>
        </a:xfrm>
      </p:grpSpPr>
      <p:sp>
        <p:nvSpPr>
          <p:cNvPr id="11" name="Kép helye 2"/>
          <p:cNvSpPr>
            <a:spLocks noGrp="1"/>
          </p:cNvSpPr>
          <p:nvPr>
            <p:ph type="pic" sz="quarter" idx="15"/>
          </p:nvPr>
        </p:nvSpPr>
        <p:spPr>
          <a:xfrm>
            <a:off x="8120971" y="1240402"/>
            <a:ext cx="3341686" cy="4325510"/>
          </a:xfrm>
          <a:prstGeom prst="rect">
            <a:avLst/>
          </a:prstGeom>
        </p:spPr>
        <p:txBody>
          <a:bodyPr/>
          <a:lstStyle/>
          <a:p>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9" name="Kép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6196013"/>
            <a:ext cx="1535714" cy="280988"/>
          </a:xfrm>
          <a:prstGeom prst="rect">
            <a:avLst/>
          </a:prstGeom>
        </p:spPr>
      </p:pic>
      <p:sp>
        <p:nvSpPr>
          <p:cNvPr id="3" name="Kép helye 2"/>
          <p:cNvSpPr>
            <a:spLocks noGrp="1"/>
          </p:cNvSpPr>
          <p:nvPr>
            <p:ph type="pic" sz="quarter" idx="13"/>
          </p:nvPr>
        </p:nvSpPr>
        <p:spPr>
          <a:xfrm>
            <a:off x="4583114" y="1240403"/>
            <a:ext cx="3341686" cy="4325510"/>
          </a:xfrm>
          <a:prstGeom prst="rect">
            <a:avLst/>
          </a:prstGeom>
        </p:spPr>
        <p:txBody>
          <a:bodyPr/>
          <a:lstStyle/>
          <a:p>
            <a:endParaRPr lang="hu-HU"/>
          </a:p>
        </p:txBody>
      </p:sp>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7" name="Title 6">
            <a:extLst>
              <a:ext uri="{FF2B5EF4-FFF2-40B4-BE49-F238E27FC236}">
                <a16:creationId xmlns:a16="http://schemas.microsoft.com/office/drawing/2014/main" id="{45D50A47-D403-E245-81D7-C75B916EB1DF}"/>
              </a:ext>
            </a:extLst>
          </p:cNvPr>
          <p:cNvSpPr>
            <a:spLocks noGrp="1"/>
          </p:cNvSpPr>
          <p:nvPr>
            <p:ph type="title"/>
          </p:nvPr>
        </p:nvSpPr>
        <p:spPr/>
        <p:txBody>
          <a:bodyPr>
            <a:noAutofit/>
          </a:bodyPr>
          <a:lstStyle/>
          <a:p>
            <a:r>
              <a:rPr lang="en-GB" dirty="0"/>
              <a:t>Click to edit Master title style</a:t>
            </a:r>
            <a:endParaRPr lang="aa-ET" dirty="0"/>
          </a:p>
        </p:txBody>
      </p:sp>
      <p:sp>
        <p:nvSpPr>
          <p:cNvPr id="12" name="Text Placeholder 4">
            <a:extLst>
              <a:ext uri="{FF2B5EF4-FFF2-40B4-BE49-F238E27FC236}">
                <a16:creationId xmlns:a16="http://schemas.microsoft.com/office/drawing/2014/main" id="{0883F5BE-5659-AE4C-B610-64B2C1756682}"/>
              </a:ext>
            </a:extLst>
          </p:cNvPr>
          <p:cNvSpPr>
            <a:spLocks noGrp="1"/>
          </p:cNvSpPr>
          <p:nvPr>
            <p:ph type="body" sz="quarter" idx="29" hasCustomPrompt="1"/>
          </p:nvPr>
        </p:nvSpPr>
        <p:spPr>
          <a:xfrm>
            <a:off x="2417356" y="6153944"/>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3"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3655105"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1075158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_with_illustration_04">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7" y="6196013"/>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459397" y="6153944"/>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1"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7" y="1240403"/>
            <a:ext cx="7085369"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3" name="Lekerekített téglalap 12"/>
          <p:cNvSpPr/>
          <p:nvPr userDrawn="1"/>
        </p:nvSpPr>
        <p:spPr>
          <a:xfrm>
            <a:off x="8270871" y="1243928"/>
            <a:ext cx="3189289" cy="4365625"/>
          </a:xfrm>
          <a:prstGeom prst="roundRect">
            <a:avLst>
              <a:gd name="adj" fmla="val 9516"/>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2" name="Kép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30926" y="3733800"/>
            <a:ext cx="1571798" cy="2097088"/>
          </a:xfrm>
          <a:prstGeom prst="rect">
            <a:avLst/>
          </a:prstGeom>
        </p:spPr>
      </p:pic>
      <p:sp>
        <p:nvSpPr>
          <p:cNvPr id="16" name="Szöveg helye 3"/>
          <p:cNvSpPr>
            <a:spLocks noGrp="1"/>
          </p:cNvSpPr>
          <p:nvPr>
            <p:ph type="body" sz="quarter" idx="34" hasCustomPrompt="1"/>
          </p:nvPr>
        </p:nvSpPr>
        <p:spPr>
          <a:xfrm>
            <a:off x="8451581" y="1462473"/>
            <a:ext cx="2827867" cy="2886975"/>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Tree>
    <p:extLst>
      <p:ext uri="{BB962C8B-B14F-4D97-AF65-F5344CB8AC3E}">
        <p14:creationId xmlns:p14="http://schemas.microsoft.com/office/powerpoint/2010/main" val="1867070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_with_picture_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2C583-6F80-4048-9103-13A76B913E0E}"/>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sp>
        <p:nvSpPr>
          <p:cNvPr id="5" name="Title 4">
            <a:extLst>
              <a:ext uri="{FF2B5EF4-FFF2-40B4-BE49-F238E27FC236}">
                <a16:creationId xmlns:a16="http://schemas.microsoft.com/office/drawing/2014/main" id="{BEA1C2D4-F808-2A41-9C8B-7E0221290D51}"/>
              </a:ext>
            </a:extLst>
          </p:cNvPr>
          <p:cNvSpPr>
            <a:spLocks noGrp="1"/>
          </p:cNvSpPr>
          <p:nvPr>
            <p:ph type="title" hasCustomPrompt="1"/>
          </p:nvPr>
        </p:nvSpPr>
        <p:spPr>
          <a:xfrm>
            <a:off x="1295400" y="457411"/>
            <a:ext cx="4352150" cy="530257"/>
          </a:xfrm>
        </p:spPr>
        <p:txBody>
          <a:bodyPr>
            <a:noAutofit/>
          </a:bodyPr>
          <a:lstStyle/>
          <a:p>
            <a:r>
              <a:rPr lang="en-GB" dirty="0"/>
              <a:t>Click to edit </a:t>
            </a:r>
            <a:endParaRPr lang="aa-ET" dirty="0"/>
          </a:p>
        </p:txBody>
      </p:sp>
      <p:sp>
        <p:nvSpPr>
          <p:cNvPr id="8"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4915712"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0" name="Text Placeholder 18">
            <a:extLst>
              <a:ext uri="{FF2B5EF4-FFF2-40B4-BE49-F238E27FC236}">
                <a16:creationId xmlns:a16="http://schemas.microsoft.com/office/drawing/2014/main" id="{D5A55B97-90D1-E74A-AAD2-122CE759E784}"/>
              </a:ext>
            </a:extLst>
          </p:cNvPr>
          <p:cNvSpPr>
            <a:spLocks noGrp="1"/>
          </p:cNvSpPr>
          <p:nvPr>
            <p:ph idx="30"/>
          </p:nvPr>
        </p:nvSpPr>
        <p:spPr>
          <a:xfrm>
            <a:off x="6834393" y="1266245"/>
            <a:ext cx="4619214" cy="4325510"/>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55" y="6328201"/>
            <a:ext cx="1535714" cy="280988"/>
          </a:xfrm>
          <a:prstGeom prst="rect">
            <a:avLst/>
          </a:prstGeom>
        </p:spPr>
      </p:pic>
      <p:sp>
        <p:nvSpPr>
          <p:cNvPr id="13"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14"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50" y="6218026"/>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Tree>
    <p:extLst>
      <p:ext uri="{BB962C8B-B14F-4D97-AF65-F5344CB8AC3E}">
        <p14:creationId xmlns:p14="http://schemas.microsoft.com/office/powerpoint/2010/main" val="1376282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_with_picture_01">
    <p:spTree>
      <p:nvGrpSpPr>
        <p:cNvPr id="1" name=""/>
        <p:cNvGrpSpPr/>
        <p:nvPr/>
      </p:nvGrpSpPr>
      <p:grpSpPr>
        <a:xfrm>
          <a:off x="0" y="0"/>
          <a:ext cx="0" cy="0"/>
          <a:chOff x="0" y="0"/>
          <a:chExt cx="0" cy="0"/>
        </a:xfrm>
      </p:grpSpPr>
      <p:sp>
        <p:nvSpPr>
          <p:cNvPr id="3" name="Kép helye 2"/>
          <p:cNvSpPr>
            <a:spLocks noGrp="1"/>
          </p:cNvSpPr>
          <p:nvPr>
            <p:ph type="pic" sz="quarter" idx="13"/>
          </p:nvPr>
        </p:nvSpPr>
        <p:spPr>
          <a:xfrm>
            <a:off x="6096000" y="0"/>
            <a:ext cx="6094800" cy="6858000"/>
          </a:xfrm>
          <a:prstGeom prst="rect">
            <a:avLst/>
          </a:prstGeom>
        </p:spPr>
        <p:txBody>
          <a:bodyPr/>
          <a:lstStyle/>
          <a:p>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9" name="Kép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
        <p:nvSpPr>
          <p:cNvPr id="8" name="Title 7">
            <a:extLst>
              <a:ext uri="{FF2B5EF4-FFF2-40B4-BE49-F238E27FC236}">
                <a16:creationId xmlns:a16="http://schemas.microsoft.com/office/drawing/2014/main" id="{992749E9-4EB3-BF4B-932C-7E3E3A37FDD5}"/>
              </a:ext>
            </a:extLst>
          </p:cNvPr>
          <p:cNvSpPr>
            <a:spLocks noGrp="1"/>
          </p:cNvSpPr>
          <p:nvPr>
            <p:ph type="title" hasCustomPrompt="1"/>
          </p:nvPr>
        </p:nvSpPr>
        <p:spPr>
          <a:xfrm>
            <a:off x="1295400" y="457411"/>
            <a:ext cx="4352150" cy="530257"/>
          </a:xfrm>
        </p:spPr>
        <p:txBody>
          <a:bodyPr>
            <a:noAutofit/>
          </a:bodyPr>
          <a:lstStyle/>
          <a:p>
            <a:r>
              <a:rPr lang="en-GB" dirty="0"/>
              <a:t>Click to edit</a:t>
            </a:r>
            <a:endParaRPr lang="aa-ET" dirty="0"/>
          </a:p>
        </p:txBody>
      </p:sp>
      <p:sp>
        <p:nvSpPr>
          <p:cNvPr id="7" name="Text Placeholder 4">
            <a:extLst>
              <a:ext uri="{FF2B5EF4-FFF2-40B4-BE49-F238E27FC236}">
                <a16:creationId xmlns:a16="http://schemas.microsoft.com/office/drawing/2014/main" id="{79B62B3E-69ED-5042-B00E-87FD85E5AC58}"/>
              </a:ext>
            </a:extLst>
          </p:cNvPr>
          <p:cNvSpPr>
            <a:spLocks noGrp="1"/>
          </p:cNvSpPr>
          <p:nvPr>
            <p:ph type="body" sz="quarter" idx="29" hasCustomPrompt="1"/>
          </p:nvPr>
        </p:nvSpPr>
        <p:spPr>
          <a:xfrm>
            <a:off x="2511950" y="6205647"/>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1"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4915712"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4263634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_01">
    <p:bg>
      <p:bgRef idx="1001">
        <a:schemeClr val="bg2"/>
      </p:bgRef>
    </p:bg>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4"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a:solidFill>
                  <a:schemeClr val="tx1"/>
                </a:solidFill>
                <a:latin typeface="DM Sans Medium" pitchFamily="2" charset="-18"/>
              </a:defRPr>
            </a:lvl1pPr>
          </a:lstStyle>
          <a:p>
            <a:pPr lvl="0"/>
            <a:r>
              <a:rPr lang="hu-HU" dirty="0" err="1"/>
              <a:t>Example</a:t>
            </a:r>
            <a:endParaRPr lang="hu-HU" dirty="0"/>
          </a:p>
        </p:txBody>
      </p:sp>
      <p:sp>
        <p:nvSpPr>
          <p:cNvPr id="6"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59213113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_02">
    <p:bg>
      <p:bgPr>
        <a:solidFill>
          <a:srgbClr val="E8E6DC"/>
        </a:solidFill>
        <a:effectLst/>
      </p:bgPr>
    </p:bg>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7"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a:solidFill>
                  <a:schemeClr val="tx1"/>
                </a:solidFill>
                <a:latin typeface="DM Sans Medium" pitchFamily="2" charset="-18"/>
              </a:defRPr>
            </a:lvl1pPr>
          </a:lstStyle>
          <a:p>
            <a:pPr lvl="0"/>
            <a:r>
              <a:rPr lang="hu-HU" dirty="0" err="1"/>
              <a:t>Example</a:t>
            </a:r>
            <a:endParaRPr lang="hu-HU" dirty="0"/>
          </a:p>
        </p:txBody>
      </p:sp>
      <p:sp>
        <p:nvSpPr>
          <p:cNvPr id="8"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2536912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_03">
    <p:bg>
      <p:bgPr>
        <a:solidFill>
          <a:schemeClr val="accent2"/>
        </a:solidFill>
        <a:effectLst/>
      </p:bgPr>
    </p:bg>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6"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b="0">
                <a:solidFill>
                  <a:schemeClr val="tx1"/>
                </a:solidFill>
                <a:latin typeface="DM Sans Medium" pitchFamily="2" charset="-18"/>
              </a:defRPr>
            </a:lvl1pPr>
          </a:lstStyle>
          <a:p>
            <a:pPr lvl="0"/>
            <a:r>
              <a:rPr lang="hu-HU" dirty="0" err="1"/>
              <a:t>Example</a:t>
            </a:r>
            <a:endParaRPr lang="hu-HU" dirty="0"/>
          </a:p>
        </p:txBody>
      </p:sp>
      <p:sp>
        <p:nvSpPr>
          <p:cNvPr id="7"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3809694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_with_picture_03">
    <p:spTree>
      <p:nvGrpSpPr>
        <p:cNvPr id="1" name=""/>
        <p:cNvGrpSpPr/>
        <p:nvPr/>
      </p:nvGrpSpPr>
      <p:grpSpPr>
        <a:xfrm>
          <a:off x="0" y="0"/>
          <a:ext cx="0" cy="0"/>
          <a:chOff x="0" y="0"/>
          <a:chExt cx="0" cy="0"/>
        </a:xfrm>
      </p:grpSpPr>
      <p:sp>
        <p:nvSpPr>
          <p:cNvPr id="11" name="Kép helye 2"/>
          <p:cNvSpPr>
            <a:spLocks noGrp="1"/>
          </p:cNvSpPr>
          <p:nvPr>
            <p:ph type="pic" sz="quarter" idx="15"/>
          </p:nvPr>
        </p:nvSpPr>
        <p:spPr>
          <a:xfrm>
            <a:off x="8120971" y="1240402"/>
            <a:ext cx="3341686" cy="4325510"/>
          </a:xfrm>
          <a:prstGeom prst="rect">
            <a:avLst/>
          </a:prstGeom>
        </p:spPr>
        <p:txBody>
          <a:bodyPr/>
          <a:lstStyle/>
          <a:p>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9" name="Kép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6196013"/>
            <a:ext cx="1535714" cy="280988"/>
          </a:xfrm>
          <a:prstGeom prst="rect">
            <a:avLst/>
          </a:prstGeom>
        </p:spPr>
      </p:pic>
      <p:sp>
        <p:nvSpPr>
          <p:cNvPr id="3" name="Kép helye 2"/>
          <p:cNvSpPr>
            <a:spLocks noGrp="1"/>
          </p:cNvSpPr>
          <p:nvPr>
            <p:ph type="pic" sz="quarter" idx="13"/>
          </p:nvPr>
        </p:nvSpPr>
        <p:spPr>
          <a:xfrm>
            <a:off x="4583114" y="1240403"/>
            <a:ext cx="3341686" cy="4325510"/>
          </a:xfrm>
          <a:prstGeom prst="rect">
            <a:avLst/>
          </a:prstGeom>
        </p:spPr>
        <p:txBody>
          <a:bodyPr/>
          <a:lstStyle/>
          <a:p>
            <a:endParaRPr lang="hu-HU"/>
          </a:p>
        </p:txBody>
      </p:sp>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7" name="Title 6">
            <a:extLst>
              <a:ext uri="{FF2B5EF4-FFF2-40B4-BE49-F238E27FC236}">
                <a16:creationId xmlns:a16="http://schemas.microsoft.com/office/drawing/2014/main" id="{45D50A47-D403-E245-81D7-C75B916EB1DF}"/>
              </a:ext>
            </a:extLst>
          </p:cNvPr>
          <p:cNvSpPr>
            <a:spLocks noGrp="1"/>
          </p:cNvSpPr>
          <p:nvPr>
            <p:ph type="title"/>
          </p:nvPr>
        </p:nvSpPr>
        <p:spPr/>
        <p:txBody>
          <a:bodyPr>
            <a:noAutofit/>
          </a:bodyPr>
          <a:lstStyle/>
          <a:p>
            <a:r>
              <a:rPr lang="en-GB" dirty="0"/>
              <a:t>Click to edit Master title style</a:t>
            </a:r>
            <a:endParaRPr lang="aa-ET" dirty="0"/>
          </a:p>
        </p:txBody>
      </p:sp>
      <p:sp>
        <p:nvSpPr>
          <p:cNvPr id="12" name="Text Placeholder 4">
            <a:extLst>
              <a:ext uri="{FF2B5EF4-FFF2-40B4-BE49-F238E27FC236}">
                <a16:creationId xmlns:a16="http://schemas.microsoft.com/office/drawing/2014/main" id="{0883F5BE-5659-AE4C-B610-64B2C1756682}"/>
              </a:ext>
            </a:extLst>
          </p:cNvPr>
          <p:cNvSpPr>
            <a:spLocks noGrp="1"/>
          </p:cNvSpPr>
          <p:nvPr>
            <p:ph type="body" sz="quarter" idx="29" hasCustomPrompt="1"/>
          </p:nvPr>
        </p:nvSpPr>
        <p:spPr>
          <a:xfrm>
            <a:off x="2417356" y="6153944"/>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3"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3655105"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1947025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_01">
    <p:bg>
      <p:bgRef idx="1001">
        <a:schemeClr val="bg1"/>
      </p:bgRef>
    </p:bg>
    <p:spTree>
      <p:nvGrpSpPr>
        <p:cNvPr id="1" name=""/>
        <p:cNvGrpSpPr/>
        <p:nvPr/>
      </p:nvGrpSpPr>
      <p:grpSpPr>
        <a:xfrm>
          <a:off x="0" y="0"/>
          <a:ext cx="0" cy="0"/>
          <a:chOff x="0" y="0"/>
          <a:chExt cx="0" cy="0"/>
        </a:xfrm>
      </p:grpSpPr>
      <p:sp>
        <p:nvSpPr>
          <p:cNvPr id="3" name="Diagram helye 2"/>
          <p:cNvSpPr>
            <a:spLocks noGrp="1"/>
          </p:cNvSpPr>
          <p:nvPr>
            <p:ph type="chart" sz="quarter" idx="13"/>
          </p:nvPr>
        </p:nvSpPr>
        <p:spPr>
          <a:xfrm>
            <a:off x="731837" y="728663"/>
            <a:ext cx="10728325" cy="5102225"/>
          </a:xfrm>
          <a:prstGeom prst="rect">
            <a:avLst/>
          </a:prstGeom>
        </p:spPr>
        <p:txBody>
          <a:bodyPr/>
          <a:lstStyle>
            <a:lvl1pPr marL="0" indent="0">
              <a:buNone/>
              <a:defRPr sz="3200">
                <a:latin typeface="DM Sans" pitchFamily="2" charset="-18"/>
              </a:defRPr>
            </a:lvl1pPr>
          </a:lstStyle>
          <a:p>
            <a:endParaRPr lang="hu-HU"/>
          </a:p>
        </p:txBody>
      </p:sp>
      <p:sp>
        <p:nvSpPr>
          <p:cNvPr id="5"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6"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7" name="Kép 8">
            <a:extLst>
              <a:ext uri="{FF2B5EF4-FFF2-40B4-BE49-F238E27FC236}">
                <a16:creationId xmlns:a16="http://schemas.microsoft.com/office/drawing/2014/main" id="{36B23884-1F67-CB09-4DA0-7DC144DD49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87475560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_01">
    <p:bg>
      <p:bgRef idx="1001">
        <a:schemeClr val="bg1"/>
      </p:bgRef>
    </p:bg>
    <p:spTree>
      <p:nvGrpSpPr>
        <p:cNvPr id="1" name=""/>
        <p:cNvGrpSpPr/>
        <p:nvPr/>
      </p:nvGrpSpPr>
      <p:grpSpPr>
        <a:xfrm>
          <a:off x="0" y="0"/>
          <a:ext cx="0" cy="0"/>
          <a:chOff x="0" y="0"/>
          <a:chExt cx="0" cy="0"/>
        </a:xfrm>
      </p:grpSpPr>
      <p:sp>
        <p:nvSpPr>
          <p:cNvPr id="7" name="Táblázat helye 6"/>
          <p:cNvSpPr>
            <a:spLocks noGrp="1"/>
          </p:cNvSpPr>
          <p:nvPr>
            <p:ph type="tbl" sz="quarter" idx="13"/>
          </p:nvPr>
        </p:nvSpPr>
        <p:spPr>
          <a:xfrm>
            <a:off x="731838" y="728663"/>
            <a:ext cx="10728325" cy="5102225"/>
          </a:xfrm>
          <a:prstGeom prst="rect">
            <a:avLst/>
          </a:prstGeom>
        </p:spPr>
        <p:txBody>
          <a:bodyPr/>
          <a:lstStyle>
            <a:lvl1pPr marL="0" indent="0">
              <a:buNone/>
              <a:defRPr sz="3200">
                <a:latin typeface="DM Sans" pitchFamily="2" charset="-18"/>
              </a:defRPr>
            </a:lvl1pPr>
          </a:lstStyle>
          <a:p>
            <a:endParaRPr lang="hu-HU"/>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5"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6" name="Kép 8">
            <a:extLst>
              <a:ext uri="{FF2B5EF4-FFF2-40B4-BE49-F238E27FC236}">
                <a16:creationId xmlns:a16="http://schemas.microsoft.com/office/drawing/2014/main" id="{90DFD74A-FDA2-5BC3-C524-F0E6E75416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58947812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page Picture">
    <p:bg>
      <p:bgRef idx="1001">
        <a:schemeClr val="bg1"/>
      </p:bgRef>
    </p:bg>
    <p:spTree>
      <p:nvGrpSpPr>
        <p:cNvPr id="1" name=""/>
        <p:cNvGrpSpPr/>
        <p:nvPr/>
      </p:nvGrpSpPr>
      <p:grpSpPr>
        <a:xfrm>
          <a:off x="0" y="0"/>
          <a:ext cx="0" cy="0"/>
          <a:chOff x="0" y="0"/>
          <a:chExt cx="0" cy="0"/>
        </a:xfrm>
      </p:grpSpPr>
      <p:sp>
        <p:nvSpPr>
          <p:cNvPr id="4" name="Kép helye 3"/>
          <p:cNvSpPr>
            <a:spLocks noGrp="1"/>
          </p:cNvSpPr>
          <p:nvPr>
            <p:ph type="pic" sz="quarter" idx="10"/>
          </p:nvPr>
        </p:nvSpPr>
        <p:spPr>
          <a:xfrm>
            <a:off x="0" y="1"/>
            <a:ext cx="12192000" cy="6858000"/>
          </a:xfrm>
          <a:prstGeom prst="rect">
            <a:avLst/>
          </a:prstGeom>
        </p:spPr>
        <p:txBody>
          <a:bodyPr/>
          <a:lstStyle/>
          <a:p>
            <a:endParaRPr lang="hu-HU"/>
          </a:p>
        </p:txBody>
      </p:sp>
    </p:spTree>
    <p:extLst>
      <p:ext uri="{BB962C8B-B14F-4D97-AF65-F5344CB8AC3E}">
        <p14:creationId xmlns:p14="http://schemas.microsoft.com/office/powerpoint/2010/main" val="96598615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_with_illustration_01">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2" name="Lekerekített téglalap 1"/>
          <p:cNvSpPr/>
          <p:nvPr userDrawn="1"/>
        </p:nvSpPr>
        <p:spPr>
          <a:xfrm>
            <a:off x="731838" y="1243928"/>
            <a:ext cx="3189289" cy="4365625"/>
          </a:xfrm>
          <a:prstGeom prst="roundRect">
            <a:avLst>
              <a:gd name="adj" fmla="val 7856"/>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3" name="Lekerekített téglalap 12"/>
          <p:cNvSpPr/>
          <p:nvPr userDrawn="1"/>
        </p:nvSpPr>
        <p:spPr>
          <a:xfrm>
            <a:off x="8270871" y="1243928"/>
            <a:ext cx="3189289" cy="4365625"/>
          </a:xfrm>
          <a:prstGeom prst="roundRect">
            <a:avLst>
              <a:gd name="adj" fmla="val 8309"/>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4" name="Lekerekített téglalap 13"/>
          <p:cNvSpPr/>
          <p:nvPr userDrawn="1"/>
        </p:nvSpPr>
        <p:spPr>
          <a:xfrm>
            <a:off x="4501355" y="1243928"/>
            <a:ext cx="3189289" cy="4365625"/>
          </a:xfrm>
          <a:prstGeom prst="roundRect">
            <a:avLst>
              <a:gd name="adj" fmla="val 8460"/>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7" name="Kép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513798" y="3178750"/>
            <a:ext cx="1531308" cy="2834700"/>
          </a:xfrm>
          <a:prstGeom prst="rect">
            <a:avLst/>
          </a:prstGeom>
        </p:spPr>
      </p:pic>
      <p:sp>
        <p:nvSpPr>
          <p:cNvPr id="22" name="Szöveg helye 3"/>
          <p:cNvSpPr>
            <a:spLocks noGrp="1"/>
          </p:cNvSpPr>
          <p:nvPr>
            <p:ph type="body" sz="quarter" idx="32" hasCustomPrompt="1"/>
          </p:nvPr>
        </p:nvSpPr>
        <p:spPr>
          <a:xfrm>
            <a:off x="912548" y="1462473"/>
            <a:ext cx="2827867"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
        <p:nvSpPr>
          <p:cNvPr id="25" name="Szöveg helye 3"/>
          <p:cNvSpPr>
            <a:spLocks noGrp="1"/>
          </p:cNvSpPr>
          <p:nvPr>
            <p:ph type="body" sz="quarter" idx="35" hasCustomPrompt="1"/>
          </p:nvPr>
        </p:nvSpPr>
        <p:spPr>
          <a:xfrm>
            <a:off x="4682065" y="1462473"/>
            <a:ext cx="2827867"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
        <p:nvSpPr>
          <p:cNvPr id="26" name="Szöveg helye 3"/>
          <p:cNvSpPr>
            <a:spLocks noGrp="1"/>
          </p:cNvSpPr>
          <p:nvPr>
            <p:ph type="body" sz="quarter" idx="36" hasCustomPrompt="1"/>
          </p:nvPr>
        </p:nvSpPr>
        <p:spPr>
          <a:xfrm>
            <a:off x="8459528" y="1462473"/>
            <a:ext cx="2039139"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pic>
        <p:nvPicPr>
          <p:cNvPr id="16" name="Kép 8">
            <a:extLst>
              <a:ext uri="{FF2B5EF4-FFF2-40B4-BE49-F238E27FC236}">
                <a16:creationId xmlns:a16="http://schemas.microsoft.com/office/drawing/2014/main" id="{C4806647-D62A-D396-9377-C77191DF83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356023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_with_illustration_02">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5848350"/>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2" name="Lekerekített téglalap 1"/>
          <p:cNvSpPr/>
          <p:nvPr userDrawn="1"/>
        </p:nvSpPr>
        <p:spPr>
          <a:xfrm>
            <a:off x="731838" y="1243928"/>
            <a:ext cx="5235825" cy="4365625"/>
          </a:xfrm>
          <a:prstGeom prst="roundRect">
            <a:avLst>
              <a:gd name="adj" fmla="val 5658"/>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3" name="Lekerekített téglalap 12"/>
          <p:cNvSpPr/>
          <p:nvPr userDrawn="1"/>
        </p:nvSpPr>
        <p:spPr>
          <a:xfrm>
            <a:off x="6224337" y="1243928"/>
            <a:ext cx="5235824" cy="4365625"/>
          </a:xfrm>
          <a:prstGeom prst="roundRect">
            <a:avLst>
              <a:gd name="adj" fmla="val 5658"/>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23" name="Szöveg helye 3"/>
          <p:cNvSpPr>
            <a:spLocks noGrp="1"/>
          </p:cNvSpPr>
          <p:nvPr>
            <p:ph type="body" sz="quarter" idx="34" hasCustomPrompt="1"/>
          </p:nvPr>
        </p:nvSpPr>
        <p:spPr>
          <a:xfrm>
            <a:off x="912548" y="1462473"/>
            <a:ext cx="4852985"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pic>
        <p:nvPicPr>
          <p:cNvPr id="7" name="Picture 6" descr="A picture containing vector graphics&#10;&#10;Description automatically generated">
            <a:extLst>
              <a:ext uri="{FF2B5EF4-FFF2-40B4-BE49-F238E27FC236}">
                <a16:creationId xmlns:a16="http://schemas.microsoft.com/office/drawing/2014/main" id="{44401F20-754D-154B-A42B-4E86D8437A5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166" t="39374"/>
          <a:stretch/>
        </p:blipFill>
        <p:spPr>
          <a:xfrm>
            <a:off x="9944996" y="4652376"/>
            <a:ext cx="1352350" cy="1914353"/>
          </a:xfrm>
          <a:prstGeom prst="rect">
            <a:avLst/>
          </a:prstGeom>
        </p:spPr>
      </p:pic>
      <p:sp>
        <p:nvSpPr>
          <p:cNvPr id="18" name="Szöveg helye 3">
            <a:extLst>
              <a:ext uri="{FF2B5EF4-FFF2-40B4-BE49-F238E27FC236}">
                <a16:creationId xmlns:a16="http://schemas.microsoft.com/office/drawing/2014/main" id="{84C65C56-B1EC-2845-B0B1-21E1CFC256D2}"/>
              </a:ext>
            </a:extLst>
          </p:cNvPr>
          <p:cNvSpPr>
            <a:spLocks noGrp="1"/>
          </p:cNvSpPr>
          <p:nvPr>
            <p:ph type="body" sz="quarter" idx="35" hasCustomPrompt="1"/>
          </p:nvPr>
        </p:nvSpPr>
        <p:spPr>
          <a:xfrm>
            <a:off x="6415756" y="1470808"/>
            <a:ext cx="4852985"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Tree>
    <p:extLst>
      <p:ext uri="{BB962C8B-B14F-4D97-AF65-F5344CB8AC3E}">
        <p14:creationId xmlns:p14="http://schemas.microsoft.com/office/powerpoint/2010/main" val="1549250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_with_illustration_03">
    <p:spTree>
      <p:nvGrpSpPr>
        <p:cNvPr id="1" name=""/>
        <p:cNvGrpSpPr/>
        <p:nvPr/>
      </p:nvGrpSpPr>
      <p:grpSpPr>
        <a:xfrm>
          <a:off x="0" y="0"/>
          <a:ext cx="0" cy="0"/>
          <a:chOff x="0" y="0"/>
          <a:chExt cx="0" cy="0"/>
        </a:xfrm>
      </p:grpSpPr>
      <p:sp>
        <p:nvSpPr>
          <p:cNvPr id="2" name="Lekerekített téglalap 1"/>
          <p:cNvSpPr/>
          <p:nvPr userDrawn="1"/>
        </p:nvSpPr>
        <p:spPr>
          <a:xfrm>
            <a:off x="731838" y="1243928"/>
            <a:ext cx="10728322" cy="4365625"/>
          </a:xfrm>
          <a:prstGeom prst="roundRect">
            <a:avLst>
              <a:gd name="adj" fmla="val 5768"/>
            </a:avLst>
          </a:prstGeom>
          <a:solidFill>
            <a:schemeClr val="accent1"/>
          </a:solidFill>
          <a:ln>
            <a:noFill/>
          </a:ln>
          <a:effectLst>
            <a:softEdge rad="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5848350"/>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5" name="Kép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59602" y="3785901"/>
            <a:ext cx="2280785" cy="2202943"/>
          </a:xfrm>
          <a:prstGeom prst="rect">
            <a:avLst/>
          </a:prstGeom>
        </p:spPr>
      </p:pic>
      <p:sp>
        <p:nvSpPr>
          <p:cNvPr id="18" name="Text Placeholder 18">
            <a:extLst>
              <a:ext uri="{FF2B5EF4-FFF2-40B4-BE49-F238E27FC236}">
                <a16:creationId xmlns:a16="http://schemas.microsoft.com/office/drawing/2014/main" id="{5A681C00-FE72-E74D-AD2A-D57CA26A6BB8}"/>
              </a:ext>
            </a:extLst>
          </p:cNvPr>
          <p:cNvSpPr>
            <a:spLocks noGrp="1"/>
          </p:cNvSpPr>
          <p:nvPr>
            <p:ph idx="1"/>
          </p:nvPr>
        </p:nvSpPr>
        <p:spPr>
          <a:xfrm>
            <a:off x="912547" y="1462473"/>
            <a:ext cx="10320135" cy="3928533"/>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2463165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_02">
    <p:spTree>
      <p:nvGrpSpPr>
        <p:cNvPr id="1" name=""/>
        <p:cNvGrpSpPr/>
        <p:nvPr/>
      </p:nvGrpSpPr>
      <p:grpSpPr>
        <a:xfrm>
          <a:off x="0" y="0"/>
          <a:ext cx="0" cy="0"/>
          <a:chOff x="0" y="0"/>
          <a:chExt cx="0" cy="0"/>
        </a:xfrm>
      </p:grpSpPr>
      <p:sp>
        <p:nvSpPr>
          <p:cNvPr id="13" name="Lekerekített téglalap 12"/>
          <p:cNvSpPr/>
          <p:nvPr userDrawn="1"/>
        </p:nvSpPr>
        <p:spPr>
          <a:xfrm>
            <a:off x="731838" y="1729022"/>
            <a:ext cx="2362199" cy="3339171"/>
          </a:xfrm>
          <a:prstGeom prst="roundRect">
            <a:avLst>
              <a:gd name="adj" fmla="val 9516"/>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3" name="Title 2">
            <a:extLst>
              <a:ext uri="{FF2B5EF4-FFF2-40B4-BE49-F238E27FC236}">
                <a16:creationId xmlns:a16="http://schemas.microsoft.com/office/drawing/2014/main" id="{83D8938A-A278-6D42-8DE8-4FF901E1A43F}"/>
              </a:ext>
            </a:extLst>
          </p:cNvPr>
          <p:cNvSpPr>
            <a:spLocks noGrp="1"/>
          </p:cNvSpPr>
          <p:nvPr>
            <p:ph type="title"/>
          </p:nvPr>
        </p:nvSpPr>
        <p:spPr>
          <a:xfrm>
            <a:off x="731839" y="457411"/>
            <a:ext cx="10728322" cy="530257"/>
          </a:xfrm>
        </p:spPr>
        <p:txBody>
          <a:bodyPr>
            <a:noAutofit/>
          </a:bodyPr>
          <a:lstStyle>
            <a:lvl1pPr algn="ctr">
              <a:defRPr/>
            </a:lvl1pPr>
          </a:lstStyle>
          <a:p>
            <a:r>
              <a:rPr lang="en-GB" dirty="0"/>
              <a:t>Click to edit Master title style</a:t>
            </a:r>
            <a:endParaRPr lang="aa-ET" dirty="0"/>
          </a:p>
        </p:txBody>
      </p:sp>
      <p:sp>
        <p:nvSpPr>
          <p:cNvPr id="11"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4" name="Lekerekített téglalap 13"/>
          <p:cNvSpPr/>
          <p:nvPr userDrawn="1"/>
        </p:nvSpPr>
        <p:spPr>
          <a:xfrm>
            <a:off x="3520547" y="1729022"/>
            <a:ext cx="2362199" cy="3339171"/>
          </a:xfrm>
          <a:prstGeom prst="roundRect">
            <a:avLst>
              <a:gd name="adj" fmla="val 9516"/>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5" name="Lekerekített téglalap 14"/>
          <p:cNvSpPr/>
          <p:nvPr userDrawn="1"/>
        </p:nvSpPr>
        <p:spPr>
          <a:xfrm>
            <a:off x="6309256" y="1729022"/>
            <a:ext cx="2362199" cy="3339171"/>
          </a:xfrm>
          <a:prstGeom prst="roundRect">
            <a:avLst>
              <a:gd name="adj" fmla="val 9516"/>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6" name="Lekerekített téglalap 15"/>
          <p:cNvSpPr/>
          <p:nvPr userDrawn="1"/>
        </p:nvSpPr>
        <p:spPr>
          <a:xfrm>
            <a:off x="9097964" y="1729022"/>
            <a:ext cx="2362199" cy="3339171"/>
          </a:xfrm>
          <a:prstGeom prst="roundRect">
            <a:avLst>
              <a:gd name="adj" fmla="val 9516"/>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8" name="Szöveg helye 3"/>
          <p:cNvSpPr>
            <a:spLocks noGrp="1"/>
          </p:cNvSpPr>
          <p:nvPr>
            <p:ph type="body" sz="quarter" idx="31" hasCustomPrompt="1"/>
          </p:nvPr>
        </p:nvSpPr>
        <p:spPr>
          <a:xfrm>
            <a:off x="880004"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7" name="Szöveg helye 3"/>
          <p:cNvSpPr>
            <a:spLocks noGrp="1"/>
          </p:cNvSpPr>
          <p:nvPr>
            <p:ph type="body" sz="quarter" idx="32" hasCustomPrompt="1"/>
          </p:nvPr>
        </p:nvSpPr>
        <p:spPr>
          <a:xfrm>
            <a:off x="3668713"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8" name="Szöveg helye 3"/>
          <p:cNvSpPr>
            <a:spLocks noGrp="1"/>
          </p:cNvSpPr>
          <p:nvPr>
            <p:ph type="body" sz="quarter" idx="33" hasCustomPrompt="1"/>
          </p:nvPr>
        </p:nvSpPr>
        <p:spPr>
          <a:xfrm>
            <a:off x="6457422"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9" name="Szöveg helye 3"/>
          <p:cNvSpPr>
            <a:spLocks noGrp="1"/>
          </p:cNvSpPr>
          <p:nvPr>
            <p:ph type="body" sz="quarter" idx="34" hasCustomPrompt="1"/>
          </p:nvPr>
        </p:nvSpPr>
        <p:spPr>
          <a:xfrm>
            <a:off x="9246130"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pic>
        <p:nvPicPr>
          <p:cNvPr id="17" name="Kép 8">
            <a:extLst>
              <a:ext uri="{FF2B5EF4-FFF2-40B4-BE49-F238E27FC236}">
                <a16:creationId xmlns:a16="http://schemas.microsoft.com/office/drawing/2014/main" id="{F68AA2C4-365B-2E30-4996-59A7AF8A05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889095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accent1"/>
        </a:solidFill>
        <a:effectLst/>
      </p:bgPr>
    </p:bg>
    <p:spTree>
      <p:nvGrpSpPr>
        <p:cNvPr id="1" name=""/>
        <p:cNvGrpSpPr/>
        <p:nvPr/>
      </p:nvGrpSpPr>
      <p:grpSpPr>
        <a:xfrm>
          <a:off x="0" y="0"/>
          <a:ext cx="0" cy="0"/>
          <a:chOff x="0" y="0"/>
          <a:chExt cx="0" cy="0"/>
        </a:xfrm>
      </p:grpSpPr>
      <p:pic>
        <p:nvPicPr>
          <p:cNvPr id="16" name="Kép 2">
            <a:extLst>
              <a:ext uri="{FF2B5EF4-FFF2-40B4-BE49-F238E27FC236}">
                <a16:creationId xmlns:a16="http://schemas.microsoft.com/office/drawing/2014/main" id="{101DECA9-6F33-5742-91EF-FB1BBDAF00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3" name="Title 2">
            <a:extLst>
              <a:ext uri="{FF2B5EF4-FFF2-40B4-BE49-F238E27FC236}">
                <a16:creationId xmlns:a16="http://schemas.microsoft.com/office/drawing/2014/main" id="{83D8938A-A278-6D42-8DE8-4FF901E1A43F}"/>
              </a:ext>
            </a:extLst>
          </p:cNvPr>
          <p:cNvSpPr>
            <a:spLocks noGrp="1"/>
          </p:cNvSpPr>
          <p:nvPr>
            <p:ph type="title"/>
          </p:nvPr>
        </p:nvSpPr>
        <p:spPr>
          <a:xfrm>
            <a:off x="731839" y="457411"/>
            <a:ext cx="10728322" cy="530257"/>
          </a:xfrm>
        </p:spPr>
        <p:txBody>
          <a:bodyPr>
            <a:noAutofit/>
          </a:bodyPr>
          <a:lstStyle>
            <a:lvl1pPr algn="ctr">
              <a:defRPr>
                <a:solidFill>
                  <a:schemeClr val="bg2"/>
                </a:solidFill>
              </a:defRPr>
            </a:lvl1pPr>
          </a:lstStyle>
          <a:p>
            <a:r>
              <a:rPr lang="en-GB" dirty="0"/>
              <a:t>Click to edit Master title style</a:t>
            </a:r>
            <a:endParaRPr lang="aa-ET" dirty="0"/>
          </a:p>
        </p:txBody>
      </p:sp>
      <p:sp>
        <p:nvSpPr>
          <p:cNvPr id="11"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6" name="Picture 5" descr="Icon&#10;&#10;Description automatically generated">
            <a:extLst>
              <a:ext uri="{FF2B5EF4-FFF2-40B4-BE49-F238E27FC236}">
                <a16:creationId xmlns:a16="http://schemas.microsoft.com/office/drawing/2014/main" id="{829C7A3E-C461-664E-8346-F49EAA5042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623" y="2142225"/>
            <a:ext cx="1366234" cy="1366234"/>
          </a:xfrm>
          <a:prstGeom prst="rect">
            <a:avLst/>
          </a:prstGeom>
        </p:spPr>
      </p:pic>
      <p:pic>
        <p:nvPicPr>
          <p:cNvPr id="13" name="Kép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68130" y="2085411"/>
            <a:ext cx="1479863" cy="1479863"/>
          </a:xfrm>
          <a:prstGeom prst="rect">
            <a:avLst/>
          </a:prstGeom>
        </p:spPr>
      </p:pic>
      <p:pic>
        <p:nvPicPr>
          <p:cNvPr id="18" name="Kép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31972" y="2076353"/>
            <a:ext cx="1497978" cy="1497978"/>
          </a:xfrm>
          <a:prstGeom prst="rect">
            <a:avLst/>
          </a:prstGeom>
        </p:spPr>
      </p:pic>
      <p:pic>
        <p:nvPicPr>
          <p:cNvPr id="19" name="Kép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72835" y="2094824"/>
            <a:ext cx="1461036" cy="1461036"/>
          </a:xfrm>
          <a:prstGeom prst="rect">
            <a:avLst/>
          </a:prstGeom>
        </p:spPr>
      </p:pic>
      <p:pic>
        <p:nvPicPr>
          <p:cNvPr id="20" name="Kép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17849" y="2192191"/>
            <a:ext cx="1266303" cy="1266303"/>
          </a:xfrm>
          <a:prstGeom prst="rect">
            <a:avLst/>
          </a:prstGeom>
        </p:spPr>
      </p:pic>
      <p:sp>
        <p:nvSpPr>
          <p:cNvPr id="21" name="Szöveg helye 3"/>
          <p:cNvSpPr>
            <a:spLocks noGrp="1"/>
          </p:cNvSpPr>
          <p:nvPr>
            <p:ph type="body" sz="quarter" idx="31" hasCustomPrompt="1"/>
          </p:nvPr>
        </p:nvSpPr>
        <p:spPr>
          <a:xfrm>
            <a:off x="726540"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is </a:t>
            </a:r>
            <a:r>
              <a:rPr lang="en-GB" b="0" i="0" u="none" strike="noStrike" dirty="0" err="1">
                <a:solidFill>
                  <a:srgbClr val="000000"/>
                </a:solidFill>
                <a:effectLst/>
                <a:latin typeface="DM Sans" pitchFamily="2" charset="77"/>
              </a:rPr>
              <a:t>duurzaam</a:t>
            </a:r>
            <a:endParaRPr lang="en-GB" b="0" i="0" u="none" strike="noStrike" dirty="0">
              <a:solidFill>
                <a:srgbClr val="000000"/>
              </a:solidFill>
              <a:effectLst/>
              <a:latin typeface="DM Sans" pitchFamily="2" charset="77"/>
            </a:endParaRPr>
          </a:p>
        </p:txBody>
      </p:sp>
      <p:sp>
        <p:nvSpPr>
          <p:cNvPr id="23" name="Szöveg helye 3"/>
          <p:cNvSpPr>
            <a:spLocks noGrp="1"/>
          </p:cNvSpPr>
          <p:nvPr>
            <p:ph type="body" sz="quarter" idx="32" hasCustomPrompt="1"/>
          </p:nvPr>
        </p:nvSpPr>
        <p:spPr>
          <a:xfrm>
            <a:off x="2920345"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is </a:t>
            </a:r>
            <a:r>
              <a:rPr lang="en-GB" b="0" i="0" u="none" strike="noStrike" dirty="0" err="1">
                <a:solidFill>
                  <a:srgbClr val="000000"/>
                </a:solidFill>
                <a:effectLst/>
                <a:latin typeface="DM Sans" pitchFamily="2" charset="77"/>
              </a:rPr>
              <a:t>betaalbaar</a:t>
            </a:r>
            <a:endParaRPr lang="en-GB" b="0" i="0" u="none" strike="noStrike" dirty="0">
              <a:solidFill>
                <a:srgbClr val="000000"/>
              </a:solidFill>
              <a:effectLst/>
              <a:latin typeface="Times" pitchFamily="2" charset="0"/>
            </a:endParaRPr>
          </a:p>
        </p:txBody>
      </p:sp>
      <p:sp>
        <p:nvSpPr>
          <p:cNvPr id="24" name="Szöveg helye 3"/>
          <p:cNvSpPr>
            <a:spLocks noGrp="1"/>
          </p:cNvSpPr>
          <p:nvPr>
            <p:ph type="body" sz="quarter" idx="33" hasCustomPrompt="1"/>
          </p:nvPr>
        </p:nvSpPr>
        <p:spPr>
          <a:xfrm>
            <a:off x="5114150"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Door 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zijn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woningen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comfortabel</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goed</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te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verwarmen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te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ventileren</a:t>
            </a:r>
            <a:endParaRPr lang="en-GB" b="0" i="0" u="none" strike="noStrike" dirty="0">
              <a:solidFill>
                <a:srgbClr val="000000"/>
              </a:solidFill>
              <a:effectLst/>
              <a:latin typeface="DM Sans" pitchFamily="2" charset="77"/>
            </a:endParaRPr>
          </a:p>
        </p:txBody>
      </p:sp>
      <p:sp>
        <p:nvSpPr>
          <p:cNvPr id="25" name="Szöveg helye 3"/>
          <p:cNvSpPr>
            <a:spLocks noGrp="1"/>
          </p:cNvSpPr>
          <p:nvPr>
            <p:ph type="body" sz="quarter" idx="34" hasCustomPrompt="1"/>
          </p:nvPr>
        </p:nvSpPr>
        <p:spPr>
          <a:xfrm>
            <a:off x="7307955" y="3874104"/>
            <a:ext cx="1958400" cy="1168400"/>
          </a:xfrm>
        </p:spPr>
        <p:txBody>
          <a:bodyPr anchor="t">
            <a:noAutofit/>
          </a:bodyPr>
          <a:lstStyle>
            <a:lvl1pPr marL="0" indent="0" algn="ctr">
              <a:lnSpc>
                <a:spcPct val="100000"/>
              </a:lnSpc>
              <a:buNone/>
              <a:defRPr lang="en-GB" sz="1400" b="0" i="0" smtClean="0">
                <a:effectLst/>
                <a:latin typeface="DM Sans" pitchFamily="2" charset="77"/>
              </a:defRPr>
            </a:lvl1pPr>
          </a:lstStyle>
          <a:p>
            <a:pPr lvl="0"/>
            <a:r>
              <a:rPr lang="en-GB" b="0" i="0" dirty="0">
                <a:solidFill>
                  <a:srgbClr val="000000"/>
                </a:solidFill>
                <a:effectLst/>
                <a:latin typeface="DM Sans" pitchFamily="2" charset="77"/>
              </a:rPr>
              <a:t>De </a:t>
            </a:r>
            <a:r>
              <a:rPr lang="en-GB" b="0" i="0" dirty="0" err="1">
                <a:solidFill>
                  <a:srgbClr val="000000"/>
                </a:solidFill>
                <a:effectLst/>
                <a:latin typeface="DM Sans" pitchFamily="2" charset="77"/>
              </a:rPr>
              <a:t>aanpassingen</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voor</a:t>
            </a:r>
            <a:r>
              <a:rPr lang="en-GB" b="0" i="0" dirty="0">
                <a:solidFill>
                  <a:srgbClr val="000000"/>
                </a:solidFill>
                <a:effectLst/>
                <a:latin typeface="DM Sans" pitchFamily="2" charset="77"/>
              </a:rPr>
              <a:t> de </a:t>
            </a:r>
            <a:r>
              <a:rPr lang="en-GB" b="0" i="0" dirty="0" err="1">
                <a:solidFill>
                  <a:srgbClr val="000000"/>
                </a:solidFill>
                <a:effectLst/>
                <a:latin typeface="DM Sans" pitchFamily="2" charset="77"/>
              </a:rPr>
              <a:t>nieuwe</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energie</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leveren</a:t>
            </a:r>
            <a:r>
              <a:rPr lang="en-GB" b="0" i="0" dirty="0">
                <a:solidFill>
                  <a:srgbClr val="000000"/>
                </a:solidFill>
                <a:effectLst/>
                <a:latin typeface="DM Sans" pitchFamily="2" charset="77"/>
              </a:rPr>
              <a:t> zo min </a:t>
            </a:r>
            <a:r>
              <a:rPr lang="en-GB" b="0" i="0" dirty="0" err="1">
                <a:solidFill>
                  <a:srgbClr val="000000"/>
                </a:solidFill>
                <a:effectLst/>
                <a:latin typeface="DM Sans" pitchFamily="2" charset="77"/>
              </a:rPr>
              <a:t>mogelijk</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overlast</a:t>
            </a:r>
            <a:endParaRPr lang="hu-HU" dirty="0"/>
          </a:p>
        </p:txBody>
      </p:sp>
      <p:sp>
        <p:nvSpPr>
          <p:cNvPr id="26" name="Szöveg helye 3"/>
          <p:cNvSpPr>
            <a:spLocks noGrp="1"/>
          </p:cNvSpPr>
          <p:nvPr>
            <p:ph type="body" sz="quarter" idx="35" hasCustomPrompt="1"/>
          </p:nvPr>
        </p:nvSpPr>
        <p:spPr>
          <a:xfrm>
            <a:off x="9501761" y="3874104"/>
            <a:ext cx="1958400" cy="1168400"/>
          </a:xfrm>
        </p:spPr>
        <p:txBody>
          <a:bodyPr anchor="t">
            <a:noAutofit/>
          </a:bodyPr>
          <a:lstStyle>
            <a:lvl1pPr marL="0" indent="0" algn="ctr">
              <a:lnSpc>
                <a:spcPct val="100000"/>
              </a:lnSpc>
              <a:buNone/>
              <a:defRPr lang="en-GB" sz="1400" b="0" i="0" smtClean="0">
                <a:effectLst/>
                <a:latin typeface="DM Sans" pitchFamily="2" charset="77"/>
              </a:defRPr>
            </a:lvl1pPr>
          </a:lstStyle>
          <a:p>
            <a:pPr lvl="0"/>
            <a:r>
              <a:rPr lang="en-GB" b="0" i="0" dirty="0" err="1">
                <a:solidFill>
                  <a:srgbClr val="000000"/>
                </a:solidFill>
                <a:effectLst/>
                <a:latin typeface="DM Sans" pitchFamily="2" charset="77"/>
              </a:rPr>
              <a:t>Alles</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gaat</a:t>
            </a:r>
            <a:r>
              <a:rPr lang="en-GB" b="0" i="0" dirty="0">
                <a:solidFill>
                  <a:srgbClr val="000000"/>
                </a:solidFill>
                <a:effectLst/>
                <a:latin typeface="DM Sans" pitchFamily="2" charset="77"/>
              </a:rPr>
              <a:t> in </a:t>
            </a:r>
            <a:r>
              <a:rPr lang="en-GB" b="0" i="0" dirty="0" err="1">
                <a:solidFill>
                  <a:srgbClr val="000000"/>
                </a:solidFill>
                <a:effectLst/>
                <a:latin typeface="DM Sans" pitchFamily="2" charset="77"/>
              </a:rPr>
              <a:t>overleg</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en</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samenwerking</a:t>
            </a:r>
            <a:r>
              <a:rPr lang="en-GB" b="0" i="0" dirty="0">
                <a:solidFill>
                  <a:srgbClr val="000000"/>
                </a:solidFill>
                <a:effectLst/>
                <a:latin typeface="DM Sans" pitchFamily="2" charset="77"/>
              </a:rPr>
              <a:t> met de </a:t>
            </a:r>
            <a:r>
              <a:rPr lang="en-GB" b="0" i="0" dirty="0" err="1">
                <a:solidFill>
                  <a:srgbClr val="000000"/>
                </a:solidFill>
                <a:effectLst/>
                <a:latin typeface="DM Sans" pitchFamily="2" charset="77"/>
              </a:rPr>
              <a:t>buurtbewoners</a:t>
            </a:r>
            <a:endParaRPr lang="hu-HU" dirty="0"/>
          </a:p>
        </p:txBody>
      </p:sp>
      <p:pic>
        <p:nvPicPr>
          <p:cNvPr id="17" name="Kép 8">
            <a:extLst>
              <a:ext uri="{FF2B5EF4-FFF2-40B4-BE49-F238E27FC236}">
                <a16:creationId xmlns:a16="http://schemas.microsoft.com/office/drawing/2014/main" id="{76CAAB17-E33B-6AD9-668E-86456CF245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2751415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ing page">
    <p:bg>
      <p:bgRef idx="1001">
        <a:schemeClr val="bg2"/>
      </p:bgRef>
    </p:bg>
    <p:spTree>
      <p:nvGrpSpPr>
        <p:cNvPr id="1" name=""/>
        <p:cNvGrpSpPr/>
        <p:nvPr/>
      </p:nvGrpSpPr>
      <p:grpSpPr>
        <a:xfrm>
          <a:off x="0" y="0"/>
          <a:ext cx="0" cy="0"/>
          <a:chOff x="0" y="0"/>
          <a:chExt cx="0" cy="0"/>
        </a:xfrm>
      </p:grpSpPr>
      <p:pic>
        <p:nvPicPr>
          <p:cNvPr id="2" name="Kép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5857" y="3907971"/>
            <a:ext cx="10956143" cy="2221367"/>
          </a:xfrm>
          <a:prstGeom prst="rect">
            <a:avLst/>
          </a:prstGeom>
        </p:spPr>
      </p:pic>
      <p:sp>
        <p:nvSpPr>
          <p:cNvPr id="7" name="Szöveg helye 6"/>
          <p:cNvSpPr>
            <a:spLocks noGrp="1"/>
          </p:cNvSpPr>
          <p:nvPr>
            <p:ph type="body" sz="quarter" idx="10" hasCustomPrompt="1"/>
          </p:nvPr>
        </p:nvSpPr>
        <p:spPr>
          <a:xfrm>
            <a:off x="4141957" y="4354286"/>
            <a:ext cx="3908086" cy="446995"/>
          </a:xfrm>
          <a:prstGeom prst="rect">
            <a:avLst/>
          </a:prstGeom>
        </p:spPr>
        <p:txBody>
          <a:bodyPr anchor="ctr">
            <a:noAutofit/>
          </a:bodyPr>
          <a:lstStyle>
            <a:lvl1pPr marL="0" indent="0" algn="ctr">
              <a:lnSpc>
                <a:spcPct val="100000"/>
              </a:lnSpc>
              <a:buNone/>
              <a:defRPr sz="2000" baseline="0">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created</a:t>
            </a:r>
            <a:r>
              <a:rPr lang="hu-HU" dirty="0"/>
              <a:t> </a:t>
            </a:r>
            <a:r>
              <a:rPr lang="hu-HU" dirty="0" err="1"/>
              <a:t>the</a:t>
            </a:r>
            <a:r>
              <a:rPr lang="hu-HU" dirty="0"/>
              <a:t> </a:t>
            </a:r>
            <a:r>
              <a:rPr lang="hu-HU" dirty="0" err="1"/>
              <a:t>presentation</a:t>
            </a:r>
            <a:endParaRPr lang="hu-HU" dirty="0"/>
          </a:p>
        </p:txBody>
      </p:sp>
      <p:sp>
        <p:nvSpPr>
          <p:cNvPr id="5" name="Szöveg helye 4"/>
          <p:cNvSpPr>
            <a:spLocks noGrp="1"/>
          </p:cNvSpPr>
          <p:nvPr>
            <p:ph type="body" sz="quarter" idx="13" hasCustomPrompt="1"/>
          </p:nvPr>
        </p:nvSpPr>
        <p:spPr>
          <a:xfrm>
            <a:off x="731837" y="728663"/>
            <a:ext cx="10728325" cy="3179308"/>
          </a:xfrm>
          <a:prstGeom prst="rect">
            <a:avLst/>
          </a:prstGeom>
        </p:spPr>
        <p:txBody>
          <a:bodyPr anchor="ctr">
            <a:noAutofit/>
          </a:bodyPr>
          <a:lstStyle>
            <a:lvl1pPr marL="0" indent="0" algn="ctr">
              <a:buNone/>
              <a:defRPr sz="7200">
                <a:solidFill>
                  <a:schemeClr val="tx1"/>
                </a:solidFill>
                <a:latin typeface="DM Sans Medium" pitchFamily="2" charset="-18"/>
              </a:defRPr>
            </a:lvl1pPr>
          </a:lstStyle>
          <a:p>
            <a:pPr lvl="0"/>
            <a:r>
              <a:rPr lang="hu-HU" dirty="0" err="1"/>
              <a:t>Example</a:t>
            </a:r>
            <a:endParaRPr lang="hu-HU" dirty="0"/>
          </a:p>
        </p:txBody>
      </p:sp>
    </p:spTree>
    <p:extLst>
      <p:ext uri="{BB962C8B-B14F-4D97-AF65-F5344CB8AC3E}">
        <p14:creationId xmlns:p14="http://schemas.microsoft.com/office/powerpoint/2010/main" val="2017425328"/>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B0F97-4034-1D63-2DE6-5B15903F7EA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6098390-36AC-9292-89C0-AF12D19BE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8A3B630-F488-EFE2-9A18-71BDD8F33C75}"/>
              </a:ext>
            </a:extLst>
          </p:cNvPr>
          <p:cNvSpPr>
            <a:spLocks noGrp="1"/>
          </p:cNvSpPr>
          <p:nvPr>
            <p:ph type="dt" sz="half" idx="10"/>
          </p:nvPr>
        </p:nvSpPr>
        <p:spPr/>
        <p:txBody>
          <a:bodyPr/>
          <a:lstStyle/>
          <a:p>
            <a:fld id="{D472B1AB-7329-43D5-8C0C-2C7120DEF71C}" type="datetimeFigureOut">
              <a:rPr lang="nl-NL" smtClean="0"/>
              <a:t>9-1-2025</a:t>
            </a:fld>
            <a:endParaRPr lang="nl-NL"/>
          </a:p>
        </p:txBody>
      </p:sp>
      <p:sp>
        <p:nvSpPr>
          <p:cNvPr id="5" name="Tijdelijke aanduiding voor voettekst 4">
            <a:extLst>
              <a:ext uri="{FF2B5EF4-FFF2-40B4-BE49-F238E27FC236}">
                <a16:creationId xmlns:a16="http://schemas.microsoft.com/office/drawing/2014/main" id="{CE88187D-0E85-58D0-413C-06BDA4692E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98BB3A7-0A40-3833-7956-2A4262D00013}"/>
              </a:ext>
            </a:extLst>
          </p:cNvPr>
          <p:cNvSpPr>
            <a:spLocks noGrp="1"/>
          </p:cNvSpPr>
          <p:nvPr>
            <p:ph type="sldNum" sz="quarter" idx="12"/>
          </p:nvPr>
        </p:nvSpPr>
        <p:spPr/>
        <p:txBody>
          <a:bodyPr/>
          <a:lstStyle/>
          <a:p>
            <a:fld id="{2010D45A-F453-48E7-842B-EC4CE98A17E1}" type="slidenum">
              <a:rPr lang="nl-NL" smtClean="0"/>
              <a:t>‹#›</a:t>
            </a:fld>
            <a:endParaRPr lang="nl-NL"/>
          </a:p>
        </p:txBody>
      </p:sp>
    </p:spTree>
    <p:extLst>
      <p:ext uri="{BB962C8B-B14F-4D97-AF65-F5344CB8AC3E}">
        <p14:creationId xmlns:p14="http://schemas.microsoft.com/office/powerpoint/2010/main" val="2348712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with_illustration_04">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7" y="6196013"/>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459397" y="6153944"/>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1"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7" y="1240403"/>
            <a:ext cx="7085369"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3" name="Lekerekített téglalap 12"/>
          <p:cNvSpPr/>
          <p:nvPr userDrawn="1"/>
        </p:nvSpPr>
        <p:spPr>
          <a:xfrm>
            <a:off x="8270871" y="1243928"/>
            <a:ext cx="3189289" cy="4365625"/>
          </a:xfrm>
          <a:prstGeom prst="roundRect">
            <a:avLst>
              <a:gd name="adj" fmla="val 9516"/>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2" name="Kép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30926" y="3733800"/>
            <a:ext cx="1571798" cy="2097088"/>
          </a:xfrm>
          <a:prstGeom prst="rect">
            <a:avLst/>
          </a:prstGeom>
        </p:spPr>
      </p:pic>
      <p:sp>
        <p:nvSpPr>
          <p:cNvPr id="16" name="Szöveg helye 3"/>
          <p:cNvSpPr>
            <a:spLocks noGrp="1"/>
          </p:cNvSpPr>
          <p:nvPr>
            <p:ph type="body" sz="quarter" idx="34" hasCustomPrompt="1"/>
          </p:nvPr>
        </p:nvSpPr>
        <p:spPr>
          <a:xfrm>
            <a:off x="8451581" y="1462473"/>
            <a:ext cx="2827867" cy="2886975"/>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Tree>
    <p:extLst>
      <p:ext uri="{BB962C8B-B14F-4D97-AF65-F5344CB8AC3E}">
        <p14:creationId xmlns:p14="http://schemas.microsoft.com/office/powerpoint/2010/main" val="41778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_with_picture_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2C583-6F80-4048-9103-13A76B913E0E}"/>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sp>
        <p:nvSpPr>
          <p:cNvPr id="5" name="Title 4">
            <a:extLst>
              <a:ext uri="{FF2B5EF4-FFF2-40B4-BE49-F238E27FC236}">
                <a16:creationId xmlns:a16="http://schemas.microsoft.com/office/drawing/2014/main" id="{BEA1C2D4-F808-2A41-9C8B-7E0221290D51}"/>
              </a:ext>
            </a:extLst>
          </p:cNvPr>
          <p:cNvSpPr>
            <a:spLocks noGrp="1"/>
          </p:cNvSpPr>
          <p:nvPr>
            <p:ph type="title" hasCustomPrompt="1"/>
          </p:nvPr>
        </p:nvSpPr>
        <p:spPr>
          <a:xfrm>
            <a:off x="1295400" y="457411"/>
            <a:ext cx="4352150" cy="530257"/>
          </a:xfrm>
        </p:spPr>
        <p:txBody>
          <a:bodyPr>
            <a:noAutofit/>
          </a:bodyPr>
          <a:lstStyle/>
          <a:p>
            <a:r>
              <a:rPr lang="en-GB" dirty="0"/>
              <a:t>Click to edit </a:t>
            </a:r>
            <a:endParaRPr lang="aa-ET" dirty="0"/>
          </a:p>
        </p:txBody>
      </p:sp>
      <p:sp>
        <p:nvSpPr>
          <p:cNvPr id="8"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4915712"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0" name="Text Placeholder 18">
            <a:extLst>
              <a:ext uri="{FF2B5EF4-FFF2-40B4-BE49-F238E27FC236}">
                <a16:creationId xmlns:a16="http://schemas.microsoft.com/office/drawing/2014/main" id="{D5A55B97-90D1-E74A-AAD2-122CE759E784}"/>
              </a:ext>
            </a:extLst>
          </p:cNvPr>
          <p:cNvSpPr>
            <a:spLocks noGrp="1"/>
          </p:cNvSpPr>
          <p:nvPr>
            <p:ph idx="30"/>
          </p:nvPr>
        </p:nvSpPr>
        <p:spPr>
          <a:xfrm>
            <a:off x="6834393" y="1266245"/>
            <a:ext cx="4619214" cy="4325510"/>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55" y="6328201"/>
            <a:ext cx="1535714" cy="280988"/>
          </a:xfrm>
          <a:prstGeom prst="rect">
            <a:avLst/>
          </a:prstGeom>
        </p:spPr>
      </p:pic>
      <p:sp>
        <p:nvSpPr>
          <p:cNvPr id="13"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14"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50" y="6218026"/>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Tree>
    <p:extLst>
      <p:ext uri="{BB962C8B-B14F-4D97-AF65-F5344CB8AC3E}">
        <p14:creationId xmlns:p14="http://schemas.microsoft.com/office/powerpoint/2010/main" val="219911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_with_picture_01">
    <p:spTree>
      <p:nvGrpSpPr>
        <p:cNvPr id="1" name=""/>
        <p:cNvGrpSpPr/>
        <p:nvPr/>
      </p:nvGrpSpPr>
      <p:grpSpPr>
        <a:xfrm>
          <a:off x="0" y="0"/>
          <a:ext cx="0" cy="0"/>
          <a:chOff x="0" y="0"/>
          <a:chExt cx="0" cy="0"/>
        </a:xfrm>
      </p:grpSpPr>
      <p:sp>
        <p:nvSpPr>
          <p:cNvPr id="3" name="Kép helye 2"/>
          <p:cNvSpPr>
            <a:spLocks noGrp="1"/>
          </p:cNvSpPr>
          <p:nvPr>
            <p:ph type="pic" sz="quarter" idx="13"/>
          </p:nvPr>
        </p:nvSpPr>
        <p:spPr>
          <a:xfrm>
            <a:off x="6096000" y="0"/>
            <a:ext cx="6094800" cy="6858000"/>
          </a:xfrm>
          <a:prstGeom prst="rect">
            <a:avLst/>
          </a:prstGeom>
        </p:spPr>
        <p:txBody>
          <a:bodyPr/>
          <a:lstStyle/>
          <a:p>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9" name="Kép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
        <p:nvSpPr>
          <p:cNvPr id="8" name="Title 7">
            <a:extLst>
              <a:ext uri="{FF2B5EF4-FFF2-40B4-BE49-F238E27FC236}">
                <a16:creationId xmlns:a16="http://schemas.microsoft.com/office/drawing/2014/main" id="{992749E9-4EB3-BF4B-932C-7E3E3A37FDD5}"/>
              </a:ext>
            </a:extLst>
          </p:cNvPr>
          <p:cNvSpPr>
            <a:spLocks noGrp="1"/>
          </p:cNvSpPr>
          <p:nvPr>
            <p:ph type="title" hasCustomPrompt="1"/>
          </p:nvPr>
        </p:nvSpPr>
        <p:spPr>
          <a:xfrm>
            <a:off x="1295400" y="457411"/>
            <a:ext cx="4352150" cy="530257"/>
          </a:xfrm>
        </p:spPr>
        <p:txBody>
          <a:bodyPr>
            <a:noAutofit/>
          </a:bodyPr>
          <a:lstStyle/>
          <a:p>
            <a:r>
              <a:rPr lang="en-GB" dirty="0"/>
              <a:t>Click to edit</a:t>
            </a:r>
            <a:endParaRPr lang="aa-ET" dirty="0"/>
          </a:p>
        </p:txBody>
      </p:sp>
      <p:sp>
        <p:nvSpPr>
          <p:cNvPr id="7" name="Text Placeholder 4">
            <a:extLst>
              <a:ext uri="{FF2B5EF4-FFF2-40B4-BE49-F238E27FC236}">
                <a16:creationId xmlns:a16="http://schemas.microsoft.com/office/drawing/2014/main" id="{79B62B3E-69ED-5042-B00E-87FD85E5AC58}"/>
              </a:ext>
            </a:extLst>
          </p:cNvPr>
          <p:cNvSpPr>
            <a:spLocks noGrp="1"/>
          </p:cNvSpPr>
          <p:nvPr>
            <p:ph type="body" sz="quarter" idx="29" hasCustomPrompt="1"/>
          </p:nvPr>
        </p:nvSpPr>
        <p:spPr>
          <a:xfrm>
            <a:off x="2511950" y="6205647"/>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1"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4915712"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2763961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_01">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4"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a:solidFill>
                  <a:schemeClr val="tx1"/>
                </a:solidFill>
                <a:latin typeface="DM Sans Medium" pitchFamily="2" charset="-18"/>
              </a:defRPr>
            </a:lvl1pPr>
          </a:lstStyle>
          <a:p>
            <a:pPr lvl="0"/>
            <a:r>
              <a:rPr lang="hu-HU" dirty="0" err="1"/>
              <a:t>Example</a:t>
            </a:r>
            <a:endParaRPr lang="hu-HU" dirty="0"/>
          </a:p>
        </p:txBody>
      </p:sp>
      <p:sp>
        <p:nvSpPr>
          <p:cNvPr id="6"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189983900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_02">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7"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a:solidFill>
                  <a:schemeClr val="tx1"/>
                </a:solidFill>
                <a:latin typeface="DM Sans Medium" pitchFamily="2" charset="-18"/>
              </a:defRPr>
            </a:lvl1pPr>
          </a:lstStyle>
          <a:p>
            <a:pPr lvl="0"/>
            <a:r>
              <a:rPr lang="hu-HU" dirty="0" err="1"/>
              <a:t>Example</a:t>
            </a:r>
            <a:endParaRPr lang="hu-HU" dirty="0"/>
          </a:p>
        </p:txBody>
      </p:sp>
      <p:sp>
        <p:nvSpPr>
          <p:cNvPr id="8"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321064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_03">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6"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b="0">
                <a:solidFill>
                  <a:schemeClr val="tx1"/>
                </a:solidFill>
                <a:latin typeface="DM Sans Medium" pitchFamily="2" charset="-18"/>
              </a:defRPr>
            </a:lvl1pPr>
          </a:lstStyle>
          <a:p>
            <a:pPr lvl="0"/>
            <a:r>
              <a:rPr lang="hu-HU" dirty="0" err="1"/>
              <a:t>Example</a:t>
            </a:r>
            <a:endParaRPr lang="hu-HU" dirty="0"/>
          </a:p>
        </p:txBody>
      </p:sp>
      <p:sp>
        <p:nvSpPr>
          <p:cNvPr id="7"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375302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Title Placeholder 16">
            <a:extLst>
              <a:ext uri="{FF2B5EF4-FFF2-40B4-BE49-F238E27FC236}">
                <a16:creationId xmlns:a16="http://schemas.microsoft.com/office/drawing/2014/main" id="{E2386AE9-DCA1-3542-8600-49500163DA5F}"/>
              </a:ext>
            </a:extLst>
          </p:cNvPr>
          <p:cNvSpPr>
            <a:spLocks noGrp="1"/>
          </p:cNvSpPr>
          <p:nvPr>
            <p:ph type="title"/>
          </p:nvPr>
        </p:nvSpPr>
        <p:spPr>
          <a:xfrm>
            <a:off x="1295399" y="457411"/>
            <a:ext cx="10164761" cy="530257"/>
          </a:xfrm>
          <a:prstGeom prst="rect">
            <a:avLst/>
          </a:prstGeom>
        </p:spPr>
        <p:txBody>
          <a:bodyPr vert="horz" lIns="91440" tIns="45720" rIns="91440" bIns="45720" rtlCol="0" anchor="t">
            <a:normAutofit/>
          </a:bodyPr>
          <a:lstStyle/>
          <a:p>
            <a:r>
              <a:rPr lang="en-GB" dirty="0"/>
              <a:t>Click to edit Master title style</a:t>
            </a:r>
            <a:endParaRPr lang="aa-ET" dirty="0"/>
          </a:p>
        </p:txBody>
      </p:sp>
      <p:sp>
        <p:nvSpPr>
          <p:cNvPr id="18" name="Slide Number Placeholder 17">
            <a:extLst>
              <a:ext uri="{FF2B5EF4-FFF2-40B4-BE49-F238E27FC236}">
                <a16:creationId xmlns:a16="http://schemas.microsoft.com/office/drawing/2014/main" id="{43494CD7-9E46-DB45-8587-6200DF8D06D7}"/>
              </a:ext>
            </a:extLst>
          </p:cNvPr>
          <p:cNvSpPr>
            <a:spLocks noGrp="1"/>
          </p:cNvSpPr>
          <p:nvPr>
            <p:ph type="sldNum" sz="quarter" idx="4"/>
          </p:nvPr>
        </p:nvSpPr>
        <p:spPr>
          <a:xfrm>
            <a:off x="8716961" y="5802291"/>
            <a:ext cx="2743200" cy="365125"/>
          </a:xfrm>
          <a:prstGeom prst="rect">
            <a:avLst/>
          </a:prstGeom>
        </p:spPr>
        <p:txBody>
          <a:bodyPr vert="horz" lIns="91440" tIns="45720" rIns="91440" bIns="45720" rtlCol="0" anchor="ctr"/>
          <a:lstStyle>
            <a:lvl1pPr algn="r">
              <a:defRPr sz="1200">
                <a:solidFill>
                  <a:schemeClr val="tx1"/>
                </a:solidFill>
                <a:latin typeface="DM Sans" pitchFamily="2" charset="77"/>
              </a:defRPr>
            </a:lvl1pPr>
          </a:lstStyle>
          <a:p>
            <a:fld id="{667BE780-74C4-994D-902C-753E38D13327}" type="slidenum">
              <a:rPr lang="aa-ET" smtClean="0"/>
              <a:pPr/>
              <a:t>‹#›</a:t>
            </a:fld>
            <a:endParaRPr lang="aa-ET"/>
          </a:p>
        </p:txBody>
      </p:sp>
      <p:sp>
        <p:nvSpPr>
          <p:cNvPr id="19" name="Text Placeholder 18">
            <a:extLst>
              <a:ext uri="{FF2B5EF4-FFF2-40B4-BE49-F238E27FC236}">
                <a16:creationId xmlns:a16="http://schemas.microsoft.com/office/drawing/2014/main" id="{E000F6B7-B154-7C4E-9E56-86AD94E73DEE}"/>
              </a:ext>
            </a:extLst>
          </p:cNvPr>
          <p:cNvSpPr>
            <a:spLocks noGrp="1"/>
          </p:cNvSpPr>
          <p:nvPr>
            <p:ph type="body" idx="1"/>
          </p:nvPr>
        </p:nvSpPr>
        <p:spPr>
          <a:xfrm>
            <a:off x="731837" y="1240403"/>
            <a:ext cx="10728324" cy="432551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271491464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1" r:id="rId3"/>
    <p:sldLayoutId id="2147483672" r:id="rId4"/>
    <p:sldLayoutId id="2147483671" r:id="rId5"/>
    <p:sldLayoutId id="2147483660" r:id="rId6"/>
    <p:sldLayoutId id="2147483650" r:id="rId7"/>
    <p:sldLayoutId id="2147483651" r:id="rId8"/>
    <p:sldLayoutId id="2147483668" r:id="rId9"/>
    <p:sldLayoutId id="2147483667" r:id="rId10"/>
    <p:sldLayoutId id="2147483669" r:id="rId11"/>
    <p:sldLayoutId id="2147483670" r:id="rId12"/>
    <p:sldLayoutId id="2147483664" r:id="rId13"/>
    <p:sldLayoutId id="2147483674" r:id="rId14"/>
    <p:sldLayoutId id="2147483675" r:id="rId15"/>
    <p:sldLayoutId id="2147483666" r:id="rId16"/>
    <p:sldLayoutId id="2147483673" r:id="rId17"/>
    <p:sldLayoutId id="2147483662" r:id="rId18"/>
    <p:sldLayoutId id="2147483698" r:id="rId19"/>
    <p:sldLayoutId id="2147483699" r:id="rId20"/>
  </p:sldLayoutIdLst>
  <p:hf hdr="0" ftr="0" dt="0"/>
  <p:txStyles>
    <p:title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pos="461" userDrawn="1">
          <p15:clr>
            <a:srgbClr val="F26B43"/>
          </p15:clr>
        </p15:guide>
        <p15:guide id="3" pos="7219" userDrawn="1">
          <p15:clr>
            <a:srgbClr val="F26B43"/>
          </p15:clr>
        </p15:guide>
        <p15:guide id="4" orient="horz" pos="3861" userDrawn="1">
          <p15:clr>
            <a:srgbClr val="F26B43"/>
          </p15:clr>
        </p15:guide>
        <p15:guide id="5" pos="28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Title Placeholder 16">
            <a:extLst>
              <a:ext uri="{FF2B5EF4-FFF2-40B4-BE49-F238E27FC236}">
                <a16:creationId xmlns:a16="http://schemas.microsoft.com/office/drawing/2014/main" id="{E2386AE9-DCA1-3542-8600-49500163DA5F}"/>
              </a:ext>
            </a:extLst>
          </p:cNvPr>
          <p:cNvSpPr>
            <a:spLocks noGrp="1"/>
          </p:cNvSpPr>
          <p:nvPr>
            <p:ph type="title"/>
          </p:nvPr>
        </p:nvSpPr>
        <p:spPr>
          <a:xfrm>
            <a:off x="1295399" y="457411"/>
            <a:ext cx="10164761" cy="530257"/>
          </a:xfrm>
          <a:prstGeom prst="rect">
            <a:avLst/>
          </a:prstGeom>
        </p:spPr>
        <p:txBody>
          <a:bodyPr vert="horz" lIns="91440" tIns="45720" rIns="91440" bIns="45720" rtlCol="0" anchor="t">
            <a:normAutofit/>
          </a:bodyPr>
          <a:lstStyle/>
          <a:p>
            <a:r>
              <a:rPr lang="en-GB" dirty="0"/>
              <a:t>Click to edit Master title style</a:t>
            </a:r>
            <a:endParaRPr lang="aa-ET" dirty="0"/>
          </a:p>
        </p:txBody>
      </p:sp>
      <p:sp>
        <p:nvSpPr>
          <p:cNvPr id="18" name="Slide Number Placeholder 17">
            <a:extLst>
              <a:ext uri="{FF2B5EF4-FFF2-40B4-BE49-F238E27FC236}">
                <a16:creationId xmlns:a16="http://schemas.microsoft.com/office/drawing/2014/main" id="{43494CD7-9E46-DB45-8587-6200DF8D06D7}"/>
              </a:ext>
            </a:extLst>
          </p:cNvPr>
          <p:cNvSpPr>
            <a:spLocks noGrp="1"/>
          </p:cNvSpPr>
          <p:nvPr>
            <p:ph type="sldNum" sz="quarter" idx="4"/>
          </p:nvPr>
        </p:nvSpPr>
        <p:spPr>
          <a:xfrm>
            <a:off x="8716961" y="5802291"/>
            <a:ext cx="2743200" cy="365125"/>
          </a:xfrm>
          <a:prstGeom prst="rect">
            <a:avLst/>
          </a:prstGeom>
        </p:spPr>
        <p:txBody>
          <a:bodyPr vert="horz" lIns="91440" tIns="45720" rIns="91440" bIns="45720" rtlCol="0" anchor="ctr"/>
          <a:lstStyle>
            <a:lvl1pPr algn="r">
              <a:defRPr sz="1200">
                <a:solidFill>
                  <a:schemeClr val="tx1"/>
                </a:solidFill>
                <a:latin typeface="DM Sans" pitchFamily="2" charset="77"/>
              </a:defRPr>
            </a:lvl1pPr>
          </a:lstStyle>
          <a:p>
            <a:fld id="{667BE780-74C4-994D-902C-753E38D13327}" type="slidenum">
              <a:rPr lang="aa-ET" smtClean="0"/>
              <a:pPr/>
              <a:t>‹#›</a:t>
            </a:fld>
            <a:endParaRPr lang="aa-ET"/>
          </a:p>
        </p:txBody>
      </p:sp>
      <p:sp>
        <p:nvSpPr>
          <p:cNvPr id="19" name="Text Placeholder 18">
            <a:extLst>
              <a:ext uri="{FF2B5EF4-FFF2-40B4-BE49-F238E27FC236}">
                <a16:creationId xmlns:a16="http://schemas.microsoft.com/office/drawing/2014/main" id="{E000F6B7-B154-7C4E-9E56-86AD94E73DEE}"/>
              </a:ext>
            </a:extLst>
          </p:cNvPr>
          <p:cNvSpPr>
            <a:spLocks noGrp="1"/>
          </p:cNvSpPr>
          <p:nvPr>
            <p:ph type="body" idx="1"/>
          </p:nvPr>
        </p:nvSpPr>
        <p:spPr>
          <a:xfrm>
            <a:off x="731837" y="1240403"/>
            <a:ext cx="10728324" cy="432551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3500886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700" r:id="rId19"/>
  </p:sldLayoutIdLst>
  <p:hf hdr="0" ftr="0" dt="0"/>
  <p:txStyles>
    <p:title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p15:clr>
            <a:srgbClr val="F26B43"/>
          </p15:clr>
        </p15:guide>
        <p15:guide id="2" pos="461">
          <p15:clr>
            <a:srgbClr val="F26B43"/>
          </p15:clr>
        </p15:guide>
        <p15:guide id="3" pos="7219">
          <p15:clr>
            <a:srgbClr val="F26B43"/>
          </p15:clr>
        </p15:guide>
        <p15:guide id="4" orient="horz" pos="3861">
          <p15:clr>
            <a:srgbClr val="F26B43"/>
          </p15:clr>
        </p15:guide>
        <p15:guide id="5" pos="28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49.emf"/><Relationship Id="rId5" Type="http://schemas.openxmlformats.org/officeDocument/2006/relationships/package" Target="../embeddings/Microsoft_Excel_Worksheet.xlsx"/><Relationship Id="rId4" Type="http://schemas.openxmlformats.org/officeDocument/2006/relationships/image" Target="../media/image16.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49.emf"/><Relationship Id="rId5" Type="http://schemas.openxmlformats.org/officeDocument/2006/relationships/package" Target="../embeddings/Microsoft_Excel_Worksheet1.xlsx"/><Relationship Id="rId4" Type="http://schemas.openxmlformats.org/officeDocument/2006/relationships/image" Target="../media/image16.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49.emf"/><Relationship Id="rId5" Type="http://schemas.openxmlformats.org/officeDocument/2006/relationships/package" Target="../embeddings/Microsoft_Excel_Worksheet2.xlsx"/><Relationship Id="rId4" Type="http://schemas.openxmlformats.org/officeDocument/2006/relationships/image" Target="../media/image16.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50.emf"/><Relationship Id="rId5" Type="http://schemas.openxmlformats.org/officeDocument/2006/relationships/package" Target="../embeddings/Microsoft_Excel_Worksheet3.xlsx"/><Relationship Id="rId4" Type="http://schemas.openxmlformats.org/officeDocument/2006/relationships/image" Target="../media/image16.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image" Target="../media/image50.emf"/><Relationship Id="rId5" Type="http://schemas.openxmlformats.org/officeDocument/2006/relationships/package" Target="../embeddings/Microsoft_Excel_Worksheet4.xlsx"/><Relationship Id="rId4" Type="http://schemas.openxmlformats.org/officeDocument/2006/relationships/image" Target="../media/image16.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image" Target="../media/image51.emf"/><Relationship Id="rId5" Type="http://schemas.openxmlformats.org/officeDocument/2006/relationships/package" Target="../embeddings/Microsoft_Excel_Worksheet5.xlsx"/><Relationship Id="rId4" Type="http://schemas.openxmlformats.org/officeDocument/2006/relationships/image" Target="../media/image16.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image" Target="../media/image52.emf"/><Relationship Id="rId5" Type="http://schemas.openxmlformats.org/officeDocument/2006/relationships/package" Target="../embeddings/Microsoft_Excel_Worksheet6.xlsx"/><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hyperlink" Target="https://www.google.com/imgres?q=logo%20waternet&amp;imgurl=https%3A%2F%2Fwww.waternet.nl%2Fglobalassets%2Ffotos%2Fover-ons%2Flogos-waternet%2Flogo_waternet-blauw.jpg&amp;imgrefurl=https%3A%2F%2Fwww.waternet.nl%2Fover-ons%2Flogo-waternet%2F&amp;docid=ThWD8v5bwQfzuM&amp;tbnid=1Xc292YcrZspBM&amp;vet=12ahUKEwi4zceUjpiKAxWN77sIHXqBAEUQM3oECB0QAA..i&amp;w=1804&amp;h=500&amp;hcb=2&amp;ved=2ahUKEwi4zceUjpiKAxWN77sIHXqBAEUQM3oECB0QAA" TargetMode="External"/><Relationship Id="rId13" Type="http://schemas.openxmlformats.org/officeDocument/2006/relationships/image" Target="../media/image27.png"/><Relationship Id="rId18" Type="http://schemas.openxmlformats.org/officeDocument/2006/relationships/hyperlink" Target="https://www.google.com/imgres?q=roodenburg&amp;imgurl=https%3A%2F%2F163.wpcdnnode.com%2Froodenburg.nl%2Fwp-content%2Fuploads%2F2016%2F05%2FRoodenburg-logo.png&amp;imgrefurl=https%3A%2F%2Fwww.roodenburg.nl%2F&amp;docid=23sn7nyeiMsJwM&amp;tbnid=QVirtqKDbQIkbM&amp;vet=12ahUKEwiwk7aqjpiKAxWrgf0HHfXBOEIQM3oECBkQAA..i&amp;w=3096&amp;h=822&amp;hcb=2&amp;ved=2ahUKEwiwk7aqjpiKAxWrgf0HHfXBOEIQM3oECBkQAA" TargetMode="External"/><Relationship Id="rId26" Type="http://schemas.openxmlformats.org/officeDocument/2006/relationships/hyperlink" Target="https://www.google.com/imgres?q=penta%20advies%20groep&amp;imgurl=https%3A%2F%2Fwww.informatiegids-nederland.nl%2Fwp-content%2Fuploads%2F2020%2F03%2Fi.imgur_.com_aPrycU5.png&amp;imgrefurl=https%3A%2F%2Fwww.informatiegids-nederland.nl%2Fbedrijf%2Fpenta-advies-groep&amp;docid=5ALMwnWOEp5O0M&amp;tbnid=lNFEhUzCTS3QuM&amp;vet=12ahUKEwig2fjLjpiKAxVE8LsIHcxJCE8QM3oECBkQAA..i&amp;w=248&amp;h=80&amp;hcb=2&amp;itg=1&amp;ved=2ahUKEwig2fjLjpiKAxVE8LsIHcxJCE8QM3oECBkQAA" TargetMode="External"/><Relationship Id="rId3" Type="http://schemas.openxmlformats.org/officeDocument/2006/relationships/image" Target="../media/image22.jpe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hyperlink" Target="https://www.google.com/imgres?q=bt%20geoconsult&amp;imgurl=https%3A%2F%2Fcongressus-ondergrondse.s3-eu-west-1.amazonaws.com%2Ffiles%2F3465ebdec293411bb3e7869e0fc00f03.gif&amp;imgrefurl=https%3A%2F%2Fwww.ondergrondse.nl%2Fcareer%2Finternships-graduation-jobs%2Fbt-geoconsult-bv&amp;docid=NbjyZ_CvKY0f_M&amp;tbnid=2DDcm9C90QcEEM&amp;vet=12ahUKEwjLqYydjpiKAxWc_7sIHUO7NMIQM3oECGkQAA..i&amp;w=400&amp;h=100&amp;hcb=2&amp;ved=2ahUKEwjLqYydjpiKAxWc_7sIHUO7NMIQM3oECGkQAA" TargetMode="External"/><Relationship Id="rId17" Type="http://schemas.openxmlformats.org/officeDocument/2006/relationships/image" Target="../media/image29.png"/><Relationship Id="rId25" Type="http://schemas.openxmlformats.org/officeDocument/2006/relationships/image" Target="../media/image33.jpeg"/><Relationship Id="rId2" Type="http://schemas.openxmlformats.org/officeDocument/2006/relationships/hyperlink" Target="https://www.google.com/imgres?q=van%20baarsen%20buisleidingen&amp;imgurl=https%3A%2F%2Flookaside.fbsbx.com%2Flookaside%2Fcrawler%2Fmedia%2F%3Fmedia_id%3D100057266178909&amp;imgrefurl=https%3A%2F%2Fwww.facebook.com%2Fvanbaarsenbuisleidingen%2F&amp;docid=iT3t7wIjNqVRVM&amp;tbnid=RjmnnOzNMeo9gM&amp;vet=12ahUKEwjvxs7HjpiKAxWI8bsIHXIaBQ4QM3oECBkQAA..i&amp;w=400&amp;h=400&amp;hcb=2&amp;ved=2ahUKEwjvxs7HjpiKAxWI8bsIHXIaBQ4QM3oECBkQAA" TargetMode="External"/><Relationship Id="rId16" Type="http://schemas.openxmlformats.org/officeDocument/2006/relationships/hyperlink" Target="https://www.google.com/imgres?q=van%20rossum%20constructeurs&amp;imgurl=https%3A%2F%2Fkoerstue.nl%2Fmedia%2FImages%2FLogos%2FPartners%2FvanRossum%25202.png&amp;imgrefurl=https%3A%2F%2Fkoerstue.nl%2Fcareer%2Fjobs%2Ffulltime%2Fvanrossum&amp;docid=kv16wh5zlcBijM&amp;tbnid=mqSUelUPHvdEJM&amp;vet=12ahUKEwjip6OnjpiKAxVHgf0HHbO7CeMQM3oECGYQAA..i&amp;w=600&amp;h=296&amp;hcb=2&amp;ved=2ahUKEwjip6OnjpiKAxVHgf0HHbO7CeMQM3oECGYQAA" TargetMode="External"/><Relationship Id="rId20" Type="http://schemas.openxmlformats.org/officeDocument/2006/relationships/hyperlink" Target="https://www.google.com/imgres?q=de%20vries%20werkendam%20van%20den%20biggelaar&amp;imgurl=https%3A%2F%2Fdevrieswerkendam.nl%2Fwp-content%2Fuploads%2F2022%2F12%2FLogo-aangepast-De-vries.svg&amp;imgrefurl=https%3A%2F%2Fdevrieswerkendam.nl%2F&amp;docid=IDcjiZT9YlH0EM&amp;tbnid=OG3r8Ytot9buIM&amp;vet=12ahUKEwiZgMywjpiKAxVigv0HHX_uCvgQM3oECEkQAA..i&amp;w=239&amp;h=128&amp;hcb=2&amp;ved=2ahUKEwiZgMywjpiKAxVigv0HHX_uCvgQM3oECEkQAA" TargetMode="External"/><Relationship Id="rId29"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hyperlink" Target="https://www.google.com/imgres?q=logo%20stadgenoot&amp;imgurl=https%3A%2F%2Fzigbukcpproduction.blob.core.windows.net%2Fstadgenoot-ksp-web-hupo-portal-p-pub%2Ffileadmin%2Flogo%2Flogo.png&amp;imgrefurl=https%3A%2F%2Fwww.stadgenoot.nl%2F&amp;docid=4DDQ2p5RZp7JJM&amp;tbnid=lSwQSkL2CL7OLM&amp;vet=12ahUKEwimoNqQjpiKAxVsnf0HHQAzKNAQM3oECGsQAA..i&amp;w=397&amp;h=127&amp;hcb=2&amp;ved=2ahUKEwimoNqQjpiKAxVsnf0HHQAzKNAQM3oECGsQAA" TargetMode="External"/><Relationship Id="rId11" Type="http://schemas.openxmlformats.org/officeDocument/2006/relationships/image" Target="../media/image26.png"/><Relationship Id="rId24" Type="http://schemas.openxmlformats.org/officeDocument/2006/relationships/hyperlink" Target="https://www.google.com/imgres?q=haijtema%20wko&amp;imgurl=https%3A%2F%2Fmedia.licdn.com%2Fdms%2Fimage%2Fv2%2FC560BAQE-KyMGdDxsqw%2Fcompany-logo_200_200%2Fcompany-logo_200_200%2F0%2F1630583127376%2Fhaitjema_grondboorbedrijf_logo%3Fe%3D2147483647%26v%3Dbeta%26t%3D8PNr8ZNf17nLodGtApIFo4kuJ-MdfFkdAWZzje4T-oQ&amp;imgrefurl=https%3A%2F%2Fnl.linkedin.com%2Fcompany%2Fhaitjema-grondboorbedrijf&amp;docid=FXWmUaDBVy5FyM&amp;tbnid=eNzuzELgDgLb8M&amp;vet=12ahUKEwidqIu6jpiKAxXdhP0HHQHmNIAQM3oECGMQAA..i&amp;w=200&amp;h=200&amp;hcb=2&amp;ved=2ahUKEwidqIu6jpiKAxXdhP0HHQHmNIAQM3oECGMQAA" TargetMode="Externa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hyperlink" Target="https://www.google.com/imgres?q=warmtetrainsitiemakers&amp;imgurl=https%3A%2F%2Fwarmtetransitiemakers.nl%2Fwp-content%2Fthemes%2Fdwtm%2Fimages%2Flogo_de_warmtetransitiemakers.svg&amp;imgrefurl=https%3A%2F%2Fwarmtetransitiemakers.nl%2F&amp;docid=IREASKoNsDo6bM&amp;tbnid=wtvUTWVEsZ_DTM&amp;vet=12ahUKEwjy-YLXjpiKAxVHgP0HHTBwF0cQM3oECBcQAA..i&amp;w=800&amp;h=343&amp;hcb=2&amp;ved=2ahUKEwjy-YLXjpiKAxVHgP0HHTBwF0cQM3oECBcQAA" TargetMode="External"/><Relationship Id="rId10" Type="http://schemas.openxmlformats.org/officeDocument/2006/relationships/hyperlink" Target="https://www.google.com/imgres?q=logo%20amsterdam%20engineering&amp;imgurl=https%3A%2F%2Fbigleidingen.eu%2Fwp-content%2Fuploads%2F2020%2F03%2FAmsterdam-Engineering.jpg&amp;imgrefurl=https%3A%2F%2Fbigleidingen.eu%2Fleden%2Fitem%2Famsterdam-engineering-b-v%2F&amp;docid=EqTjrAa0Rj6wgM&amp;tbnid=-33wDW__mcf8SM&amp;vet=12ahUKEwjqtsuZjpiKAxWa9LsIHXy1GC8QM3oECBkQAA..i&amp;w=400&amp;h=300&amp;hcb=2&amp;ved=2ahUKEwjqtsuZjpiKAxWa9LsIHXy1GC8QM3oECBkQAA" TargetMode="External"/><Relationship Id="rId19" Type="http://schemas.openxmlformats.org/officeDocument/2006/relationships/image" Target="../media/image30.png"/><Relationship Id="rId31" Type="http://schemas.openxmlformats.org/officeDocument/2006/relationships/image" Target="../media/image36.png"/><Relationship Id="rId4" Type="http://schemas.openxmlformats.org/officeDocument/2006/relationships/hyperlink" Target="https://www.google.com/imgres?q=comfort%20partners&amp;imgurl=https%3A%2F%2Fyt3.googleusercontent.com%2Fytc%2FAIdro_nspFQHaRyRRTLnYNUGnM3kU0iO7cJQLN5nXosIErdX2Q%3Ds900-c-k-c0x00ffffff-no-rj&amp;imgrefurl=https%3A%2F%2Fwww.youtube.com%2F%40comfortpartnerstbi7110&amp;docid=TKwXCbew_sET1M&amp;tbnid=5HMNPiDEXmeW7M&amp;vet=12ahUKEwjsjZS_jpiKAxU5hf0HHayRKfEQM3oECGoQAA..i&amp;w=900&amp;h=900&amp;hcb=2&amp;ved=2ahUKEwjsjZS_jpiKAxU5hf0HHayRKfEQM3oECGoQAA" TargetMode="External"/><Relationship Id="rId9" Type="http://schemas.openxmlformats.org/officeDocument/2006/relationships/image" Target="../media/image25.png"/><Relationship Id="rId14" Type="http://schemas.openxmlformats.org/officeDocument/2006/relationships/hyperlink" Target="https://www.google.com/imgres?q=if%20technology&amp;imgurl=https%3A%2F%2Fgeothermie.nl%2Fwp-content%2Fuploads%2Flogo-if-technology.png&amp;imgrefurl=https%3A%2F%2Fgeothermie.nl%2Fleden%2Flid%2Fif-technology%2F&amp;docid=UykKQkKrkoaIRM&amp;tbnid=oT4jlfZG5feQGM&amp;vet=12ahUKEwj5m8ehjpiKAxXchf0HHR1XFyYQM3oECBUQAA..i&amp;w=300&amp;h=203&amp;hcb=2&amp;ved=2ahUKEwj5m8ehjpiKAxXchf0HHR1XFyYQM3oECBUQAA" TargetMode="External"/><Relationship Id="rId22" Type="http://schemas.openxmlformats.org/officeDocument/2006/relationships/hyperlink" Target="https://www.google.com/imgres?q=%20den%20biggelaar&amp;imgurl=https%3A%2F%2Fwww.vandenbiggelaar.nl%2Fimg%2Fvdb-grondenwaterbouw%2Flogo-vdb-grondenwaterbouw.png&amp;imgrefurl=https%3A%2F%2Fwww.vandenbiggelaar.nl%2F&amp;docid=fTPXfUlBb1WNWM&amp;tbnid=2Qr6cM5k8ggeFM&amp;vet=12ahUKEwjKpo21jpiKAxXk8bsIHbeWC50QM3oECG8QAA..i&amp;w=300&amp;h=100&amp;hcb=2&amp;ved=2ahUKEwjKpo21jpiKAxXk8bsIHbeWC50QM3oECG8QAA" TargetMode="External"/><Relationship Id="rId27" Type="http://schemas.openxmlformats.org/officeDocument/2006/relationships/image" Target="../media/image34.png"/><Relationship Id="rId30" Type="http://schemas.openxmlformats.org/officeDocument/2006/relationships/hyperlink" Target="https://www.google.com/imgres?q=gemeente%20amsterdam%20logo&amp;imgurl=https%3A%2F%2Fupload.wikimedia.org%2Fwikipedia%2Fcommons%2Fthumb%2F4%2F4c%2FLogo_of_Gemeente_Amsterdam.svg%2F1200px-Logo_of_Gemeente_Amsterdam.svg.png&amp;imgrefurl=https%3A%2F%2Fnl.m.wikipedia.org%2Fwiki%2FBestand%3ALogo_of_Gemeente_Amsterdam.svg&amp;docid=Kb911kM2da5r8M&amp;tbnid=qsN0wdlGbcNrhM&amp;vet=12ahUKEwi3-Jmgj5iKAxXNnf0HHe_ZGCcQM3oECB0QAA..i&amp;w=1200&amp;h=541&amp;hcb=2&amp;ved=2ahUKEwi3-Jmgj5iKAxXNnf0HHe_ZGCcQM3oECB0QAA" TargetMode="Externa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8.xml"/><Relationship Id="rId1" Type="http://schemas.openxmlformats.org/officeDocument/2006/relationships/vmlDrawing" Target="../drawings/vmlDrawing8.vml"/><Relationship Id="rId6" Type="http://schemas.openxmlformats.org/officeDocument/2006/relationships/image" Target="../media/image53.emf"/><Relationship Id="rId5" Type="http://schemas.openxmlformats.org/officeDocument/2006/relationships/package" Target="../embeddings/Microsoft_Excel_Worksheet7.xlsx"/><Relationship Id="rId4" Type="http://schemas.openxmlformats.org/officeDocument/2006/relationships/image" Target="../media/image16.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ketelhuiswg.nl/" TargetMode="External"/><Relationship Id="rId2" Type="http://schemas.openxmlformats.org/officeDocument/2006/relationships/image" Target="../media/image54.png"/><Relationship Id="rId1" Type="http://schemas.openxmlformats.org/officeDocument/2006/relationships/slideLayout" Target="../slideLayouts/slideLayout9.xml"/><Relationship Id="rId4" Type="http://schemas.openxmlformats.org/officeDocument/2006/relationships/hyperlink" Target="https://plankenzondergas.n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mailto:communicatie@ketelhuiswg.nl"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hyperlink" Target="mailto:monika@ketelhuiswg.n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9.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diagram&#10;&#10;Automatisch gegenereerde beschrijving">
            <a:extLst>
              <a:ext uri="{FF2B5EF4-FFF2-40B4-BE49-F238E27FC236}">
                <a16:creationId xmlns:a16="http://schemas.microsoft.com/office/drawing/2014/main" id="{ED48B5A6-E95F-611C-7696-B05462B0D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772400" cy="6528815"/>
          </a:xfrm>
          <a:prstGeom prst="rect">
            <a:avLst/>
          </a:prstGeom>
        </p:spPr>
      </p:pic>
      <p:sp>
        <p:nvSpPr>
          <p:cNvPr id="5" name="Szöveg helye 1">
            <a:extLst>
              <a:ext uri="{FF2B5EF4-FFF2-40B4-BE49-F238E27FC236}">
                <a16:creationId xmlns:a16="http://schemas.microsoft.com/office/drawing/2014/main" id="{38B6D6F7-E147-E2BD-D25B-D85D6EA4294E}"/>
              </a:ext>
            </a:extLst>
          </p:cNvPr>
          <p:cNvSpPr>
            <a:spLocks noGrp="1"/>
          </p:cNvSpPr>
          <p:nvPr>
            <p:ph type="body" sz="quarter" idx="13"/>
          </p:nvPr>
        </p:nvSpPr>
        <p:spPr>
          <a:xfrm>
            <a:off x="5292626" y="4413444"/>
            <a:ext cx="6776883" cy="591805"/>
          </a:xfrm>
        </p:spPr>
        <p:txBody>
          <a:bodyPr anchor="t"/>
          <a:lstStyle/>
          <a:p>
            <a:pPr algn="l"/>
            <a:r>
              <a:rPr lang="hu-HU" sz="3600" dirty="0"/>
              <a:t>Algemene Leden</a:t>
            </a:r>
            <a:r>
              <a:rPr lang="en-GB" sz="3600" dirty="0"/>
              <a:t>v</a:t>
            </a:r>
            <a:r>
              <a:rPr lang="hu-HU" sz="3600" dirty="0"/>
              <a:t>ergadering</a:t>
            </a:r>
          </a:p>
        </p:txBody>
      </p:sp>
      <p:sp>
        <p:nvSpPr>
          <p:cNvPr id="7" name="Tekstvak 6">
            <a:extLst>
              <a:ext uri="{FF2B5EF4-FFF2-40B4-BE49-F238E27FC236}">
                <a16:creationId xmlns:a16="http://schemas.microsoft.com/office/drawing/2014/main" id="{1507E33B-5268-2823-43B4-421A3DEF437B}"/>
              </a:ext>
            </a:extLst>
          </p:cNvPr>
          <p:cNvSpPr txBox="1"/>
          <p:nvPr/>
        </p:nvSpPr>
        <p:spPr>
          <a:xfrm>
            <a:off x="8128000" y="5213034"/>
            <a:ext cx="36576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DM Sans"/>
                <a:ea typeface="+mn-ea"/>
                <a:cs typeface="+mn-cs"/>
              </a:rPr>
              <a:t>Amsterdam, 12 december 2024</a:t>
            </a:r>
          </a:p>
        </p:txBody>
      </p:sp>
    </p:spTree>
    <p:extLst>
      <p:ext uri="{BB962C8B-B14F-4D97-AF65-F5344CB8AC3E}">
        <p14:creationId xmlns:p14="http://schemas.microsoft.com/office/powerpoint/2010/main" val="266283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866"/>
        </a:solidFill>
        <a:effectLst/>
      </p:bgPr>
    </p:bg>
    <p:spTree>
      <p:nvGrpSpPr>
        <p:cNvPr id="1" name="">
          <a:extLst>
            <a:ext uri="{FF2B5EF4-FFF2-40B4-BE49-F238E27FC236}">
              <a16:creationId xmlns:a16="http://schemas.microsoft.com/office/drawing/2014/main" id="{7375E930-B60D-5275-EEB5-EBB5478FD7F5}"/>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79EEE8-A131-7D8C-B49F-D84BFF275F30}"/>
              </a:ext>
            </a:extLst>
          </p:cNvPr>
          <p:cNvSpPr>
            <a:spLocks noGrp="1"/>
          </p:cNvSpPr>
          <p:nvPr>
            <p:ph type="body" sz="quarter" idx="13"/>
          </p:nvPr>
        </p:nvSpPr>
        <p:spPr>
          <a:xfrm>
            <a:off x="3575847" y="1601006"/>
            <a:ext cx="3282151" cy="1394858"/>
          </a:xfrm>
          <a:solidFill>
            <a:schemeClr val="bg2">
              <a:lumMod val="20000"/>
              <a:lumOff val="80000"/>
            </a:schemeClr>
          </a:solidFill>
        </p:spPr>
        <p:txBody>
          <a:bodyPr anchor="t"/>
          <a:lstStyle/>
          <a:p>
            <a:pPr algn="l"/>
            <a:r>
              <a:rPr lang="nl-NL" sz="6000" dirty="0">
                <a:solidFill>
                  <a:srgbClr val="007664"/>
                </a:solidFill>
              </a:rPr>
              <a:t>Verslag</a:t>
            </a:r>
          </a:p>
        </p:txBody>
      </p:sp>
      <p:pic>
        <p:nvPicPr>
          <p:cNvPr id="4" name="Picture 3" descr="A white line on a black background&#10;&#10;Description automatically generated">
            <a:extLst>
              <a:ext uri="{FF2B5EF4-FFF2-40B4-BE49-F238E27FC236}">
                <a16:creationId xmlns:a16="http://schemas.microsoft.com/office/drawing/2014/main" id="{37B0340F-5BC3-33C2-49B6-7D06B3E97566}"/>
              </a:ext>
            </a:extLst>
          </p:cNvPr>
          <p:cNvPicPr>
            <a:picLocks noChangeAspect="1"/>
          </p:cNvPicPr>
          <p:nvPr/>
        </p:nvPicPr>
        <p:blipFill>
          <a:blip r:embed="rId3">
            <a:alphaModFix/>
            <a:biLevel thresh="75000"/>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639052" y="2036346"/>
            <a:ext cx="2857500" cy="2857500"/>
          </a:xfrm>
          <a:prstGeom prst="rect">
            <a:avLst/>
          </a:prstGeom>
          <a:solidFill>
            <a:srgbClr val="F08050"/>
          </a:solidFill>
        </p:spPr>
      </p:pic>
    </p:spTree>
    <p:extLst>
      <p:ext uri="{BB962C8B-B14F-4D97-AF65-F5344CB8AC3E}">
        <p14:creationId xmlns:p14="http://schemas.microsoft.com/office/powerpoint/2010/main" val="1854643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86F88-B240-E871-13AA-6C7D3CF41C91}"/>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DCC46914-82DE-E608-8D68-836DECF63B74}"/>
              </a:ext>
            </a:extLst>
          </p:cNvPr>
          <p:cNvGraphicFramePr>
            <a:graphicFrameLocks noGrp="1"/>
          </p:cNvGraphicFramePr>
          <p:nvPr>
            <p:extLst>
              <p:ext uri="{D42A27DB-BD31-4B8C-83A1-F6EECF244321}">
                <p14:modId xmlns:p14="http://schemas.microsoft.com/office/powerpoint/2010/main" val="3093279640"/>
              </p:ext>
            </p:extLst>
          </p:nvPr>
        </p:nvGraphicFramePr>
        <p:xfrm>
          <a:off x="775974" y="1754048"/>
          <a:ext cx="10737581" cy="4462907"/>
        </p:xfrm>
        <a:graphic>
          <a:graphicData uri="http://schemas.openxmlformats.org/drawingml/2006/table">
            <a:tbl>
              <a:tblPr firstRow="1" bandRow="1">
                <a:tableStyleId>{7DF18680-E054-41AD-8BC1-D1AEF772440D}</a:tableStyleId>
              </a:tblPr>
              <a:tblGrid>
                <a:gridCol w="2894990">
                  <a:extLst>
                    <a:ext uri="{9D8B030D-6E8A-4147-A177-3AD203B41FA5}">
                      <a16:colId xmlns:a16="http://schemas.microsoft.com/office/drawing/2014/main" val="3052215857"/>
                    </a:ext>
                  </a:extLst>
                </a:gridCol>
                <a:gridCol w="3451345">
                  <a:extLst>
                    <a:ext uri="{9D8B030D-6E8A-4147-A177-3AD203B41FA5}">
                      <a16:colId xmlns:a16="http://schemas.microsoft.com/office/drawing/2014/main" val="4188944063"/>
                    </a:ext>
                  </a:extLst>
                </a:gridCol>
                <a:gridCol w="4391246">
                  <a:extLst>
                    <a:ext uri="{9D8B030D-6E8A-4147-A177-3AD203B41FA5}">
                      <a16:colId xmlns:a16="http://schemas.microsoft.com/office/drawing/2014/main" val="1345800963"/>
                    </a:ext>
                  </a:extLst>
                </a:gridCol>
              </a:tblGrid>
              <a:tr h="662537">
                <a:tc>
                  <a:txBody>
                    <a:bodyPr/>
                    <a:lstStyle/>
                    <a:p>
                      <a:endParaRPr lang="nl-NL" dirty="0"/>
                    </a:p>
                  </a:txBody>
                  <a:tcPr>
                    <a:solidFill>
                      <a:srgbClr val="8BBF9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Extra kosten voor eigenaren</a:t>
                      </a:r>
                      <a:br>
                        <a:rPr lang="nl-NL" dirty="0"/>
                      </a:br>
                      <a:r>
                        <a:rPr lang="nl-NL" dirty="0"/>
                        <a:t>na aftrek van subsidie  </a:t>
                      </a:r>
                    </a:p>
                  </a:txBody>
                  <a:tcPr>
                    <a:solidFill>
                      <a:srgbClr val="8BBF9C"/>
                    </a:solidFill>
                  </a:tcPr>
                </a:tc>
                <a:tc>
                  <a:txBody>
                    <a:bodyPr/>
                    <a:lstStyle/>
                    <a:p>
                      <a:endParaRPr lang="nl-NL" dirty="0"/>
                    </a:p>
                  </a:txBody>
                  <a:tcPr>
                    <a:solidFill>
                      <a:srgbClr val="8BBF9C"/>
                    </a:solidFill>
                  </a:tcPr>
                </a:tc>
                <a:extLst>
                  <a:ext uri="{0D108BD9-81ED-4DB2-BD59-A6C34878D82A}">
                    <a16:rowId xmlns:a16="http://schemas.microsoft.com/office/drawing/2014/main" val="1641664465"/>
                  </a:ext>
                </a:extLst>
              </a:tr>
              <a:tr h="1604267">
                <a:tc>
                  <a:txBody>
                    <a:bodyPr/>
                    <a:lstStyle/>
                    <a:p>
                      <a:r>
                        <a:rPr lang="nl-NL" dirty="0">
                          <a:solidFill>
                            <a:srgbClr val="373472"/>
                          </a:solidFill>
                        </a:rPr>
                        <a:t>Eenmalige aansluitbijdrage </a:t>
                      </a:r>
                    </a:p>
                    <a:p>
                      <a:r>
                        <a:rPr lang="nl-NL" dirty="0">
                          <a:solidFill>
                            <a:srgbClr val="373472"/>
                          </a:solidFill>
                        </a:rPr>
                        <a:t>voor verwarming </a:t>
                      </a:r>
                    </a:p>
                    <a:p>
                      <a:r>
                        <a:rPr lang="nl-NL" dirty="0">
                          <a:solidFill>
                            <a:srgbClr val="373472"/>
                          </a:solidFill>
                        </a:rPr>
                        <a:t>en warm water</a:t>
                      </a:r>
                    </a:p>
                  </a:txBody>
                  <a:tcPr>
                    <a:solidFill>
                      <a:srgbClr val="B4D6BF"/>
                    </a:solidFill>
                  </a:tcPr>
                </a:tc>
                <a:tc>
                  <a:txBody>
                    <a:bodyPr/>
                    <a:lstStyle/>
                    <a:p>
                      <a:pPr algn="ctr"/>
                      <a:r>
                        <a:rPr lang="nl-NL" b="1" dirty="0">
                          <a:solidFill>
                            <a:srgbClr val="373472"/>
                          </a:solidFill>
                        </a:rPr>
                        <a:t>€ 3.570</a:t>
                      </a:r>
                    </a:p>
                    <a:p>
                      <a:pPr algn="ctr"/>
                      <a:endParaRPr lang="nl-NL" b="1" dirty="0">
                        <a:solidFill>
                          <a:srgbClr val="373472"/>
                        </a:solidFill>
                      </a:endParaRPr>
                    </a:p>
                    <a:p>
                      <a:pPr algn="ctr"/>
                      <a:r>
                        <a:rPr lang="nl-NL" b="1" dirty="0">
                          <a:solidFill>
                            <a:srgbClr val="373472"/>
                          </a:solidFill>
                        </a:rPr>
                        <a:t>+</a:t>
                      </a:r>
                    </a:p>
                    <a:p>
                      <a:pPr algn="ctr"/>
                      <a:endParaRPr lang="nl-NL" b="1" dirty="0">
                        <a:solidFill>
                          <a:srgbClr val="373472"/>
                        </a:solidFill>
                      </a:endParaRPr>
                    </a:p>
                    <a:p>
                      <a:pPr algn="ctr"/>
                      <a:r>
                        <a:rPr lang="nl-NL" b="1" dirty="0">
                          <a:solidFill>
                            <a:srgbClr val="373472"/>
                          </a:solidFill>
                        </a:rPr>
                        <a:t>€ 2.430 </a:t>
                      </a:r>
                    </a:p>
                    <a:p>
                      <a:pPr algn="ctr"/>
                      <a:r>
                        <a:rPr lang="nl-NL" b="0" dirty="0">
                          <a:solidFill>
                            <a:srgbClr val="373472"/>
                          </a:solidFill>
                        </a:rPr>
                        <a:t>(afkoop voor 17,5 jaar</a:t>
                      </a:r>
                    </a:p>
                    <a:p>
                      <a:pPr algn="ctr"/>
                      <a:r>
                        <a:rPr lang="nl-NL" b="0" dirty="0">
                          <a:solidFill>
                            <a:srgbClr val="373472"/>
                          </a:solidFill>
                        </a:rPr>
                        <a:t>of maandelijkse bijdrage)</a:t>
                      </a:r>
                      <a:r>
                        <a:rPr lang="nl-NL" b="1" dirty="0">
                          <a:solidFill>
                            <a:srgbClr val="373472"/>
                          </a:solidFill>
                        </a:rPr>
                        <a:t> </a:t>
                      </a:r>
                    </a:p>
                  </a:txBody>
                  <a:tcPr>
                    <a:solidFill>
                      <a:srgbClr val="B4D6BF"/>
                    </a:solidFill>
                  </a:tcPr>
                </a:tc>
                <a:tc>
                  <a:txBody>
                    <a:bodyPr/>
                    <a:lstStyle/>
                    <a:p>
                      <a:r>
                        <a:rPr lang="nl-NL" dirty="0">
                          <a:solidFill>
                            <a:srgbClr val="373472"/>
                          </a:solidFill>
                        </a:rPr>
                        <a:t>Nooit meer vernieuwing rookgaskanalen bij vervanging cv-ketel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37347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373472"/>
                          </a:solidFill>
                          <a:effectLst/>
                          <a:uLnTx/>
                          <a:uFillTx/>
                          <a:latin typeface="+mn-lt"/>
                          <a:ea typeface="+mn-ea"/>
                          <a:cs typeface="+mn-cs"/>
                        </a:rPr>
                        <a:t>Nooit meer onderhoud en vervanging cv-ketel</a:t>
                      </a:r>
                    </a:p>
                    <a:p>
                      <a:endParaRPr lang="nl-NL" dirty="0">
                        <a:solidFill>
                          <a:srgbClr val="373472"/>
                        </a:solidFill>
                      </a:endParaRPr>
                    </a:p>
                    <a:p>
                      <a:r>
                        <a:rPr lang="nl-NL" dirty="0">
                          <a:solidFill>
                            <a:srgbClr val="373472"/>
                          </a:solidFill>
                        </a:rPr>
                        <a:t>Alternatief: individuele warmtepomp </a:t>
                      </a:r>
                    </a:p>
                    <a:p>
                      <a:r>
                        <a:rPr lang="nl-NL" dirty="0">
                          <a:solidFill>
                            <a:srgbClr val="373472"/>
                          </a:solidFill>
                        </a:rPr>
                        <a:t>is duurder</a:t>
                      </a:r>
                    </a:p>
                  </a:txBody>
                  <a:tcPr>
                    <a:solidFill>
                      <a:srgbClr val="B4D6BF"/>
                    </a:solidFill>
                  </a:tcPr>
                </a:tc>
                <a:extLst>
                  <a:ext uri="{0D108BD9-81ED-4DB2-BD59-A6C34878D82A}">
                    <a16:rowId xmlns:a16="http://schemas.microsoft.com/office/drawing/2014/main" val="3035013076"/>
                  </a:ext>
                </a:extLst>
              </a:tr>
              <a:tr h="1514370">
                <a:tc>
                  <a:txBody>
                    <a:bodyPr/>
                    <a:lstStyle/>
                    <a:p>
                      <a:r>
                        <a:rPr lang="nl-NL" dirty="0">
                          <a:solidFill>
                            <a:srgbClr val="373472"/>
                          </a:solidFill>
                        </a:rPr>
                        <a:t>Eenmalige aansluitbijdrage </a:t>
                      </a:r>
                    </a:p>
                    <a:p>
                      <a:r>
                        <a:rPr lang="nl-NL" dirty="0">
                          <a:solidFill>
                            <a:srgbClr val="373472"/>
                          </a:solidFill>
                        </a:rPr>
                        <a:t>voor inductie-koken</a:t>
                      </a:r>
                    </a:p>
                  </a:txBody>
                  <a:tcPr>
                    <a:solidFill>
                      <a:srgbClr val="D7E9DD"/>
                    </a:solidFill>
                  </a:tcPr>
                </a:tc>
                <a:tc>
                  <a:txBody>
                    <a:bodyPr/>
                    <a:lstStyle/>
                    <a:p>
                      <a:pPr algn="ctr"/>
                      <a:r>
                        <a:rPr lang="nl-NL" b="1" dirty="0">
                          <a:solidFill>
                            <a:srgbClr val="D7E9DD"/>
                          </a:solidFill>
                        </a:rPr>
                        <a:t>€ 1.275</a:t>
                      </a:r>
                    </a:p>
                  </a:txBody>
                  <a:tcPr>
                    <a:solidFill>
                      <a:srgbClr val="D7E9DD"/>
                    </a:solidFill>
                  </a:tcPr>
                </a:tc>
                <a:tc>
                  <a:txBody>
                    <a:bodyPr/>
                    <a:lstStyle/>
                    <a:p>
                      <a:r>
                        <a:rPr lang="nl-NL" dirty="0">
                          <a:solidFill>
                            <a:srgbClr val="D7E9DD"/>
                          </a:solidFill>
                        </a:rPr>
                        <a:t>Aparte meterkastgroep, leiding naar keuken en speciaal stopcontact</a:t>
                      </a:r>
                    </a:p>
                    <a:p>
                      <a:endParaRPr lang="nl-NL" dirty="0">
                        <a:solidFill>
                          <a:srgbClr val="D7E9DD"/>
                        </a:solidFill>
                      </a:endParaRPr>
                    </a:p>
                    <a:p>
                      <a:r>
                        <a:rPr lang="nl-NL" dirty="0">
                          <a:solidFill>
                            <a:srgbClr val="D7E9DD"/>
                          </a:solidFill>
                        </a:rPr>
                        <a:t>Zelf inductiekookplaat aanschaffen,</a:t>
                      </a:r>
                    </a:p>
                    <a:p>
                      <a:r>
                        <a:rPr lang="nl-NL" dirty="0">
                          <a:solidFill>
                            <a:srgbClr val="D7E9DD"/>
                          </a:solidFill>
                        </a:rPr>
                        <a:t>zo nodig meterkast verzwaren</a:t>
                      </a:r>
                    </a:p>
                  </a:txBody>
                  <a:tcPr>
                    <a:solidFill>
                      <a:srgbClr val="D7E9DD"/>
                    </a:solidFill>
                  </a:tcPr>
                </a:tc>
                <a:extLst>
                  <a:ext uri="{0D108BD9-81ED-4DB2-BD59-A6C34878D82A}">
                    <a16:rowId xmlns:a16="http://schemas.microsoft.com/office/drawing/2014/main" val="2536009474"/>
                  </a:ext>
                </a:extLst>
              </a:tr>
            </a:tbl>
          </a:graphicData>
        </a:graphic>
      </p:graphicFrame>
      <p:sp>
        <p:nvSpPr>
          <p:cNvPr id="5" name="Tekstvak 4">
            <a:extLst>
              <a:ext uri="{FF2B5EF4-FFF2-40B4-BE49-F238E27FC236}">
                <a16:creationId xmlns:a16="http://schemas.microsoft.com/office/drawing/2014/main" id="{E071D8CA-78E9-89D7-8050-1D67059290D5}"/>
              </a:ext>
            </a:extLst>
          </p:cNvPr>
          <p:cNvSpPr txBox="1"/>
          <p:nvPr/>
        </p:nvSpPr>
        <p:spPr>
          <a:xfrm>
            <a:off x="699244" y="877087"/>
            <a:ext cx="6969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b="1" i="0" u="none" strike="noStrike" kern="1200" cap="none" spc="0" normalizeH="0" baseline="0" noProof="0" dirty="0">
                <a:ln>
                  <a:noFill/>
                </a:ln>
                <a:solidFill>
                  <a:srgbClr val="7CC4A4"/>
                </a:solidFill>
                <a:effectLst/>
                <a:uLnTx/>
                <a:uFillTx/>
                <a:latin typeface="DM Sans"/>
                <a:ea typeface="+mn-ea"/>
                <a:cs typeface="+mn-cs"/>
              </a:rPr>
            </a:br>
            <a:r>
              <a:rPr kumimoji="0" lang="nl-NL" b="1" i="0" u="none" strike="noStrike" kern="1200" cap="none" spc="0" normalizeH="0" baseline="0" noProof="0" dirty="0">
                <a:ln>
                  <a:noFill/>
                </a:ln>
                <a:solidFill>
                  <a:srgbClr val="7CC4A4"/>
                </a:solidFill>
                <a:effectLst/>
                <a:uLnTx/>
                <a:uFillTx/>
                <a:latin typeface="DM Sans"/>
                <a:ea typeface="+mn-ea"/>
                <a:cs typeface="+mn-cs"/>
              </a:rPr>
              <a:t>Eigenaar-bewoners, eigenaar-verhuurders </a:t>
            </a:r>
            <a:r>
              <a:rPr lang="nl-NL" b="1" dirty="0">
                <a:solidFill>
                  <a:srgbClr val="7CC4A4"/>
                </a:solidFill>
                <a:latin typeface="DM Sans"/>
              </a:rPr>
              <a:t>en </a:t>
            </a:r>
            <a:r>
              <a:rPr kumimoji="0" lang="nl-NL" b="1" i="0" u="none" strike="noStrike" kern="1200" cap="none" spc="0" normalizeH="0" baseline="0" noProof="0" dirty="0">
                <a:ln>
                  <a:noFill/>
                </a:ln>
                <a:solidFill>
                  <a:srgbClr val="7CC4A4"/>
                </a:solidFill>
                <a:effectLst/>
                <a:uLnTx/>
                <a:uFillTx/>
                <a:latin typeface="DM Sans"/>
                <a:ea typeface="+mn-ea"/>
                <a:cs typeface="+mn-cs"/>
              </a:rPr>
              <a:t>Stadgenoot </a:t>
            </a:r>
          </a:p>
        </p:txBody>
      </p:sp>
      <p:sp>
        <p:nvSpPr>
          <p:cNvPr id="6" name="Tekstvak 5">
            <a:extLst>
              <a:ext uri="{FF2B5EF4-FFF2-40B4-BE49-F238E27FC236}">
                <a16:creationId xmlns:a16="http://schemas.microsoft.com/office/drawing/2014/main" id="{2176CBF5-463C-72CB-CBF8-1193C3A6895C}"/>
              </a:ext>
            </a:extLst>
          </p:cNvPr>
          <p:cNvSpPr txBox="1"/>
          <p:nvPr/>
        </p:nvSpPr>
        <p:spPr>
          <a:xfrm>
            <a:off x="638285" y="600088"/>
            <a:ext cx="11467651" cy="553999"/>
          </a:xfrm>
          <a:prstGeom prst="rect">
            <a:avLst/>
          </a:prstGeom>
          <a:noFill/>
        </p:spPr>
        <p:txBody>
          <a:bodyPr wrap="square">
            <a:spAutoFit/>
          </a:bodyPr>
          <a:lstStyle/>
          <a:p>
            <a:r>
              <a:rPr kumimoji="0" lang="nl-NL" sz="30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Wat komt er bij voor eigenaren? (</a:t>
            </a:r>
            <a:r>
              <a:rPr lang="nl-NL" sz="3000" b="1" dirty="0">
                <a:solidFill>
                  <a:srgbClr val="7CC4A4"/>
                </a:solidFill>
                <a:latin typeface="DM Sans"/>
                <a:ea typeface="Tahoma" panose="020B0604030504040204" pitchFamily="34" charset="0"/>
                <a:cs typeface="Tahoma" panose="020B0604030504040204" pitchFamily="34" charset="0"/>
              </a:rPr>
              <a:t>d</a:t>
            </a:r>
            <a:r>
              <a:rPr kumimoji="0" lang="nl-NL" sz="3000" b="1" i="0" u="none" strike="noStrike" kern="1200" cap="none" spc="0" normalizeH="0" baseline="0" noProof="0" dirty="0" err="1">
                <a:ln>
                  <a:noFill/>
                </a:ln>
                <a:solidFill>
                  <a:srgbClr val="7CC4A4"/>
                </a:solidFill>
                <a:effectLst/>
                <a:uLnTx/>
                <a:uFillTx/>
                <a:latin typeface="DM Sans"/>
                <a:ea typeface="Tahoma" panose="020B0604030504040204" pitchFamily="34" charset="0"/>
                <a:cs typeface="Tahoma" panose="020B0604030504040204" pitchFamily="34" charset="0"/>
              </a:rPr>
              <a:t>us</a:t>
            </a:r>
            <a:r>
              <a:rPr kumimoji="0" lang="nl-NL" sz="30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niet voor huurder</a:t>
            </a:r>
            <a:r>
              <a:rPr lang="nl-NL" sz="3000" b="1" dirty="0">
                <a:solidFill>
                  <a:srgbClr val="7CC4A4"/>
                </a:solidFill>
                <a:latin typeface="DM Sans"/>
                <a:ea typeface="Tahoma" panose="020B0604030504040204" pitchFamily="34" charset="0"/>
                <a:cs typeface="Tahoma" panose="020B0604030504040204" pitchFamily="34" charset="0"/>
              </a:rPr>
              <a:t>s)</a:t>
            </a:r>
            <a:endParaRPr lang="nl-NL" sz="3000" dirty="0">
              <a:solidFill>
                <a:srgbClr val="7CC4A4"/>
              </a:solidFill>
            </a:endParaRPr>
          </a:p>
        </p:txBody>
      </p:sp>
    </p:spTree>
    <p:extLst>
      <p:ext uri="{BB962C8B-B14F-4D97-AF65-F5344CB8AC3E}">
        <p14:creationId xmlns:p14="http://schemas.microsoft.com/office/powerpoint/2010/main" val="15413690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C09C-7E11-A883-1C21-FCEF64AAA824}"/>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41681D54-E57D-07D7-7598-29AEC1B2997C}"/>
              </a:ext>
            </a:extLst>
          </p:cNvPr>
          <p:cNvGraphicFramePr>
            <a:graphicFrameLocks noGrp="1"/>
          </p:cNvGraphicFramePr>
          <p:nvPr>
            <p:extLst>
              <p:ext uri="{D42A27DB-BD31-4B8C-83A1-F6EECF244321}">
                <p14:modId xmlns:p14="http://schemas.microsoft.com/office/powerpoint/2010/main" val="1132908925"/>
              </p:ext>
            </p:extLst>
          </p:nvPr>
        </p:nvGraphicFramePr>
        <p:xfrm>
          <a:off x="775974" y="1754048"/>
          <a:ext cx="10737581" cy="4462907"/>
        </p:xfrm>
        <a:graphic>
          <a:graphicData uri="http://schemas.openxmlformats.org/drawingml/2006/table">
            <a:tbl>
              <a:tblPr firstRow="1" bandRow="1">
                <a:tableStyleId>{7DF18680-E054-41AD-8BC1-D1AEF772440D}</a:tableStyleId>
              </a:tblPr>
              <a:tblGrid>
                <a:gridCol w="2894990">
                  <a:extLst>
                    <a:ext uri="{9D8B030D-6E8A-4147-A177-3AD203B41FA5}">
                      <a16:colId xmlns:a16="http://schemas.microsoft.com/office/drawing/2014/main" val="3052215857"/>
                    </a:ext>
                  </a:extLst>
                </a:gridCol>
                <a:gridCol w="3451345">
                  <a:extLst>
                    <a:ext uri="{9D8B030D-6E8A-4147-A177-3AD203B41FA5}">
                      <a16:colId xmlns:a16="http://schemas.microsoft.com/office/drawing/2014/main" val="4188944063"/>
                    </a:ext>
                  </a:extLst>
                </a:gridCol>
                <a:gridCol w="4391246">
                  <a:extLst>
                    <a:ext uri="{9D8B030D-6E8A-4147-A177-3AD203B41FA5}">
                      <a16:colId xmlns:a16="http://schemas.microsoft.com/office/drawing/2014/main" val="1345800963"/>
                    </a:ext>
                  </a:extLst>
                </a:gridCol>
              </a:tblGrid>
              <a:tr h="662537">
                <a:tc>
                  <a:txBody>
                    <a:bodyPr/>
                    <a:lstStyle/>
                    <a:p>
                      <a:endParaRPr lang="nl-NL" dirty="0"/>
                    </a:p>
                  </a:txBody>
                  <a:tcPr>
                    <a:solidFill>
                      <a:srgbClr val="8BBF9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Extra kosten voor eigenaren</a:t>
                      </a:r>
                      <a:br>
                        <a:rPr lang="nl-NL" dirty="0"/>
                      </a:br>
                      <a:r>
                        <a:rPr lang="nl-NL" dirty="0"/>
                        <a:t>na aftrek van subsidie </a:t>
                      </a:r>
                    </a:p>
                  </a:txBody>
                  <a:tcPr>
                    <a:solidFill>
                      <a:srgbClr val="8BBF9C"/>
                    </a:solidFill>
                  </a:tcPr>
                </a:tc>
                <a:tc>
                  <a:txBody>
                    <a:bodyPr/>
                    <a:lstStyle/>
                    <a:p>
                      <a:endParaRPr lang="nl-NL" dirty="0"/>
                    </a:p>
                  </a:txBody>
                  <a:tcPr>
                    <a:solidFill>
                      <a:srgbClr val="8BBF9C"/>
                    </a:solidFill>
                  </a:tcPr>
                </a:tc>
                <a:extLst>
                  <a:ext uri="{0D108BD9-81ED-4DB2-BD59-A6C34878D82A}">
                    <a16:rowId xmlns:a16="http://schemas.microsoft.com/office/drawing/2014/main" val="1641664465"/>
                  </a:ext>
                </a:extLst>
              </a:tr>
              <a:tr h="1604267">
                <a:tc>
                  <a:txBody>
                    <a:bodyPr/>
                    <a:lstStyle/>
                    <a:p>
                      <a:r>
                        <a:rPr lang="nl-NL" dirty="0">
                          <a:solidFill>
                            <a:srgbClr val="373472"/>
                          </a:solidFill>
                        </a:rPr>
                        <a:t>Eenmalige aansluitbijdrage </a:t>
                      </a:r>
                    </a:p>
                    <a:p>
                      <a:r>
                        <a:rPr lang="nl-NL" dirty="0">
                          <a:solidFill>
                            <a:srgbClr val="373472"/>
                          </a:solidFill>
                        </a:rPr>
                        <a:t>voor verwarming </a:t>
                      </a:r>
                    </a:p>
                    <a:p>
                      <a:r>
                        <a:rPr lang="nl-NL" dirty="0">
                          <a:solidFill>
                            <a:srgbClr val="373472"/>
                          </a:solidFill>
                        </a:rPr>
                        <a:t>en warm water</a:t>
                      </a:r>
                    </a:p>
                  </a:txBody>
                  <a:tcPr>
                    <a:solidFill>
                      <a:srgbClr val="B4D6BF"/>
                    </a:solidFill>
                  </a:tcPr>
                </a:tc>
                <a:tc>
                  <a:txBody>
                    <a:bodyPr/>
                    <a:lstStyle/>
                    <a:p>
                      <a:pPr algn="ctr"/>
                      <a:r>
                        <a:rPr lang="nl-NL" b="1" dirty="0">
                          <a:solidFill>
                            <a:srgbClr val="373472"/>
                          </a:solidFill>
                        </a:rPr>
                        <a:t>€ 3.570</a:t>
                      </a:r>
                    </a:p>
                    <a:p>
                      <a:pPr algn="ctr"/>
                      <a:endParaRPr lang="nl-NL" b="1" dirty="0">
                        <a:solidFill>
                          <a:srgbClr val="373472"/>
                        </a:solidFill>
                      </a:endParaRPr>
                    </a:p>
                    <a:p>
                      <a:pPr algn="ctr"/>
                      <a:r>
                        <a:rPr lang="nl-NL" b="1" dirty="0">
                          <a:solidFill>
                            <a:srgbClr val="373472"/>
                          </a:solidFill>
                        </a:rPr>
                        <a:t>+</a:t>
                      </a:r>
                    </a:p>
                    <a:p>
                      <a:pPr algn="ctr"/>
                      <a:endParaRPr lang="nl-NL" b="1" dirty="0">
                        <a:solidFill>
                          <a:srgbClr val="373472"/>
                        </a:solidFill>
                      </a:endParaRPr>
                    </a:p>
                    <a:p>
                      <a:pPr algn="ctr"/>
                      <a:r>
                        <a:rPr lang="nl-NL" b="1" dirty="0">
                          <a:solidFill>
                            <a:srgbClr val="373472"/>
                          </a:solidFill>
                        </a:rPr>
                        <a:t>€ 2.430 </a:t>
                      </a:r>
                    </a:p>
                    <a:p>
                      <a:pPr algn="ctr"/>
                      <a:r>
                        <a:rPr lang="nl-NL" b="0" dirty="0">
                          <a:solidFill>
                            <a:srgbClr val="373472"/>
                          </a:solidFill>
                        </a:rPr>
                        <a:t>(afkoop voor 17,5 jaar</a:t>
                      </a:r>
                    </a:p>
                    <a:p>
                      <a:pPr algn="ctr"/>
                      <a:r>
                        <a:rPr lang="nl-NL" b="0" dirty="0">
                          <a:solidFill>
                            <a:srgbClr val="373472"/>
                          </a:solidFill>
                        </a:rPr>
                        <a:t>of maandelijkse bijdrage)</a:t>
                      </a:r>
                      <a:r>
                        <a:rPr lang="nl-NL" b="1" dirty="0">
                          <a:solidFill>
                            <a:srgbClr val="373472"/>
                          </a:solidFill>
                        </a:rPr>
                        <a:t> </a:t>
                      </a:r>
                    </a:p>
                  </a:txBody>
                  <a:tcPr>
                    <a:solidFill>
                      <a:srgbClr val="B4D6BF"/>
                    </a:solidFill>
                  </a:tcPr>
                </a:tc>
                <a:tc>
                  <a:txBody>
                    <a:bodyPr/>
                    <a:lstStyle/>
                    <a:p>
                      <a:r>
                        <a:rPr lang="nl-NL" dirty="0">
                          <a:solidFill>
                            <a:srgbClr val="373472"/>
                          </a:solidFill>
                        </a:rPr>
                        <a:t>Nooit meer vernieuwing rookgaskanalen bij vervanging cv-ketel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37347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373472"/>
                          </a:solidFill>
                          <a:effectLst/>
                          <a:uLnTx/>
                          <a:uFillTx/>
                          <a:latin typeface="+mn-lt"/>
                          <a:ea typeface="+mn-ea"/>
                          <a:cs typeface="+mn-cs"/>
                        </a:rPr>
                        <a:t>Nooit meer onderhoud en vervanging cv-ketel</a:t>
                      </a:r>
                    </a:p>
                    <a:p>
                      <a:endParaRPr lang="nl-NL" dirty="0">
                        <a:solidFill>
                          <a:srgbClr val="373472"/>
                        </a:solidFill>
                      </a:endParaRPr>
                    </a:p>
                    <a:p>
                      <a:r>
                        <a:rPr lang="nl-NL" dirty="0">
                          <a:solidFill>
                            <a:srgbClr val="373472"/>
                          </a:solidFill>
                        </a:rPr>
                        <a:t>Alternatief: individuele warmtepomp </a:t>
                      </a:r>
                    </a:p>
                    <a:p>
                      <a:r>
                        <a:rPr lang="nl-NL" dirty="0">
                          <a:solidFill>
                            <a:srgbClr val="373472"/>
                          </a:solidFill>
                        </a:rPr>
                        <a:t>is duurder</a:t>
                      </a:r>
                    </a:p>
                  </a:txBody>
                  <a:tcPr>
                    <a:solidFill>
                      <a:srgbClr val="B4D6BF"/>
                    </a:solidFill>
                  </a:tcPr>
                </a:tc>
                <a:extLst>
                  <a:ext uri="{0D108BD9-81ED-4DB2-BD59-A6C34878D82A}">
                    <a16:rowId xmlns:a16="http://schemas.microsoft.com/office/drawing/2014/main" val="3035013076"/>
                  </a:ext>
                </a:extLst>
              </a:tr>
              <a:tr h="1514370">
                <a:tc>
                  <a:txBody>
                    <a:bodyPr/>
                    <a:lstStyle/>
                    <a:p>
                      <a:r>
                        <a:rPr lang="nl-NL" dirty="0">
                          <a:solidFill>
                            <a:srgbClr val="373472"/>
                          </a:solidFill>
                        </a:rPr>
                        <a:t>Eenmalige aansluitbijdrage </a:t>
                      </a:r>
                    </a:p>
                    <a:p>
                      <a:r>
                        <a:rPr lang="nl-NL" dirty="0">
                          <a:solidFill>
                            <a:srgbClr val="373472"/>
                          </a:solidFill>
                        </a:rPr>
                        <a:t>voor inductie-koken</a:t>
                      </a:r>
                    </a:p>
                  </a:txBody>
                  <a:tcPr>
                    <a:solidFill>
                      <a:srgbClr val="D7E9DD"/>
                    </a:solidFill>
                  </a:tcPr>
                </a:tc>
                <a:tc>
                  <a:txBody>
                    <a:bodyPr/>
                    <a:lstStyle/>
                    <a:p>
                      <a:pPr algn="ctr"/>
                      <a:r>
                        <a:rPr lang="nl-NL" b="1" dirty="0">
                          <a:solidFill>
                            <a:srgbClr val="373472"/>
                          </a:solidFill>
                        </a:rPr>
                        <a:t>€ 1.275</a:t>
                      </a:r>
                    </a:p>
                  </a:txBody>
                  <a:tcPr>
                    <a:solidFill>
                      <a:srgbClr val="D7E9DD"/>
                    </a:solidFill>
                  </a:tcPr>
                </a:tc>
                <a:tc>
                  <a:txBody>
                    <a:bodyPr/>
                    <a:lstStyle/>
                    <a:p>
                      <a:r>
                        <a:rPr lang="nl-NL" dirty="0">
                          <a:solidFill>
                            <a:srgbClr val="373472"/>
                          </a:solidFill>
                        </a:rPr>
                        <a:t>Aparte meterkastgroep, leiding naar keuken en speciaal stopcontact</a:t>
                      </a:r>
                    </a:p>
                    <a:p>
                      <a:endParaRPr lang="nl-NL" dirty="0">
                        <a:solidFill>
                          <a:srgbClr val="373472"/>
                        </a:solidFill>
                      </a:endParaRPr>
                    </a:p>
                    <a:p>
                      <a:r>
                        <a:rPr lang="nl-NL" dirty="0">
                          <a:solidFill>
                            <a:srgbClr val="373472"/>
                          </a:solidFill>
                        </a:rPr>
                        <a:t>Zelf inductiekookplaat aanschaffen,</a:t>
                      </a:r>
                    </a:p>
                    <a:p>
                      <a:r>
                        <a:rPr lang="nl-NL" dirty="0">
                          <a:solidFill>
                            <a:srgbClr val="373472"/>
                          </a:solidFill>
                        </a:rPr>
                        <a:t>zo nodig meterkast verzwaren</a:t>
                      </a:r>
                    </a:p>
                  </a:txBody>
                  <a:tcPr>
                    <a:solidFill>
                      <a:srgbClr val="D7E9DD"/>
                    </a:solidFill>
                  </a:tcPr>
                </a:tc>
                <a:extLst>
                  <a:ext uri="{0D108BD9-81ED-4DB2-BD59-A6C34878D82A}">
                    <a16:rowId xmlns:a16="http://schemas.microsoft.com/office/drawing/2014/main" val="2536009474"/>
                  </a:ext>
                </a:extLst>
              </a:tr>
            </a:tbl>
          </a:graphicData>
        </a:graphic>
      </p:graphicFrame>
      <p:sp>
        <p:nvSpPr>
          <p:cNvPr id="5" name="Tekstvak 4">
            <a:extLst>
              <a:ext uri="{FF2B5EF4-FFF2-40B4-BE49-F238E27FC236}">
                <a16:creationId xmlns:a16="http://schemas.microsoft.com/office/drawing/2014/main" id="{5B92622B-FD9D-6B80-8718-C7FB1388CC4D}"/>
              </a:ext>
            </a:extLst>
          </p:cNvPr>
          <p:cNvSpPr txBox="1"/>
          <p:nvPr/>
        </p:nvSpPr>
        <p:spPr>
          <a:xfrm>
            <a:off x="699244" y="877087"/>
            <a:ext cx="6969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b="1" i="0" u="none" strike="noStrike" kern="1200" cap="none" spc="0" normalizeH="0" baseline="0" noProof="0" dirty="0">
                <a:ln>
                  <a:noFill/>
                </a:ln>
                <a:solidFill>
                  <a:srgbClr val="7CC4A4"/>
                </a:solidFill>
                <a:effectLst/>
                <a:uLnTx/>
                <a:uFillTx/>
                <a:latin typeface="DM Sans"/>
                <a:ea typeface="+mn-ea"/>
                <a:cs typeface="+mn-cs"/>
              </a:rPr>
            </a:br>
            <a:r>
              <a:rPr kumimoji="0" lang="nl-NL" b="1" i="0" u="none" strike="noStrike" kern="1200" cap="none" spc="0" normalizeH="0" baseline="0" noProof="0" dirty="0">
                <a:ln>
                  <a:noFill/>
                </a:ln>
                <a:solidFill>
                  <a:srgbClr val="7CC4A4"/>
                </a:solidFill>
                <a:effectLst/>
                <a:uLnTx/>
                <a:uFillTx/>
                <a:latin typeface="DM Sans"/>
                <a:ea typeface="+mn-ea"/>
                <a:cs typeface="+mn-cs"/>
              </a:rPr>
              <a:t>Eigenaar-bewoners, eigenaar-verhuurders </a:t>
            </a:r>
            <a:r>
              <a:rPr lang="nl-NL" b="1" dirty="0">
                <a:solidFill>
                  <a:srgbClr val="7CC4A4"/>
                </a:solidFill>
                <a:latin typeface="DM Sans"/>
              </a:rPr>
              <a:t>en </a:t>
            </a:r>
            <a:r>
              <a:rPr kumimoji="0" lang="nl-NL" b="1" i="0" u="none" strike="noStrike" kern="1200" cap="none" spc="0" normalizeH="0" baseline="0" noProof="0" dirty="0">
                <a:ln>
                  <a:noFill/>
                </a:ln>
                <a:solidFill>
                  <a:srgbClr val="7CC4A4"/>
                </a:solidFill>
                <a:effectLst/>
                <a:uLnTx/>
                <a:uFillTx/>
                <a:latin typeface="DM Sans"/>
                <a:ea typeface="+mn-ea"/>
                <a:cs typeface="+mn-cs"/>
              </a:rPr>
              <a:t>Stadgenoot </a:t>
            </a:r>
          </a:p>
        </p:txBody>
      </p:sp>
      <p:sp>
        <p:nvSpPr>
          <p:cNvPr id="6" name="Tekstvak 5">
            <a:extLst>
              <a:ext uri="{FF2B5EF4-FFF2-40B4-BE49-F238E27FC236}">
                <a16:creationId xmlns:a16="http://schemas.microsoft.com/office/drawing/2014/main" id="{0527F234-8B17-B200-D9AE-034B35CF1897}"/>
              </a:ext>
            </a:extLst>
          </p:cNvPr>
          <p:cNvSpPr txBox="1"/>
          <p:nvPr/>
        </p:nvSpPr>
        <p:spPr>
          <a:xfrm>
            <a:off x="638285" y="600088"/>
            <a:ext cx="11467651" cy="553999"/>
          </a:xfrm>
          <a:prstGeom prst="rect">
            <a:avLst/>
          </a:prstGeom>
          <a:noFill/>
        </p:spPr>
        <p:txBody>
          <a:bodyPr wrap="square">
            <a:spAutoFit/>
          </a:bodyPr>
          <a:lstStyle/>
          <a:p>
            <a:r>
              <a:rPr kumimoji="0" lang="nl-NL" sz="30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Wat komt er bij voor eigenaren? (</a:t>
            </a:r>
            <a:r>
              <a:rPr lang="nl-NL" sz="3000" b="1" dirty="0">
                <a:solidFill>
                  <a:srgbClr val="7CC4A4"/>
                </a:solidFill>
                <a:latin typeface="DM Sans"/>
                <a:ea typeface="Tahoma" panose="020B0604030504040204" pitchFamily="34" charset="0"/>
                <a:cs typeface="Tahoma" panose="020B0604030504040204" pitchFamily="34" charset="0"/>
              </a:rPr>
              <a:t>d</a:t>
            </a:r>
            <a:r>
              <a:rPr kumimoji="0" lang="nl-NL" sz="3000" b="1" i="0" u="none" strike="noStrike" kern="1200" cap="none" spc="0" normalizeH="0" baseline="0" noProof="0" dirty="0" err="1">
                <a:ln>
                  <a:noFill/>
                </a:ln>
                <a:solidFill>
                  <a:srgbClr val="7CC4A4"/>
                </a:solidFill>
                <a:effectLst/>
                <a:uLnTx/>
                <a:uFillTx/>
                <a:latin typeface="DM Sans"/>
                <a:ea typeface="Tahoma" panose="020B0604030504040204" pitchFamily="34" charset="0"/>
                <a:cs typeface="Tahoma" panose="020B0604030504040204" pitchFamily="34" charset="0"/>
              </a:rPr>
              <a:t>us</a:t>
            </a:r>
            <a:r>
              <a:rPr kumimoji="0" lang="nl-NL" sz="30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niet voor huurder</a:t>
            </a:r>
            <a:r>
              <a:rPr lang="nl-NL" sz="3000" b="1" dirty="0">
                <a:solidFill>
                  <a:srgbClr val="7CC4A4"/>
                </a:solidFill>
                <a:latin typeface="DM Sans"/>
                <a:ea typeface="Tahoma" panose="020B0604030504040204" pitchFamily="34" charset="0"/>
                <a:cs typeface="Tahoma" panose="020B0604030504040204" pitchFamily="34" charset="0"/>
              </a:rPr>
              <a:t>s)</a:t>
            </a:r>
            <a:endParaRPr lang="nl-NL" sz="3000" dirty="0">
              <a:solidFill>
                <a:srgbClr val="7CC4A4"/>
              </a:solidFill>
            </a:endParaRPr>
          </a:p>
        </p:txBody>
      </p:sp>
    </p:spTree>
    <p:extLst>
      <p:ext uri="{BB962C8B-B14F-4D97-AF65-F5344CB8AC3E}">
        <p14:creationId xmlns:p14="http://schemas.microsoft.com/office/powerpoint/2010/main" val="16520657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5048-5CD2-B652-8A69-E9398A9FB1E2}"/>
            </a:ext>
          </a:extLst>
        </p:cNvPr>
        <p:cNvGrpSpPr/>
        <p:nvPr/>
      </p:nvGrpSpPr>
      <p:grpSpPr>
        <a:xfrm>
          <a:off x="0" y="0"/>
          <a:ext cx="0" cy="0"/>
          <a:chOff x="0" y="0"/>
          <a:chExt cx="0" cy="0"/>
        </a:xfrm>
      </p:grpSpPr>
      <p:pic>
        <p:nvPicPr>
          <p:cNvPr id="6" name="Afbeelding 5" descr="Afbeelding met tekening, illustratie, tekenfilm, schets&#10;&#10;Automatisch gegenereerde beschrijving">
            <a:extLst>
              <a:ext uri="{FF2B5EF4-FFF2-40B4-BE49-F238E27FC236}">
                <a16:creationId xmlns:a16="http://schemas.microsoft.com/office/drawing/2014/main" id="{F0C015BD-69D1-3D41-559E-EBF1FA41B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685" y="1474237"/>
            <a:ext cx="3174373" cy="1565102"/>
          </a:xfrm>
          <a:prstGeom prst="rect">
            <a:avLst/>
          </a:prstGeom>
        </p:spPr>
      </p:pic>
      <p:sp>
        <p:nvSpPr>
          <p:cNvPr id="2" name="Tekstvak 1">
            <a:extLst>
              <a:ext uri="{FF2B5EF4-FFF2-40B4-BE49-F238E27FC236}">
                <a16:creationId xmlns:a16="http://schemas.microsoft.com/office/drawing/2014/main" id="{AE7779AF-254A-E95D-E8E1-9D64488BAC24}"/>
              </a:ext>
            </a:extLst>
          </p:cNvPr>
          <p:cNvSpPr txBox="1"/>
          <p:nvPr/>
        </p:nvSpPr>
        <p:spPr>
          <a:xfrm>
            <a:off x="838198" y="1474237"/>
            <a:ext cx="7681333" cy="4524315"/>
          </a:xfrm>
          <a:prstGeom prst="rect">
            <a:avLst/>
          </a:prstGeom>
          <a:solidFill>
            <a:srgbClr val="D7E9DD"/>
          </a:solidFill>
        </p:spPr>
        <p:txBody>
          <a:bodyPr wrap="square" rtlCol="0">
            <a:spAutoFit/>
          </a:bodyPr>
          <a:lstStyle/>
          <a:p>
            <a:endParaRPr lang="nl-NL" b="1" dirty="0">
              <a:solidFill>
                <a:srgbClr val="373472"/>
              </a:solidFill>
            </a:endParaRPr>
          </a:p>
          <a:p>
            <a:r>
              <a:rPr lang="nl-NL" b="1" dirty="0">
                <a:solidFill>
                  <a:srgbClr val="373472"/>
                </a:solidFill>
              </a:rPr>
              <a:t>Voor woongebouwen met individuele aansluitingen</a:t>
            </a:r>
          </a:p>
          <a:p>
            <a:r>
              <a:rPr lang="nl-NL" b="1" dirty="0">
                <a:solidFill>
                  <a:srgbClr val="373472"/>
                </a:solidFill>
              </a:rPr>
              <a:t> </a:t>
            </a:r>
          </a:p>
          <a:p>
            <a:r>
              <a:rPr lang="nl-NL" b="1" dirty="0">
                <a:solidFill>
                  <a:srgbClr val="373472"/>
                </a:solidFill>
              </a:rPr>
              <a:t>Voor huurders en eigenaar-bewoners </a:t>
            </a:r>
          </a:p>
          <a:p>
            <a:r>
              <a:rPr lang="nl-NL" dirty="0">
                <a:solidFill>
                  <a:srgbClr val="D7E9DD"/>
                </a:solidFill>
              </a:rPr>
              <a:t>Vastrecht 					</a:t>
            </a:r>
            <a:r>
              <a:rPr lang="nl-NL" b="1" dirty="0">
                <a:solidFill>
                  <a:srgbClr val="D7E9DD"/>
                </a:solidFill>
              </a:rPr>
              <a:t>€   300 </a:t>
            </a:r>
            <a:r>
              <a:rPr lang="nl-NL" dirty="0">
                <a:solidFill>
                  <a:srgbClr val="D7E9DD"/>
                </a:solidFill>
              </a:rPr>
              <a:t>per jaar</a:t>
            </a:r>
          </a:p>
          <a:p>
            <a:r>
              <a:rPr lang="nl-NL" dirty="0">
                <a:solidFill>
                  <a:srgbClr val="D7E9DD"/>
                </a:solidFill>
              </a:rPr>
              <a:t>Variabel tarief:					</a:t>
            </a:r>
            <a:r>
              <a:rPr lang="nl-NL" b="1" dirty="0">
                <a:solidFill>
                  <a:srgbClr val="D7E9DD"/>
                </a:solidFill>
              </a:rPr>
              <a:t>€     46,69 </a:t>
            </a:r>
            <a:r>
              <a:rPr lang="nl-NL" dirty="0">
                <a:solidFill>
                  <a:srgbClr val="D7E9DD"/>
                </a:solidFill>
              </a:rPr>
              <a:t>per GJ </a:t>
            </a:r>
          </a:p>
          <a:p>
            <a:r>
              <a:rPr lang="nl-NL" dirty="0">
                <a:solidFill>
                  <a:srgbClr val="D7E9DD"/>
                </a:solidFill>
              </a:rPr>
              <a:t>(bij zeer laag verbruik: deel vastrecht achteraf terug)</a:t>
            </a:r>
          </a:p>
          <a:p>
            <a:r>
              <a:rPr lang="nl-NL" dirty="0">
                <a:solidFill>
                  <a:srgbClr val="D7E9DD"/>
                </a:solidFill>
              </a:rPr>
              <a:t>(iedereen moet mee kunnen doen)</a:t>
            </a:r>
          </a:p>
          <a:p>
            <a:endParaRPr lang="nl-NL" b="1" dirty="0">
              <a:solidFill>
                <a:srgbClr val="373472"/>
              </a:solidFill>
            </a:endParaRPr>
          </a:p>
          <a:p>
            <a:r>
              <a:rPr lang="nl-NL" b="1" dirty="0">
                <a:solidFill>
                  <a:srgbClr val="373472"/>
                </a:solidFill>
              </a:rPr>
              <a:t>Voor eigenaren (eigenaar-bewoners, -verhuurders en Stadgenoot) </a:t>
            </a:r>
            <a:r>
              <a:rPr lang="nl-NL" dirty="0">
                <a:solidFill>
                  <a:srgbClr val="D7E9DD"/>
                </a:solidFill>
              </a:rPr>
              <a:t>Eenmalige aansluitbijdrage warmte		</a:t>
            </a:r>
            <a:r>
              <a:rPr lang="nl-NL" b="1" dirty="0">
                <a:solidFill>
                  <a:srgbClr val="D7E9DD"/>
                </a:solidFill>
              </a:rPr>
              <a:t>€ 3.570 + </a:t>
            </a:r>
          </a:p>
          <a:p>
            <a:r>
              <a:rPr lang="nl-NL" dirty="0">
                <a:solidFill>
                  <a:srgbClr val="D7E9DD"/>
                </a:solidFill>
              </a:rPr>
              <a:t>(afkoop voor 17,5 jaar of via maandelijkse bijdrage)   </a:t>
            </a:r>
            <a:r>
              <a:rPr lang="nl-NL" b="1" dirty="0">
                <a:solidFill>
                  <a:srgbClr val="D7E9DD"/>
                </a:solidFill>
              </a:rPr>
              <a:t>€ 2.430 </a:t>
            </a:r>
          </a:p>
          <a:p>
            <a:r>
              <a:rPr lang="nl-NL" dirty="0">
                <a:solidFill>
                  <a:srgbClr val="D7E9DD"/>
                </a:solidFill>
              </a:rPr>
              <a:t>Eenmalige aansluitbijdrage elektrisch koken	</a:t>
            </a:r>
            <a:r>
              <a:rPr lang="nl-NL" b="1" dirty="0">
                <a:solidFill>
                  <a:srgbClr val="D7E9DD"/>
                </a:solidFill>
              </a:rPr>
              <a:t>€  1.</a:t>
            </a:r>
            <a:r>
              <a:rPr lang="nl-NL" b="1" spc="-300" dirty="0">
                <a:solidFill>
                  <a:srgbClr val="D7E9DD"/>
                </a:solidFill>
              </a:rPr>
              <a:t> </a:t>
            </a:r>
            <a:r>
              <a:rPr lang="nl-NL" b="1" dirty="0">
                <a:solidFill>
                  <a:srgbClr val="D7E9DD"/>
                </a:solidFill>
              </a:rPr>
              <a:t>275</a:t>
            </a:r>
          </a:p>
          <a:p>
            <a:endParaRPr lang="nl-NL" dirty="0">
              <a:solidFill>
                <a:srgbClr val="D7E9DD"/>
              </a:solidFill>
            </a:endParaRPr>
          </a:p>
          <a:p>
            <a:r>
              <a:rPr lang="nl-NL" b="1" dirty="0">
                <a:solidFill>
                  <a:srgbClr val="D7E9DD"/>
                </a:solidFill>
              </a:rPr>
              <a:t>Voor gebouwen met collectieve aansluitingen: maatwerk</a:t>
            </a:r>
          </a:p>
          <a:p>
            <a:endParaRPr lang="nl-NL" dirty="0"/>
          </a:p>
        </p:txBody>
      </p:sp>
      <p:sp>
        <p:nvSpPr>
          <p:cNvPr id="9" name="Tekstvak 8">
            <a:extLst>
              <a:ext uri="{FF2B5EF4-FFF2-40B4-BE49-F238E27FC236}">
                <a16:creationId xmlns:a16="http://schemas.microsoft.com/office/drawing/2014/main" id="{8BE7A35F-C41F-C72C-179B-C227168D9F96}"/>
              </a:ext>
            </a:extLst>
          </p:cNvPr>
          <p:cNvSpPr txBox="1"/>
          <p:nvPr/>
        </p:nvSpPr>
        <p:spPr>
          <a:xfrm>
            <a:off x="759758" y="674018"/>
            <a:ext cx="10672484" cy="861774"/>
          </a:xfrm>
          <a:prstGeom prst="rect">
            <a:avLst/>
          </a:prstGeom>
          <a:noFill/>
        </p:spPr>
        <p:txBody>
          <a:bodyPr wrap="square">
            <a:spAutoFit/>
          </a:bodyPr>
          <a:lstStyle/>
          <a:p>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Het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tarievenvoorstel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op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één</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pagina</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prijspeil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2024 incl. btw)</a:t>
            </a:r>
            <a:br>
              <a:rPr kumimoji="0" lang="en-US" sz="2500" b="1" i="0" u="none" strike="noStrike" kern="1200" cap="none" spc="0" normalizeH="0" baseline="0" noProof="0" dirty="0">
                <a:ln>
                  <a:noFill/>
                </a:ln>
                <a:solidFill>
                  <a:srgbClr val="7CC4A4"/>
                </a:solidFill>
                <a:effectLst/>
                <a:uLnTx/>
                <a:uFillTx/>
                <a:latin typeface="Arial" panose="020B0604020202020204" pitchFamily="34" charset="0"/>
                <a:ea typeface="+mj-ea"/>
                <a:cs typeface="Arial" panose="020B0604020202020204" pitchFamily="34" charset="0"/>
              </a:rPr>
            </a:br>
            <a:endParaRPr lang="nl-NL" sz="2500" dirty="0">
              <a:solidFill>
                <a:srgbClr val="7CC4A4"/>
              </a:solidFill>
            </a:endParaRPr>
          </a:p>
        </p:txBody>
      </p:sp>
    </p:spTree>
    <p:extLst>
      <p:ext uri="{BB962C8B-B14F-4D97-AF65-F5344CB8AC3E}">
        <p14:creationId xmlns:p14="http://schemas.microsoft.com/office/powerpoint/2010/main" val="39367606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3FE32-1479-54C3-135D-1C951D02CAD5}"/>
            </a:ext>
          </a:extLst>
        </p:cNvPr>
        <p:cNvGrpSpPr/>
        <p:nvPr/>
      </p:nvGrpSpPr>
      <p:grpSpPr>
        <a:xfrm>
          <a:off x="0" y="0"/>
          <a:ext cx="0" cy="0"/>
          <a:chOff x="0" y="0"/>
          <a:chExt cx="0" cy="0"/>
        </a:xfrm>
      </p:grpSpPr>
      <p:pic>
        <p:nvPicPr>
          <p:cNvPr id="6" name="Afbeelding 5" descr="Afbeelding met tekening, illustratie, tekenfilm, schets&#10;&#10;Automatisch gegenereerde beschrijving">
            <a:extLst>
              <a:ext uri="{FF2B5EF4-FFF2-40B4-BE49-F238E27FC236}">
                <a16:creationId xmlns:a16="http://schemas.microsoft.com/office/drawing/2014/main" id="{1BCE80EA-9B91-F0A2-399B-FAF6ECD7D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685" y="1474237"/>
            <a:ext cx="3174373" cy="1565102"/>
          </a:xfrm>
          <a:prstGeom prst="rect">
            <a:avLst/>
          </a:prstGeom>
        </p:spPr>
      </p:pic>
      <p:sp>
        <p:nvSpPr>
          <p:cNvPr id="2" name="Tekstvak 1">
            <a:extLst>
              <a:ext uri="{FF2B5EF4-FFF2-40B4-BE49-F238E27FC236}">
                <a16:creationId xmlns:a16="http://schemas.microsoft.com/office/drawing/2014/main" id="{059B876A-8953-145F-8251-B2329856FDF0}"/>
              </a:ext>
            </a:extLst>
          </p:cNvPr>
          <p:cNvSpPr txBox="1"/>
          <p:nvPr/>
        </p:nvSpPr>
        <p:spPr>
          <a:xfrm>
            <a:off x="838198" y="1474237"/>
            <a:ext cx="7681333" cy="4524315"/>
          </a:xfrm>
          <a:prstGeom prst="rect">
            <a:avLst/>
          </a:prstGeom>
          <a:solidFill>
            <a:srgbClr val="D7E9DD"/>
          </a:solidFill>
        </p:spPr>
        <p:txBody>
          <a:bodyPr wrap="square" rtlCol="0">
            <a:spAutoFit/>
          </a:bodyPr>
          <a:lstStyle/>
          <a:p>
            <a:endParaRPr lang="nl-NL" b="1" dirty="0">
              <a:solidFill>
                <a:srgbClr val="373472"/>
              </a:solidFill>
            </a:endParaRPr>
          </a:p>
          <a:p>
            <a:r>
              <a:rPr lang="nl-NL" b="1" dirty="0">
                <a:solidFill>
                  <a:srgbClr val="373472"/>
                </a:solidFill>
              </a:rPr>
              <a:t>Voor woongebouwen met individuele aansluitingen</a:t>
            </a:r>
          </a:p>
          <a:p>
            <a:r>
              <a:rPr lang="nl-NL" b="1" dirty="0">
                <a:solidFill>
                  <a:srgbClr val="373472"/>
                </a:solidFill>
              </a:rPr>
              <a:t> </a:t>
            </a:r>
          </a:p>
          <a:p>
            <a:r>
              <a:rPr lang="nl-NL" b="1" dirty="0">
                <a:solidFill>
                  <a:srgbClr val="373472"/>
                </a:solidFill>
              </a:rPr>
              <a:t>Voor huurders en eigenaar-bewoners </a:t>
            </a:r>
          </a:p>
          <a:p>
            <a:r>
              <a:rPr lang="nl-NL" dirty="0">
                <a:solidFill>
                  <a:srgbClr val="373472"/>
                </a:solidFill>
              </a:rPr>
              <a:t>Vastrecht 					</a:t>
            </a:r>
            <a:r>
              <a:rPr lang="nl-NL" b="1" dirty="0">
                <a:solidFill>
                  <a:srgbClr val="373472"/>
                </a:solidFill>
              </a:rPr>
              <a:t>€   300 </a:t>
            </a:r>
            <a:r>
              <a:rPr lang="nl-NL" dirty="0">
                <a:solidFill>
                  <a:srgbClr val="373472"/>
                </a:solidFill>
              </a:rPr>
              <a:t>per jaar</a:t>
            </a:r>
          </a:p>
          <a:p>
            <a:r>
              <a:rPr lang="nl-NL" dirty="0">
                <a:solidFill>
                  <a:srgbClr val="D7E9DD"/>
                </a:solidFill>
              </a:rPr>
              <a:t>Variabel tarief:					</a:t>
            </a:r>
            <a:r>
              <a:rPr lang="nl-NL" b="1" dirty="0">
                <a:solidFill>
                  <a:srgbClr val="D7E9DD"/>
                </a:solidFill>
              </a:rPr>
              <a:t>€     46,69 </a:t>
            </a:r>
            <a:r>
              <a:rPr lang="nl-NL" dirty="0">
                <a:solidFill>
                  <a:srgbClr val="D7E9DD"/>
                </a:solidFill>
              </a:rPr>
              <a:t>per GJ </a:t>
            </a:r>
          </a:p>
          <a:p>
            <a:r>
              <a:rPr lang="nl-NL" dirty="0">
                <a:solidFill>
                  <a:srgbClr val="D7E9DD"/>
                </a:solidFill>
              </a:rPr>
              <a:t>(bij zeer laag verbruik: deel vastrecht achteraf terug)</a:t>
            </a:r>
          </a:p>
          <a:p>
            <a:r>
              <a:rPr lang="nl-NL" dirty="0">
                <a:solidFill>
                  <a:srgbClr val="D7E9DD"/>
                </a:solidFill>
              </a:rPr>
              <a:t>(iedereen moet mee kunnen doen)</a:t>
            </a:r>
          </a:p>
          <a:p>
            <a:endParaRPr lang="nl-NL" b="1" dirty="0">
              <a:solidFill>
                <a:srgbClr val="373472"/>
              </a:solidFill>
            </a:endParaRPr>
          </a:p>
          <a:p>
            <a:r>
              <a:rPr lang="nl-NL" b="1" dirty="0">
                <a:solidFill>
                  <a:srgbClr val="373472"/>
                </a:solidFill>
              </a:rPr>
              <a:t>Voor eigenaren (eigenaar-bewoners, -verhuurders en Stadgenoot) </a:t>
            </a:r>
            <a:r>
              <a:rPr lang="nl-NL" dirty="0">
                <a:solidFill>
                  <a:srgbClr val="D7E9DD"/>
                </a:solidFill>
              </a:rPr>
              <a:t>Eenmalige aansluitbijdrage warmte		</a:t>
            </a:r>
            <a:r>
              <a:rPr lang="nl-NL" b="1" dirty="0">
                <a:solidFill>
                  <a:srgbClr val="D7E9DD"/>
                </a:solidFill>
              </a:rPr>
              <a:t>€ 3.570 + </a:t>
            </a:r>
          </a:p>
          <a:p>
            <a:r>
              <a:rPr lang="nl-NL" dirty="0">
                <a:solidFill>
                  <a:srgbClr val="D7E9DD"/>
                </a:solidFill>
              </a:rPr>
              <a:t>(afkoop voor 17,5 jaar of via maandelijkse bijdrage)   </a:t>
            </a:r>
            <a:r>
              <a:rPr lang="nl-NL" b="1" dirty="0">
                <a:solidFill>
                  <a:srgbClr val="D7E9DD"/>
                </a:solidFill>
              </a:rPr>
              <a:t>€ 2.430 </a:t>
            </a:r>
          </a:p>
          <a:p>
            <a:r>
              <a:rPr lang="nl-NL" dirty="0">
                <a:solidFill>
                  <a:srgbClr val="D7E9DD"/>
                </a:solidFill>
              </a:rPr>
              <a:t>Eenmalige aansluitbijdrage elektrisch koken	</a:t>
            </a:r>
            <a:r>
              <a:rPr lang="nl-NL" b="1" dirty="0">
                <a:solidFill>
                  <a:srgbClr val="D7E9DD"/>
                </a:solidFill>
              </a:rPr>
              <a:t>€  1.</a:t>
            </a:r>
            <a:r>
              <a:rPr lang="nl-NL" b="1" spc="-300" dirty="0">
                <a:solidFill>
                  <a:srgbClr val="D7E9DD"/>
                </a:solidFill>
              </a:rPr>
              <a:t> </a:t>
            </a:r>
            <a:r>
              <a:rPr lang="nl-NL" b="1" dirty="0">
                <a:solidFill>
                  <a:srgbClr val="D7E9DD"/>
                </a:solidFill>
              </a:rPr>
              <a:t>275</a:t>
            </a:r>
          </a:p>
          <a:p>
            <a:endParaRPr lang="nl-NL" dirty="0">
              <a:solidFill>
                <a:srgbClr val="D7E9DD"/>
              </a:solidFill>
            </a:endParaRPr>
          </a:p>
          <a:p>
            <a:r>
              <a:rPr lang="nl-NL" b="1" dirty="0">
                <a:solidFill>
                  <a:srgbClr val="D7E9DD"/>
                </a:solidFill>
              </a:rPr>
              <a:t>Voor gebouwen met collectieve aansluitingen: maatwerk</a:t>
            </a:r>
          </a:p>
          <a:p>
            <a:endParaRPr lang="nl-NL" dirty="0"/>
          </a:p>
        </p:txBody>
      </p:sp>
      <p:sp>
        <p:nvSpPr>
          <p:cNvPr id="9" name="Tekstvak 8">
            <a:extLst>
              <a:ext uri="{FF2B5EF4-FFF2-40B4-BE49-F238E27FC236}">
                <a16:creationId xmlns:a16="http://schemas.microsoft.com/office/drawing/2014/main" id="{57D5C901-BBF7-DB97-C643-CA299F720ABD}"/>
              </a:ext>
            </a:extLst>
          </p:cNvPr>
          <p:cNvSpPr txBox="1"/>
          <p:nvPr/>
        </p:nvSpPr>
        <p:spPr>
          <a:xfrm>
            <a:off x="759758" y="674018"/>
            <a:ext cx="10672484" cy="861774"/>
          </a:xfrm>
          <a:prstGeom prst="rect">
            <a:avLst/>
          </a:prstGeom>
          <a:noFill/>
        </p:spPr>
        <p:txBody>
          <a:bodyPr wrap="square">
            <a:spAutoFit/>
          </a:bodyPr>
          <a:lstStyle/>
          <a:p>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Het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tarievenvoorstel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op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één</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pagina</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prijspeil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2024 incl. btw)</a:t>
            </a:r>
            <a:br>
              <a:rPr kumimoji="0" lang="en-US" sz="2500" b="1" i="0" u="none" strike="noStrike" kern="1200" cap="none" spc="0" normalizeH="0" baseline="0" noProof="0" dirty="0">
                <a:ln>
                  <a:noFill/>
                </a:ln>
                <a:solidFill>
                  <a:srgbClr val="7CC4A4"/>
                </a:solidFill>
                <a:effectLst/>
                <a:uLnTx/>
                <a:uFillTx/>
                <a:latin typeface="Arial" panose="020B0604020202020204" pitchFamily="34" charset="0"/>
                <a:ea typeface="+mj-ea"/>
                <a:cs typeface="Arial" panose="020B0604020202020204" pitchFamily="34" charset="0"/>
              </a:rPr>
            </a:br>
            <a:endParaRPr lang="nl-NL" sz="2500" dirty="0">
              <a:solidFill>
                <a:srgbClr val="7CC4A4"/>
              </a:solidFill>
            </a:endParaRPr>
          </a:p>
        </p:txBody>
      </p:sp>
    </p:spTree>
    <p:extLst>
      <p:ext uri="{BB962C8B-B14F-4D97-AF65-F5344CB8AC3E}">
        <p14:creationId xmlns:p14="http://schemas.microsoft.com/office/powerpoint/2010/main" val="25232114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561F3-D9EE-DBFD-D376-C6E7A4335F81}"/>
            </a:ext>
          </a:extLst>
        </p:cNvPr>
        <p:cNvGrpSpPr/>
        <p:nvPr/>
      </p:nvGrpSpPr>
      <p:grpSpPr>
        <a:xfrm>
          <a:off x="0" y="0"/>
          <a:ext cx="0" cy="0"/>
          <a:chOff x="0" y="0"/>
          <a:chExt cx="0" cy="0"/>
        </a:xfrm>
      </p:grpSpPr>
      <p:pic>
        <p:nvPicPr>
          <p:cNvPr id="6" name="Afbeelding 5" descr="Afbeelding met tekening, illustratie, tekenfilm, schets&#10;&#10;Automatisch gegenereerde beschrijving">
            <a:extLst>
              <a:ext uri="{FF2B5EF4-FFF2-40B4-BE49-F238E27FC236}">
                <a16:creationId xmlns:a16="http://schemas.microsoft.com/office/drawing/2014/main" id="{501DD65C-4B9E-D9CE-AE32-E8D99855F5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685" y="1474237"/>
            <a:ext cx="3174373" cy="1565102"/>
          </a:xfrm>
          <a:prstGeom prst="rect">
            <a:avLst/>
          </a:prstGeom>
        </p:spPr>
      </p:pic>
      <p:sp>
        <p:nvSpPr>
          <p:cNvPr id="2" name="Tekstvak 1">
            <a:extLst>
              <a:ext uri="{FF2B5EF4-FFF2-40B4-BE49-F238E27FC236}">
                <a16:creationId xmlns:a16="http://schemas.microsoft.com/office/drawing/2014/main" id="{14BF9C5D-7DE2-4CEF-051A-F2F80287838E}"/>
              </a:ext>
            </a:extLst>
          </p:cNvPr>
          <p:cNvSpPr txBox="1"/>
          <p:nvPr/>
        </p:nvSpPr>
        <p:spPr>
          <a:xfrm>
            <a:off x="838198" y="1474237"/>
            <a:ext cx="7681333" cy="4524315"/>
          </a:xfrm>
          <a:prstGeom prst="rect">
            <a:avLst/>
          </a:prstGeom>
          <a:solidFill>
            <a:srgbClr val="D7E9DD"/>
          </a:solidFill>
        </p:spPr>
        <p:txBody>
          <a:bodyPr wrap="square" rtlCol="0">
            <a:spAutoFit/>
          </a:bodyPr>
          <a:lstStyle/>
          <a:p>
            <a:endParaRPr lang="nl-NL" b="1" dirty="0">
              <a:solidFill>
                <a:srgbClr val="373472"/>
              </a:solidFill>
            </a:endParaRPr>
          </a:p>
          <a:p>
            <a:r>
              <a:rPr lang="nl-NL" b="1" dirty="0">
                <a:solidFill>
                  <a:srgbClr val="373472"/>
                </a:solidFill>
              </a:rPr>
              <a:t>Voor woongebouwen met individuele aansluitingen</a:t>
            </a:r>
          </a:p>
          <a:p>
            <a:r>
              <a:rPr lang="nl-NL" b="1" dirty="0">
                <a:solidFill>
                  <a:srgbClr val="373472"/>
                </a:solidFill>
              </a:rPr>
              <a:t> </a:t>
            </a:r>
          </a:p>
          <a:p>
            <a:r>
              <a:rPr lang="nl-NL" b="1" dirty="0">
                <a:solidFill>
                  <a:srgbClr val="373472"/>
                </a:solidFill>
              </a:rPr>
              <a:t>Voor huurders en eigenaar-bewoners </a:t>
            </a:r>
          </a:p>
          <a:p>
            <a:r>
              <a:rPr lang="nl-NL" dirty="0">
                <a:solidFill>
                  <a:srgbClr val="373472"/>
                </a:solidFill>
              </a:rPr>
              <a:t>Vastrecht 					</a:t>
            </a:r>
            <a:r>
              <a:rPr lang="nl-NL" b="1" dirty="0">
                <a:solidFill>
                  <a:srgbClr val="373472"/>
                </a:solidFill>
              </a:rPr>
              <a:t>€   300 </a:t>
            </a:r>
            <a:r>
              <a:rPr lang="nl-NL" dirty="0">
                <a:solidFill>
                  <a:srgbClr val="373472"/>
                </a:solidFill>
              </a:rPr>
              <a:t>per jaar</a:t>
            </a:r>
          </a:p>
          <a:p>
            <a:r>
              <a:rPr lang="nl-NL" dirty="0">
                <a:solidFill>
                  <a:srgbClr val="373472"/>
                </a:solidFill>
              </a:rPr>
              <a:t>Variabel tarief:					</a:t>
            </a:r>
            <a:r>
              <a:rPr lang="nl-NL" b="1" dirty="0">
                <a:solidFill>
                  <a:srgbClr val="373472"/>
                </a:solidFill>
              </a:rPr>
              <a:t>€     46,69 </a:t>
            </a:r>
            <a:r>
              <a:rPr lang="nl-NL" dirty="0">
                <a:solidFill>
                  <a:srgbClr val="373472"/>
                </a:solidFill>
              </a:rPr>
              <a:t>per GJ </a:t>
            </a:r>
          </a:p>
          <a:p>
            <a:r>
              <a:rPr lang="nl-NL" dirty="0">
                <a:solidFill>
                  <a:srgbClr val="D7E9DD"/>
                </a:solidFill>
              </a:rPr>
              <a:t>(bij zeer laag verbruik: deel vastrecht achteraf terug)</a:t>
            </a:r>
          </a:p>
          <a:p>
            <a:r>
              <a:rPr lang="nl-NL" dirty="0">
                <a:solidFill>
                  <a:srgbClr val="D7E9DD"/>
                </a:solidFill>
              </a:rPr>
              <a:t>(iedereen moet mee kunnen doen)</a:t>
            </a:r>
          </a:p>
          <a:p>
            <a:endParaRPr lang="nl-NL" b="1" dirty="0">
              <a:solidFill>
                <a:srgbClr val="373472"/>
              </a:solidFill>
            </a:endParaRPr>
          </a:p>
          <a:p>
            <a:r>
              <a:rPr lang="nl-NL" b="1" dirty="0">
                <a:solidFill>
                  <a:srgbClr val="373472"/>
                </a:solidFill>
              </a:rPr>
              <a:t>Voor eigenaren (eigenaar-bewoners, -verhuurders en Stadgenoot) </a:t>
            </a:r>
            <a:r>
              <a:rPr lang="nl-NL" dirty="0">
                <a:solidFill>
                  <a:srgbClr val="D7E9DD"/>
                </a:solidFill>
              </a:rPr>
              <a:t>Eenmalige aansluitbijdrage warmte		</a:t>
            </a:r>
            <a:r>
              <a:rPr lang="nl-NL" b="1" dirty="0">
                <a:solidFill>
                  <a:srgbClr val="D7E9DD"/>
                </a:solidFill>
              </a:rPr>
              <a:t>€ 3.570 + </a:t>
            </a:r>
          </a:p>
          <a:p>
            <a:r>
              <a:rPr lang="nl-NL" dirty="0">
                <a:solidFill>
                  <a:srgbClr val="D7E9DD"/>
                </a:solidFill>
              </a:rPr>
              <a:t>(afkoop voor 17,5 jaar of via maandelijkse bijdrage)   </a:t>
            </a:r>
            <a:r>
              <a:rPr lang="nl-NL" b="1" dirty="0">
                <a:solidFill>
                  <a:srgbClr val="D7E9DD"/>
                </a:solidFill>
              </a:rPr>
              <a:t>€ 2.430 </a:t>
            </a:r>
          </a:p>
          <a:p>
            <a:r>
              <a:rPr lang="nl-NL" dirty="0">
                <a:solidFill>
                  <a:srgbClr val="D7E9DD"/>
                </a:solidFill>
              </a:rPr>
              <a:t>Eenmalige aansluitbijdrage elektrisch koken	</a:t>
            </a:r>
            <a:r>
              <a:rPr lang="nl-NL" b="1" dirty="0">
                <a:solidFill>
                  <a:srgbClr val="D7E9DD"/>
                </a:solidFill>
              </a:rPr>
              <a:t>€  1.</a:t>
            </a:r>
            <a:r>
              <a:rPr lang="nl-NL" b="1" spc="-300" dirty="0">
                <a:solidFill>
                  <a:srgbClr val="D7E9DD"/>
                </a:solidFill>
              </a:rPr>
              <a:t> </a:t>
            </a:r>
            <a:r>
              <a:rPr lang="nl-NL" b="1" dirty="0">
                <a:solidFill>
                  <a:srgbClr val="D7E9DD"/>
                </a:solidFill>
              </a:rPr>
              <a:t>275</a:t>
            </a:r>
          </a:p>
          <a:p>
            <a:endParaRPr lang="nl-NL" dirty="0">
              <a:solidFill>
                <a:srgbClr val="D7E9DD"/>
              </a:solidFill>
            </a:endParaRPr>
          </a:p>
          <a:p>
            <a:r>
              <a:rPr lang="nl-NL" b="1" dirty="0">
                <a:solidFill>
                  <a:srgbClr val="D7E9DD"/>
                </a:solidFill>
              </a:rPr>
              <a:t>Voor gebouwen met collectieve aansluitingen: maatwerk</a:t>
            </a:r>
          </a:p>
          <a:p>
            <a:endParaRPr lang="nl-NL" dirty="0"/>
          </a:p>
        </p:txBody>
      </p:sp>
      <p:sp>
        <p:nvSpPr>
          <p:cNvPr id="9" name="Tekstvak 8">
            <a:extLst>
              <a:ext uri="{FF2B5EF4-FFF2-40B4-BE49-F238E27FC236}">
                <a16:creationId xmlns:a16="http://schemas.microsoft.com/office/drawing/2014/main" id="{143B10D9-2A2A-B8E5-10BF-7293C382F10A}"/>
              </a:ext>
            </a:extLst>
          </p:cNvPr>
          <p:cNvSpPr txBox="1"/>
          <p:nvPr/>
        </p:nvSpPr>
        <p:spPr>
          <a:xfrm>
            <a:off x="759758" y="674018"/>
            <a:ext cx="10672484" cy="861774"/>
          </a:xfrm>
          <a:prstGeom prst="rect">
            <a:avLst/>
          </a:prstGeom>
          <a:noFill/>
        </p:spPr>
        <p:txBody>
          <a:bodyPr wrap="square">
            <a:spAutoFit/>
          </a:bodyPr>
          <a:lstStyle/>
          <a:p>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Het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tarievenvoorstel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op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één</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pagina</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prijspeil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2024 incl. btw)</a:t>
            </a:r>
            <a:br>
              <a:rPr kumimoji="0" lang="en-US" sz="2500" b="1" i="0" u="none" strike="noStrike" kern="1200" cap="none" spc="0" normalizeH="0" baseline="0" noProof="0" dirty="0">
                <a:ln>
                  <a:noFill/>
                </a:ln>
                <a:solidFill>
                  <a:srgbClr val="7CC4A4"/>
                </a:solidFill>
                <a:effectLst/>
                <a:uLnTx/>
                <a:uFillTx/>
                <a:latin typeface="Arial" panose="020B0604020202020204" pitchFamily="34" charset="0"/>
                <a:ea typeface="+mj-ea"/>
                <a:cs typeface="Arial" panose="020B0604020202020204" pitchFamily="34" charset="0"/>
              </a:rPr>
            </a:br>
            <a:endParaRPr lang="nl-NL" sz="2500" dirty="0">
              <a:solidFill>
                <a:srgbClr val="7CC4A4"/>
              </a:solidFill>
            </a:endParaRPr>
          </a:p>
        </p:txBody>
      </p:sp>
    </p:spTree>
    <p:extLst>
      <p:ext uri="{BB962C8B-B14F-4D97-AF65-F5344CB8AC3E}">
        <p14:creationId xmlns:p14="http://schemas.microsoft.com/office/powerpoint/2010/main" val="882618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03D60-518E-9503-8D6E-C2EA0C619806}"/>
            </a:ext>
          </a:extLst>
        </p:cNvPr>
        <p:cNvGrpSpPr/>
        <p:nvPr/>
      </p:nvGrpSpPr>
      <p:grpSpPr>
        <a:xfrm>
          <a:off x="0" y="0"/>
          <a:ext cx="0" cy="0"/>
          <a:chOff x="0" y="0"/>
          <a:chExt cx="0" cy="0"/>
        </a:xfrm>
      </p:grpSpPr>
      <p:pic>
        <p:nvPicPr>
          <p:cNvPr id="6" name="Afbeelding 5" descr="Afbeelding met tekening, illustratie, tekenfilm, schets&#10;&#10;Automatisch gegenereerde beschrijving">
            <a:extLst>
              <a:ext uri="{FF2B5EF4-FFF2-40B4-BE49-F238E27FC236}">
                <a16:creationId xmlns:a16="http://schemas.microsoft.com/office/drawing/2014/main" id="{D7A1C876-9806-3C2E-1922-576F62AAAD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685" y="1474237"/>
            <a:ext cx="3174373" cy="1565102"/>
          </a:xfrm>
          <a:prstGeom prst="rect">
            <a:avLst/>
          </a:prstGeom>
        </p:spPr>
      </p:pic>
      <p:sp>
        <p:nvSpPr>
          <p:cNvPr id="2" name="Tekstvak 1">
            <a:extLst>
              <a:ext uri="{FF2B5EF4-FFF2-40B4-BE49-F238E27FC236}">
                <a16:creationId xmlns:a16="http://schemas.microsoft.com/office/drawing/2014/main" id="{0A2841B7-D743-E38A-8B5D-826BC9242D80}"/>
              </a:ext>
            </a:extLst>
          </p:cNvPr>
          <p:cNvSpPr txBox="1"/>
          <p:nvPr/>
        </p:nvSpPr>
        <p:spPr>
          <a:xfrm>
            <a:off x="838198" y="1474237"/>
            <a:ext cx="7681333" cy="4524315"/>
          </a:xfrm>
          <a:prstGeom prst="rect">
            <a:avLst/>
          </a:prstGeom>
          <a:solidFill>
            <a:srgbClr val="D7E9DD"/>
          </a:solidFill>
        </p:spPr>
        <p:txBody>
          <a:bodyPr wrap="square" rtlCol="0">
            <a:spAutoFit/>
          </a:bodyPr>
          <a:lstStyle/>
          <a:p>
            <a:endParaRPr lang="nl-NL" b="1" dirty="0">
              <a:solidFill>
                <a:srgbClr val="373472"/>
              </a:solidFill>
            </a:endParaRPr>
          </a:p>
          <a:p>
            <a:r>
              <a:rPr lang="nl-NL" b="1" dirty="0">
                <a:solidFill>
                  <a:srgbClr val="373472"/>
                </a:solidFill>
              </a:rPr>
              <a:t>Voor woongebouwen met individuele aansluitingen</a:t>
            </a:r>
          </a:p>
          <a:p>
            <a:r>
              <a:rPr lang="nl-NL" b="1" dirty="0">
                <a:solidFill>
                  <a:srgbClr val="373472"/>
                </a:solidFill>
              </a:rPr>
              <a:t> </a:t>
            </a:r>
          </a:p>
          <a:p>
            <a:r>
              <a:rPr lang="nl-NL" b="1" dirty="0">
                <a:solidFill>
                  <a:srgbClr val="373472"/>
                </a:solidFill>
              </a:rPr>
              <a:t>Voor huurders en eigenaar-bewoners </a:t>
            </a:r>
          </a:p>
          <a:p>
            <a:r>
              <a:rPr lang="nl-NL" dirty="0">
                <a:solidFill>
                  <a:srgbClr val="373472"/>
                </a:solidFill>
              </a:rPr>
              <a:t>Vastrecht 					</a:t>
            </a:r>
            <a:r>
              <a:rPr lang="nl-NL" b="1" dirty="0">
                <a:solidFill>
                  <a:srgbClr val="373472"/>
                </a:solidFill>
              </a:rPr>
              <a:t>€   300 </a:t>
            </a:r>
            <a:r>
              <a:rPr lang="nl-NL" dirty="0">
                <a:solidFill>
                  <a:srgbClr val="373472"/>
                </a:solidFill>
              </a:rPr>
              <a:t>per jaar</a:t>
            </a:r>
          </a:p>
          <a:p>
            <a:r>
              <a:rPr lang="nl-NL" dirty="0">
                <a:solidFill>
                  <a:srgbClr val="373472"/>
                </a:solidFill>
              </a:rPr>
              <a:t>Variabel tarief:					</a:t>
            </a:r>
            <a:r>
              <a:rPr lang="nl-NL" b="1" dirty="0">
                <a:solidFill>
                  <a:srgbClr val="373472"/>
                </a:solidFill>
              </a:rPr>
              <a:t>€     46,69 </a:t>
            </a:r>
            <a:r>
              <a:rPr lang="nl-NL" dirty="0">
                <a:solidFill>
                  <a:srgbClr val="373472"/>
                </a:solidFill>
              </a:rPr>
              <a:t>per GJ </a:t>
            </a:r>
          </a:p>
          <a:p>
            <a:r>
              <a:rPr lang="nl-NL" dirty="0">
                <a:solidFill>
                  <a:srgbClr val="373472"/>
                </a:solidFill>
              </a:rPr>
              <a:t>(bij zeer laag verbruik: deel vastrecht achteraf terug)</a:t>
            </a:r>
          </a:p>
          <a:p>
            <a:r>
              <a:rPr lang="nl-NL" dirty="0">
                <a:solidFill>
                  <a:srgbClr val="373472"/>
                </a:solidFill>
              </a:rPr>
              <a:t>(iedereen moet mee kunnen doen)</a:t>
            </a:r>
          </a:p>
          <a:p>
            <a:endParaRPr lang="nl-NL" b="1" dirty="0">
              <a:solidFill>
                <a:srgbClr val="373472"/>
              </a:solidFill>
            </a:endParaRPr>
          </a:p>
          <a:p>
            <a:r>
              <a:rPr lang="nl-NL" b="1" dirty="0">
                <a:solidFill>
                  <a:srgbClr val="373472"/>
                </a:solidFill>
              </a:rPr>
              <a:t>Voor eigenaren (eigenaar-bewoners, -verhuurders en Stadgenoot) </a:t>
            </a:r>
            <a:r>
              <a:rPr lang="nl-NL" dirty="0">
                <a:solidFill>
                  <a:srgbClr val="D7E9DD"/>
                </a:solidFill>
              </a:rPr>
              <a:t>Eenmalige aansluitbijdrage warmte		</a:t>
            </a:r>
            <a:r>
              <a:rPr lang="nl-NL" b="1" dirty="0">
                <a:solidFill>
                  <a:srgbClr val="D7E9DD"/>
                </a:solidFill>
              </a:rPr>
              <a:t>€ 3.570 + </a:t>
            </a:r>
          </a:p>
          <a:p>
            <a:r>
              <a:rPr lang="nl-NL" dirty="0">
                <a:solidFill>
                  <a:srgbClr val="D7E9DD"/>
                </a:solidFill>
              </a:rPr>
              <a:t>(afkoop voor 17,5 jaar of via maandelijkse bijdrage)   </a:t>
            </a:r>
            <a:r>
              <a:rPr lang="nl-NL" b="1" dirty="0">
                <a:solidFill>
                  <a:srgbClr val="D7E9DD"/>
                </a:solidFill>
              </a:rPr>
              <a:t>€ 2.430 </a:t>
            </a:r>
          </a:p>
          <a:p>
            <a:r>
              <a:rPr lang="nl-NL" dirty="0">
                <a:solidFill>
                  <a:srgbClr val="D7E9DD"/>
                </a:solidFill>
              </a:rPr>
              <a:t>Eenmalige aansluitbijdrage elektrisch koken	</a:t>
            </a:r>
            <a:r>
              <a:rPr lang="nl-NL" b="1" dirty="0">
                <a:solidFill>
                  <a:srgbClr val="D7E9DD"/>
                </a:solidFill>
              </a:rPr>
              <a:t>€  1.</a:t>
            </a:r>
            <a:r>
              <a:rPr lang="nl-NL" b="1" spc="-300" dirty="0">
                <a:solidFill>
                  <a:srgbClr val="D7E9DD"/>
                </a:solidFill>
              </a:rPr>
              <a:t> </a:t>
            </a:r>
            <a:r>
              <a:rPr lang="nl-NL" b="1" dirty="0">
                <a:solidFill>
                  <a:srgbClr val="D7E9DD"/>
                </a:solidFill>
              </a:rPr>
              <a:t>275</a:t>
            </a:r>
          </a:p>
          <a:p>
            <a:endParaRPr lang="nl-NL" dirty="0">
              <a:solidFill>
                <a:srgbClr val="D7E9DD"/>
              </a:solidFill>
            </a:endParaRPr>
          </a:p>
          <a:p>
            <a:r>
              <a:rPr lang="nl-NL" b="1" dirty="0">
                <a:solidFill>
                  <a:srgbClr val="D7E9DD"/>
                </a:solidFill>
              </a:rPr>
              <a:t>Voor gebouwen met collectieve aansluitingen: maatwerk</a:t>
            </a:r>
          </a:p>
          <a:p>
            <a:endParaRPr lang="nl-NL" dirty="0"/>
          </a:p>
        </p:txBody>
      </p:sp>
      <p:sp>
        <p:nvSpPr>
          <p:cNvPr id="9" name="Tekstvak 8">
            <a:extLst>
              <a:ext uri="{FF2B5EF4-FFF2-40B4-BE49-F238E27FC236}">
                <a16:creationId xmlns:a16="http://schemas.microsoft.com/office/drawing/2014/main" id="{6F09F6BC-AF85-B38F-F0B9-68196BDCD8D6}"/>
              </a:ext>
            </a:extLst>
          </p:cNvPr>
          <p:cNvSpPr txBox="1"/>
          <p:nvPr/>
        </p:nvSpPr>
        <p:spPr>
          <a:xfrm>
            <a:off x="759758" y="674018"/>
            <a:ext cx="10672484" cy="861774"/>
          </a:xfrm>
          <a:prstGeom prst="rect">
            <a:avLst/>
          </a:prstGeom>
          <a:noFill/>
        </p:spPr>
        <p:txBody>
          <a:bodyPr wrap="square">
            <a:spAutoFit/>
          </a:bodyPr>
          <a:lstStyle/>
          <a:p>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Het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tarievenvoorstel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op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één</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pagina</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prijspeil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2024 incl. btw)</a:t>
            </a:r>
            <a:br>
              <a:rPr kumimoji="0" lang="en-US" sz="2500" b="1" i="0" u="none" strike="noStrike" kern="1200" cap="none" spc="0" normalizeH="0" baseline="0" noProof="0" dirty="0">
                <a:ln>
                  <a:noFill/>
                </a:ln>
                <a:solidFill>
                  <a:srgbClr val="7CC4A4"/>
                </a:solidFill>
                <a:effectLst/>
                <a:uLnTx/>
                <a:uFillTx/>
                <a:latin typeface="Arial" panose="020B0604020202020204" pitchFamily="34" charset="0"/>
                <a:ea typeface="+mj-ea"/>
                <a:cs typeface="Arial" panose="020B0604020202020204" pitchFamily="34" charset="0"/>
              </a:rPr>
            </a:br>
            <a:endParaRPr lang="nl-NL" sz="2500" dirty="0">
              <a:solidFill>
                <a:srgbClr val="7CC4A4"/>
              </a:solidFill>
            </a:endParaRPr>
          </a:p>
        </p:txBody>
      </p:sp>
    </p:spTree>
    <p:extLst>
      <p:ext uri="{BB962C8B-B14F-4D97-AF65-F5344CB8AC3E}">
        <p14:creationId xmlns:p14="http://schemas.microsoft.com/office/powerpoint/2010/main" val="26392345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4AE9-5EDB-F09E-6FFC-C8636389AAA3}"/>
            </a:ext>
          </a:extLst>
        </p:cNvPr>
        <p:cNvGrpSpPr/>
        <p:nvPr/>
      </p:nvGrpSpPr>
      <p:grpSpPr>
        <a:xfrm>
          <a:off x="0" y="0"/>
          <a:ext cx="0" cy="0"/>
          <a:chOff x="0" y="0"/>
          <a:chExt cx="0" cy="0"/>
        </a:xfrm>
      </p:grpSpPr>
      <p:pic>
        <p:nvPicPr>
          <p:cNvPr id="6" name="Afbeelding 5" descr="Afbeelding met tekening, illustratie, tekenfilm, schets&#10;&#10;Automatisch gegenereerde beschrijving">
            <a:extLst>
              <a:ext uri="{FF2B5EF4-FFF2-40B4-BE49-F238E27FC236}">
                <a16:creationId xmlns:a16="http://schemas.microsoft.com/office/drawing/2014/main" id="{18C5083A-347F-54B9-40D9-F1BF1D323C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685" y="1474237"/>
            <a:ext cx="3174373" cy="1565102"/>
          </a:xfrm>
          <a:prstGeom prst="rect">
            <a:avLst/>
          </a:prstGeom>
        </p:spPr>
      </p:pic>
      <p:sp>
        <p:nvSpPr>
          <p:cNvPr id="2" name="Tekstvak 1">
            <a:extLst>
              <a:ext uri="{FF2B5EF4-FFF2-40B4-BE49-F238E27FC236}">
                <a16:creationId xmlns:a16="http://schemas.microsoft.com/office/drawing/2014/main" id="{E1E203D2-51C1-9118-405D-29CD20AF273C}"/>
              </a:ext>
            </a:extLst>
          </p:cNvPr>
          <p:cNvSpPr txBox="1"/>
          <p:nvPr/>
        </p:nvSpPr>
        <p:spPr>
          <a:xfrm>
            <a:off x="838198" y="1474237"/>
            <a:ext cx="7681333" cy="4524315"/>
          </a:xfrm>
          <a:prstGeom prst="rect">
            <a:avLst/>
          </a:prstGeom>
          <a:solidFill>
            <a:srgbClr val="D7E9DD"/>
          </a:solidFill>
        </p:spPr>
        <p:txBody>
          <a:bodyPr wrap="square" rtlCol="0">
            <a:spAutoFit/>
          </a:bodyPr>
          <a:lstStyle/>
          <a:p>
            <a:endParaRPr lang="nl-NL" b="1" dirty="0">
              <a:solidFill>
                <a:srgbClr val="373472"/>
              </a:solidFill>
            </a:endParaRPr>
          </a:p>
          <a:p>
            <a:r>
              <a:rPr lang="nl-NL" b="1" dirty="0">
                <a:solidFill>
                  <a:srgbClr val="373472"/>
                </a:solidFill>
              </a:rPr>
              <a:t>Voor woongebouwen met individuele aansluitingen</a:t>
            </a:r>
          </a:p>
          <a:p>
            <a:r>
              <a:rPr lang="nl-NL" b="1" dirty="0">
                <a:solidFill>
                  <a:srgbClr val="373472"/>
                </a:solidFill>
              </a:rPr>
              <a:t> </a:t>
            </a:r>
          </a:p>
          <a:p>
            <a:r>
              <a:rPr lang="nl-NL" b="1" dirty="0">
                <a:solidFill>
                  <a:srgbClr val="373472"/>
                </a:solidFill>
              </a:rPr>
              <a:t>Voor huurders en eigenaar-bewoners </a:t>
            </a:r>
          </a:p>
          <a:p>
            <a:r>
              <a:rPr lang="nl-NL" dirty="0">
                <a:solidFill>
                  <a:srgbClr val="373472"/>
                </a:solidFill>
              </a:rPr>
              <a:t>Vastrecht 					</a:t>
            </a:r>
            <a:r>
              <a:rPr lang="nl-NL" b="1" dirty="0">
                <a:solidFill>
                  <a:srgbClr val="373472"/>
                </a:solidFill>
              </a:rPr>
              <a:t>€   300 </a:t>
            </a:r>
            <a:r>
              <a:rPr lang="nl-NL" dirty="0">
                <a:solidFill>
                  <a:srgbClr val="373472"/>
                </a:solidFill>
              </a:rPr>
              <a:t>per jaar</a:t>
            </a:r>
          </a:p>
          <a:p>
            <a:r>
              <a:rPr lang="nl-NL" dirty="0">
                <a:solidFill>
                  <a:srgbClr val="373472"/>
                </a:solidFill>
              </a:rPr>
              <a:t>Variabel tarief:					</a:t>
            </a:r>
            <a:r>
              <a:rPr lang="nl-NL" b="1" dirty="0">
                <a:solidFill>
                  <a:srgbClr val="373472"/>
                </a:solidFill>
              </a:rPr>
              <a:t>€     46,69 </a:t>
            </a:r>
            <a:r>
              <a:rPr lang="nl-NL" dirty="0">
                <a:solidFill>
                  <a:srgbClr val="373472"/>
                </a:solidFill>
              </a:rPr>
              <a:t>per GJ </a:t>
            </a:r>
          </a:p>
          <a:p>
            <a:r>
              <a:rPr lang="nl-NL" dirty="0">
                <a:solidFill>
                  <a:srgbClr val="373472"/>
                </a:solidFill>
              </a:rPr>
              <a:t>(bij zeer laag verbruik: deel vastrecht achteraf terug)</a:t>
            </a:r>
          </a:p>
          <a:p>
            <a:r>
              <a:rPr lang="nl-NL" dirty="0">
                <a:solidFill>
                  <a:srgbClr val="373472"/>
                </a:solidFill>
              </a:rPr>
              <a:t>(iedereen moet mee kunnen doen)</a:t>
            </a:r>
          </a:p>
          <a:p>
            <a:endParaRPr lang="nl-NL" b="1" dirty="0">
              <a:solidFill>
                <a:srgbClr val="373472"/>
              </a:solidFill>
            </a:endParaRPr>
          </a:p>
          <a:p>
            <a:r>
              <a:rPr lang="nl-NL" b="1" dirty="0">
                <a:solidFill>
                  <a:srgbClr val="373472"/>
                </a:solidFill>
              </a:rPr>
              <a:t>Voor eigenaren (eigenaar-bewoners, -verhuurders en Stadgenoot) </a:t>
            </a:r>
            <a:r>
              <a:rPr lang="nl-NL" dirty="0">
                <a:solidFill>
                  <a:srgbClr val="373472"/>
                </a:solidFill>
              </a:rPr>
              <a:t>Eenmalige aansluitbijdrage warmte		</a:t>
            </a:r>
            <a:r>
              <a:rPr lang="nl-NL" b="1" dirty="0">
                <a:solidFill>
                  <a:srgbClr val="373472"/>
                </a:solidFill>
              </a:rPr>
              <a:t>€ 3.570 </a:t>
            </a:r>
            <a:r>
              <a:rPr lang="nl-NL" b="1" dirty="0">
                <a:solidFill>
                  <a:srgbClr val="D7E9DD"/>
                </a:solidFill>
              </a:rPr>
              <a:t>+</a:t>
            </a:r>
            <a:r>
              <a:rPr lang="nl-NL" b="1" dirty="0">
                <a:solidFill>
                  <a:srgbClr val="373472"/>
                </a:solidFill>
              </a:rPr>
              <a:t> </a:t>
            </a:r>
          </a:p>
          <a:p>
            <a:r>
              <a:rPr lang="nl-NL" dirty="0">
                <a:solidFill>
                  <a:srgbClr val="D7E9DD"/>
                </a:solidFill>
              </a:rPr>
              <a:t>(afkoop voor 17,5 jaar of via maandelijkse bijdrage)   </a:t>
            </a:r>
            <a:r>
              <a:rPr lang="nl-NL" b="1" dirty="0">
                <a:solidFill>
                  <a:srgbClr val="D7E9DD"/>
                </a:solidFill>
              </a:rPr>
              <a:t>€ 2.430 </a:t>
            </a:r>
          </a:p>
          <a:p>
            <a:r>
              <a:rPr lang="nl-NL" dirty="0">
                <a:solidFill>
                  <a:srgbClr val="D7E9DD"/>
                </a:solidFill>
              </a:rPr>
              <a:t>Eenmalige aansluitbijdrage elektrisch koken	</a:t>
            </a:r>
            <a:r>
              <a:rPr lang="nl-NL" b="1" dirty="0">
                <a:solidFill>
                  <a:srgbClr val="D7E9DD"/>
                </a:solidFill>
              </a:rPr>
              <a:t>€  1.</a:t>
            </a:r>
            <a:r>
              <a:rPr lang="nl-NL" b="1" spc="-300" dirty="0">
                <a:solidFill>
                  <a:srgbClr val="D7E9DD"/>
                </a:solidFill>
              </a:rPr>
              <a:t> </a:t>
            </a:r>
            <a:r>
              <a:rPr lang="nl-NL" b="1" dirty="0">
                <a:solidFill>
                  <a:srgbClr val="D7E9DD"/>
                </a:solidFill>
              </a:rPr>
              <a:t>275</a:t>
            </a:r>
          </a:p>
          <a:p>
            <a:endParaRPr lang="nl-NL" dirty="0">
              <a:solidFill>
                <a:srgbClr val="D7E9DD"/>
              </a:solidFill>
            </a:endParaRPr>
          </a:p>
          <a:p>
            <a:r>
              <a:rPr lang="nl-NL" b="1" dirty="0">
                <a:solidFill>
                  <a:srgbClr val="D7E9DD"/>
                </a:solidFill>
              </a:rPr>
              <a:t>Voor gebouwen met collectieve aansluitingen: maatwerk</a:t>
            </a:r>
          </a:p>
          <a:p>
            <a:endParaRPr lang="nl-NL" dirty="0"/>
          </a:p>
        </p:txBody>
      </p:sp>
      <p:sp>
        <p:nvSpPr>
          <p:cNvPr id="9" name="Tekstvak 8">
            <a:extLst>
              <a:ext uri="{FF2B5EF4-FFF2-40B4-BE49-F238E27FC236}">
                <a16:creationId xmlns:a16="http://schemas.microsoft.com/office/drawing/2014/main" id="{39CA3E3C-524A-5D48-AD1E-82DD5C514727}"/>
              </a:ext>
            </a:extLst>
          </p:cNvPr>
          <p:cNvSpPr txBox="1"/>
          <p:nvPr/>
        </p:nvSpPr>
        <p:spPr>
          <a:xfrm>
            <a:off x="759758" y="674018"/>
            <a:ext cx="10672484" cy="861774"/>
          </a:xfrm>
          <a:prstGeom prst="rect">
            <a:avLst/>
          </a:prstGeom>
          <a:noFill/>
        </p:spPr>
        <p:txBody>
          <a:bodyPr wrap="square">
            <a:spAutoFit/>
          </a:bodyPr>
          <a:lstStyle/>
          <a:p>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Het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tarievenvoorstel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op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één</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pagina</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prijspeil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2024 incl. btw)</a:t>
            </a:r>
            <a:br>
              <a:rPr kumimoji="0" lang="en-US" sz="2500" b="1" i="0" u="none" strike="noStrike" kern="1200" cap="none" spc="0" normalizeH="0" baseline="0" noProof="0" dirty="0">
                <a:ln>
                  <a:noFill/>
                </a:ln>
                <a:solidFill>
                  <a:srgbClr val="7CC4A4"/>
                </a:solidFill>
                <a:effectLst/>
                <a:uLnTx/>
                <a:uFillTx/>
                <a:latin typeface="Arial" panose="020B0604020202020204" pitchFamily="34" charset="0"/>
                <a:ea typeface="+mj-ea"/>
                <a:cs typeface="Arial" panose="020B0604020202020204" pitchFamily="34" charset="0"/>
              </a:rPr>
            </a:br>
            <a:endParaRPr lang="nl-NL" sz="2500" dirty="0">
              <a:solidFill>
                <a:srgbClr val="7CC4A4"/>
              </a:solidFill>
            </a:endParaRPr>
          </a:p>
        </p:txBody>
      </p:sp>
    </p:spTree>
    <p:extLst>
      <p:ext uri="{BB962C8B-B14F-4D97-AF65-F5344CB8AC3E}">
        <p14:creationId xmlns:p14="http://schemas.microsoft.com/office/powerpoint/2010/main" val="8658443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12F1A-146E-3AD2-17D0-587EB766274C}"/>
            </a:ext>
          </a:extLst>
        </p:cNvPr>
        <p:cNvGrpSpPr/>
        <p:nvPr/>
      </p:nvGrpSpPr>
      <p:grpSpPr>
        <a:xfrm>
          <a:off x="0" y="0"/>
          <a:ext cx="0" cy="0"/>
          <a:chOff x="0" y="0"/>
          <a:chExt cx="0" cy="0"/>
        </a:xfrm>
      </p:grpSpPr>
      <p:pic>
        <p:nvPicPr>
          <p:cNvPr id="6" name="Afbeelding 5" descr="Afbeelding met tekening, illustratie, tekenfilm, schets&#10;&#10;Automatisch gegenereerde beschrijving">
            <a:extLst>
              <a:ext uri="{FF2B5EF4-FFF2-40B4-BE49-F238E27FC236}">
                <a16:creationId xmlns:a16="http://schemas.microsoft.com/office/drawing/2014/main" id="{0302CB50-8273-CDEA-3788-D920725866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685" y="1474237"/>
            <a:ext cx="3174373" cy="1565102"/>
          </a:xfrm>
          <a:prstGeom prst="rect">
            <a:avLst/>
          </a:prstGeom>
        </p:spPr>
      </p:pic>
      <p:sp>
        <p:nvSpPr>
          <p:cNvPr id="2" name="Tekstvak 1">
            <a:extLst>
              <a:ext uri="{FF2B5EF4-FFF2-40B4-BE49-F238E27FC236}">
                <a16:creationId xmlns:a16="http://schemas.microsoft.com/office/drawing/2014/main" id="{8369AD55-99F8-0379-F781-E8A33F5CFB8B}"/>
              </a:ext>
            </a:extLst>
          </p:cNvPr>
          <p:cNvSpPr txBox="1"/>
          <p:nvPr/>
        </p:nvSpPr>
        <p:spPr>
          <a:xfrm>
            <a:off x="838198" y="1474237"/>
            <a:ext cx="7681333" cy="4524315"/>
          </a:xfrm>
          <a:prstGeom prst="rect">
            <a:avLst/>
          </a:prstGeom>
          <a:solidFill>
            <a:srgbClr val="D7E9DD"/>
          </a:solidFill>
        </p:spPr>
        <p:txBody>
          <a:bodyPr wrap="square" rtlCol="0">
            <a:spAutoFit/>
          </a:bodyPr>
          <a:lstStyle/>
          <a:p>
            <a:endParaRPr lang="nl-NL" b="1" dirty="0">
              <a:solidFill>
                <a:srgbClr val="373472"/>
              </a:solidFill>
            </a:endParaRPr>
          </a:p>
          <a:p>
            <a:r>
              <a:rPr lang="nl-NL" b="1" dirty="0">
                <a:solidFill>
                  <a:srgbClr val="373472"/>
                </a:solidFill>
              </a:rPr>
              <a:t>Voor woongebouwen met individuele aansluitingen</a:t>
            </a:r>
          </a:p>
          <a:p>
            <a:r>
              <a:rPr lang="nl-NL" b="1" dirty="0">
                <a:solidFill>
                  <a:srgbClr val="373472"/>
                </a:solidFill>
              </a:rPr>
              <a:t> </a:t>
            </a:r>
          </a:p>
          <a:p>
            <a:r>
              <a:rPr lang="nl-NL" b="1" dirty="0">
                <a:solidFill>
                  <a:srgbClr val="373472"/>
                </a:solidFill>
              </a:rPr>
              <a:t>Voor huurders en eigenaar-bewoners </a:t>
            </a:r>
          </a:p>
          <a:p>
            <a:r>
              <a:rPr lang="nl-NL" dirty="0">
                <a:solidFill>
                  <a:srgbClr val="373472"/>
                </a:solidFill>
              </a:rPr>
              <a:t>Vastrecht 					</a:t>
            </a:r>
            <a:r>
              <a:rPr lang="nl-NL" b="1" dirty="0">
                <a:solidFill>
                  <a:srgbClr val="373472"/>
                </a:solidFill>
              </a:rPr>
              <a:t>€   300 </a:t>
            </a:r>
            <a:r>
              <a:rPr lang="nl-NL" dirty="0">
                <a:solidFill>
                  <a:srgbClr val="373472"/>
                </a:solidFill>
              </a:rPr>
              <a:t>per jaar</a:t>
            </a:r>
          </a:p>
          <a:p>
            <a:r>
              <a:rPr lang="nl-NL" dirty="0">
                <a:solidFill>
                  <a:srgbClr val="373472"/>
                </a:solidFill>
              </a:rPr>
              <a:t>Variabel tarief:					</a:t>
            </a:r>
            <a:r>
              <a:rPr lang="nl-NL" b="1" dirty="0">
                <a:solidFill>
                  <a:srgbClr val="373472"/>
                </a:solidFill>
              </a:rPr>
              <a:t>€     46,69 </a:t>
            </a:r>
            <a:r>
              <a:rPr lang="nl-NL" dirty="0">
                <a:solidFill>
                  <a:srgbClr val="373472"/>
                </a:solidFill>
              </a:rPr>
              <a:t>per GJ </a:t>
            </a:r>
          </a:p>
          <a:p>
            <a:r>
              <a:rPr lang="nl-NL" dirty="0">
                <a:solidFill>
                  <a:srgbClr val="373472"/>
                </a:solidFill>
              </a:rPr>
              <a:t>(bij zeer laag verbruik: deel vastrecht achteraf terug)</a:t>
            </a:r>
          </a:p>
          <a:p>
            <a:r>
              <a:rPr lang="nl-NL" dirty="0">
                <a:solidFill>
                  <a:srgbClr val="373472"/>
                </a:solidFill>
              </a:rPr>
              <a:t>(iedereen moet mee kunnen doen)</a:t>
            </a:r>
          </a:p>
          <a:p>
            <a:endParaRPr lang="nl-NL" b="1" dirty="0">
              <a:solidFill>
                <a:srgbClr val="373472"/>
              </a:solidFill>
            </a:endParaRPr>
          </a:p>
          <a:p>
            <a:r>
              <a:rPr lang="nl-NL" b="1" dirty="0">
                <a:solidFill>
                  <a:srgbClr val="373472"/>
                </a:solidFill>
              </a:rPr>
              <a:t>Voor eigenaren (eigenaar-bewoners, -verhuurders en Stadgenoot) </a:t>
            </a:r>
            <a:r>
              <a:rPr lang="nl-NL" dirty="0">
                <a:solidFill>
                  <a:srgbClr val="373472"/>
                </a:solidFill>
              </a:rPr>
              <a:t>Eenmalige aansluitbijdrage warmte		</a:t>
            </a:r>
            <a:r>
              <a:rPr lang="nl-NL" b="1" dirty="0">
                <a:solidFill>
                  <a:srgbClr val="373472"/>
                </a:solidFill>
              </a:rPr>
              <a:t>€ 3.570 </a:t>
            </a:r>
            <a:r>
              <a:rPr lang="nl-NL" b="1" dirty="0">
                <a:solidFill>
                  <a:srgbClr val="D7E9DD"/>
                </a:solidFill>
              </a:rPr>
              <a:t>+ </a:t>
            </a:r>
          </a:p>
          <a:p>
            <a:r>
              <a:rPr lang="nl-NL" dirty="0">
                <a:solidFill>
                  <a:srgbClr val="373472"/>
                </a:solidFill>
              </a:rPr>
              <a:t>(afkoop voor 17,5 jaar of via maandelijkse bijdrage)   </a:t>
            </a:r>
            <a:r>
              <a:rPr lang="nl-NL" b="1" dirty="0">
                <a:solidFill>
                  <a:srgbClr val="373472"/>
                </a:solidFill>
              </a:rPr>
              <a:t>€ 2.430 </a:t>
            </a:r>
          </a:p>
          <a:p>
            <a:r>
              <a:rPr lang="nl-NL" dirty="0">
                <a:solidFill>
                  <a:srgbClr val="D7E9DD"/>
                </a:solidFill>
              </a:rPr>
              <a:t>Eenmalige aansluitbijdrage elektrisch koken	</a:t>
            </a:r>
            <a:r>
              <a:rPr lang="nl-NL" b="1" dirty="0">
                <a:solidFill>
                  <a:srgbClr val="D7E9DD"/>
                </a:solidFill>
              </a:rPr>
              <a:t>€  1.</a:t>
            </a:r>
            <a:r>
              <a:rPr lang="nl-NL" b="1" spc="-300" dirty="0">
                <a:solidFill>
                  <a:srgbClr val="D7E9DD"/>
                </a:solidFill>
              </a:rPr>
              <a:t> </a:t>
            </a:r>
            <a:r>
              <a:rPr lang="nl-NL" b="1" dirty="0">
                <a:solidFill>
                  <a:srgbClr val="D7E9DD"/>
                </a:solidFill>
              </a:rPr>
              <a:t>275</a:t>
            </a:r>
          </a:p>
          <a:p>
            <a:endParaRPr lang="nl-NL" dirty="0">
              <a:solidFill>
                <a:srgbClr val="D7E9DD"/>
              </a:solidFill>
            </a:endParaRPr>
          </a:p>
          <a:p>
            <a:r>
              <a:rPr lang="nl-NL" b="1" dirty="0">
                <a:solidFill>
                  <a:srgbClr val="D7E9DD"/>
                </a:solidFill>
              </a:rPr>
              <a:t>Voor gebouwen met collectieve aansluitingen: maatwerk</a:t>
            </a:r>
          </a:p>
          <a:p>
            <a:endParaRPr lang="nl-NL" dirty="0"/>
          </a:p>
        </p:txBody>
      </p:sp>
      <p:sp>
        <p:nvSpPr>
          <p:cNvPr id="9" name="Tekstvak 8">
            <a:extLst>
              <a:ext uri="{FF2B5EF4-FFF2-40B4-BE49-F238E27FC236}">
                <a16:creationId xmlns:a16="http://schemas.microsoft.com/office/drawing/2014/main" id="{05969D8D-4593-DA40-14CD-E88F56CEDDBE}"/>
              </a:ext>
            </a:extLst>
          </p:cNvPr>
          <p:cNvSpPr txBox="1"/>
          <p:nvPr/>
        </p:nvSpPr>
        <p:spPr>
          <a:xfrm>
            <a:off x="759758" y="674018"/>
            <a:ext cx="10672484" cy="861774"/>
          </a:xfrm>
          <a:prstGeom prst="rect">
            <a:avLst/>
          </a:prstGeom>
          <a:noFill/>
        </p:spPr>
        <p:txBody>
          <a:bodyPr wrap="square">
            <a:spAutoFit/>
          </a:bodyPr>
          <a:lstStyle/>
          <a:p>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Het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tarievenvoorstel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op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één</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pagina</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prijspeil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2024 incl. btw)</a:t>
            </a:r>
            <a:br>
              <a:rPr kumimoji="0" lang="en-US" sz="2500" b="1" i="0" u="none" strike="noStrike" kern="1200" cap="none" spc="0" normalizeH="0" baseline="0" noProof="0" dirty="0">
                <a:ln>
                  <a:noFill/>
                </a:ln>
                <a:solidFill>
                  <a:srgbClr val="7CC4A4"/>
                </a:solidFill>
                <a:effectLst/>
                <a:uLnTx/>
                <a:uFillTx/>
                <a:latin typeface="Arial" panose="020B0604020202020204" pitchFamily="34" charset="0"/>
                <a:ea typeface="+mj-ea"/>
                <a:cs typeface="Arial" panose="020B0604020202020204" pitchFamily="34" charset="0"/>
              </a:rPr>
            </a:br>
            <a:endParaRPr lang="nl-NL" sz="2500" dirty="0">
              <a:solidFill>
                <a:srgbClr val="7CC4A4"/>
              </a:solidFill>
            </a:endParaRPr>
          </a:p>
        </p:txBody>
      </p:sp>
    </p:spTree>
    <p:extLst>
      <p:ext uri="{BB962C8B-B14F-4D97-AF65-F5344CB8AC3E}">
        <p14:creationId xmlns:p14="http://schemas.microsoft.com/office/powerpoint/2010/main" val="33677219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D57D3-CE74-F0DE-0A25-C26DDF04B955}"/>
            </a:ext>
          </a:extLst>
        </p:cNvPr>
        <p:cNvGrpSpPr/>
        <p:nvPr/>
      </p:nvGrpSpPr>
      <p:grpSpPr>
        <a:xfrm>
          <a:off x="0" y="0"/>
          <a:ext cx="0" cy="0"/>
          <a:chOff x="0" y="0"/>
          <a:chExt cx="0" cy="0"/>
        </a:xfrm>
      </p:grpSpPr>
      <p:pic>
        <p:nvPicPr>
          <p:cNvPr id="6" name="Afbeelding 5" descr="Afbeelding met tekening, illustratie, tekenfilm, schets&#10;&#10;Automatisch gegenereerde beschrijving">
            <a:extLst>
              <a:ext uri="{FF2B5EF4-FFF2-40B4-BE49-F238E27FC236}">
                <a16:creationId xmlns:a16="http://schemas.microsoft.com/office/drawing/2014/main" id="{CEC96D63-4494-A199-CF5B-9CA1E161F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685" y="1474237"/>
            <a:ext cx="3174373" cy="1565102"/>
          </a:xfrm>
          <a:prstGeom prst="rect">
            <a:avLst/>
          </a:prstGeom>
        </p:spPr>
      </p:pic>
      <p:sp>
        <p:nvSpPr>
          <p:cNvPr id="2" name="Tekstvak 1">
            <a:extLst>
              <a:ext uri="{FF2B5EF4-FFF2-40B4-BE49-F238E27FC236}">
                <a16:creationId xmlns:a16="http://schemas.microsoft.com/office/drawing/2014/main" id="{70B43AF4-0BF3-E673-89F5-4B9045B272B2}"/>
              </a:ext>
            </a:extLst>
          </p:cNvPr>
          <p:cNvSpPr txBox="1"/>
          <p:nvPr/>
        </p:nvSpPr>
        <p:spPr>
          <a:xfrm>
            <a:off x="838198" y="1474237"/>
            <a:ext cx="7681333" cy="4524315"/>
          </a:xfrm>
          <a:prstGeom prst="rect">
            <a:avLst/>
          </a:prstGeom>
          <a:solidFill>
            <a:srgbClr val="D7E9DD"/>
          </a:solidFill>
        </p:spPr>
        <p:txBody>
          <a:bodyPr wrap="square" rtlCol="0">
            <a:spAutoFit/>
          </a:bodyPr>
          <a:lstStyle/>
          <a:p>
            <a:endParaRPr lang="nl-NL" b="1" dirty="0">
              <a:solidFill>
                <a:srgbClr val="373472"/>
              </a:solidFill>
            </a:endParaRPr>
          </a:p>
          <a:p>
            <a:r>
              <a:rPr lang="nl-NL" b="1" dirty="0">
                <a:solidFill>
                  <a:srgbClr val="373472"/>
                </a:solidFill>
              </a:rPr>
              <a:t>Voor woongebouwen met individuele aansluitingen</a:t>
            </a:r>
          </a:p>
          <a:p>
            <a:r>
              <a:rPr lang="nl-NL" b="1" dirty="0">
                <a:solidFill>
                  <a:srgbClr val="373472"/>
                </a:solidFill>
              </a:rPr>
              <a:t> </a:t>
            </a:r>
          </a:p>
          <a:p>
            <a:r>
              <a:rPr lang="nl-NL" b="1" dirty="0">
                <a:solidFill>
                  <a:srgbClr val="373472"/>
                </a:solidFill>
              </a:rPr>
              <a:t>Voor huurders en eigenaar-bewoners </a:t>
            </a:r>
          </a:p>
          <a:p>
            <a:r>
              <a:rPr lang="nl-NL" dirty="0">
                <a:solidFill>
                  <a:srgbClr val="373472"/>
                </a:solidFill>
              </a:rPr>
              <a:t>Vastrecht 					</a:t>
            </a:r>
            <a:r>
              <a:rPr lang="nl-NL" b="1" dirty="0">
                <a:solidFill>
                  <a:srgbClr val="373472"/>
                </a:solidFill>
              </a:rPr>
              <a:t>€   300 </a:t>
            </a:r>
            <a:r>
              <a:rPr lang="nl-NL" dirty="0">
                <a:solidFill>
                  <a:srgbClr val="373472"/>
                </a:solidFill>
              </a:rPr>
              <a:t>per jaar</a:t>
            </a:r>
          </a:p>
          <a:p>
            <a:r>
              <a:rPr lang="nl-NL" dirty="0">
                <a:solidFill>
                  <a:srgbClr val="373472"/>
                </a:solidFill>
              </a:rPr>
              <a:t>Variabel tarief:					</a:t>
            </a:r>
            <a:r>
              <a:rPr lang="nl-NL" b="1" dirty="0">
                <a:solidFill>
                  <a:srgbClr val="373472"/>
                </a:solidFill>
              </a:rPr>
              <a:t>€     46,69 </a:t>
            </a:r>
            <a:r>
              <a:rPr lang="nl-NL" dirty="0">
                <a:solidFill>
                  <a:srgbClr val="373472"/>
                </a:solidFill>
              </a:rPr>
              <a:t>per GJ </a:t>
            </a:r>
          </a:p>
          <a:p>
            <a:r>
              <a:rPr lang="nl-NL" dirty="0">
                <a:solidFill>
                  <a:srgbClr val="373472"/>
                </a:solidFill>
              </a:rPr>
              <a:t>(bij zeer laag verbruik: deel vastrecht achteraf terug)</a:t>
            </a:r>
          </a:p>
          <a:p>
            <a:r>
              <a:rPr lang="nl-NL" dirty="0">
                <a:solidFill>
                  <a:srgbClr val="373472"/>
                </a:solidFill>
              </a:rPr>
              <a:t>(iedereen moet mee kunnen doen)</a:t>
            </a:r>
          </a:p>
          <a:p>
            <a:endParaRPr lang="nl-NL" b="1" dirty="0">
              <a:solidFill>
                <a:srgbClr val="373472"/>
              </a:solidFill>
            </a:endParaRPr>
          </a:p>
          <a:p>
            <a:r>
              <a:rPr lang="nl-NL" b="1" dirty="0">
                <a:solidFill>
                  <a:srgbClr val="373472"/>
                </a:solidFill>
              </a:rPr>
              <a:t>Voor eigenaren (eigenaar-bewoners, -verhuurders en Stadgenoot) </a:t>
            </a:r>
            <a:r>
              <a:rPr lang="nl-NL" dirty="0">
                <a:solidFill>
                  <a:srgbClr val="373472"/>
                </a:solidFill>
              </a:rPr>
              <a:t>Eenmalige aansluitbijdrage warmte		</a:t>
            </a:r>
            <a:r>
              <a:rPr lang="nl-NL" b="1" dirty="0">
                <a:solidFill>
                  <a:srgbClr val="373472"/>
                </a:solidFill>
              </a:rPr>
              <a:t>€ 3.570</a:t>
            </a:r>
            <a:r>
              <a:rPr lang="nl-NL" b="1" dirty="0">
                <a:solidFill>
                  <a:srgbClr val="D7E9DD"/>
                </a:solidFill>
              </a:rPr>
              <a:t> + </a:t>
            </a:r>
          </a:p>
          <a:p>
            <a:r>
              <a:rPr lang="nl-NL" dirty="0">
                <a:solidFill>
                  <a:srgbClr val="373472"/>
                </a:solidFill>
              </a:rPr>
              <a:t>(afkoop voor 17,5 jaar of via maandelijkse bijdrage)   </a:t>
            </a:r>
            <a:r>
              <a:rPr lang="nl-NL" b="1" dirty="0">
                <a:solidFill>
                  <a:srgbClr val="373472"/>
                </a:solidFill>
              </a:rPr>
              <a:t>€ 2.430 </a:t>
            </a:r>
          </a:p>
          <a:p>
            <a:r>
              <a:rPr lang="nl-NL" dirty="0">
                <a:solidFill>
                  <a:srgbClr val="373472"/>
                </a:solidFill>
              </a:rPr>
              <a:t>Eenmalige aansluitbijdrage </a:t>
            </a:r>
            <a:r>
              <a:rPr lang="nl-NL" dirty="0" err="1">
                <a:solidFill>
                  <a:srgbClr val="373472"/>
                </a:solidFill>
              </a:rPr>
              <a:t>inductiekoken</a:t>
            </a:r>
            <a:r>
              <a:rPr lang="nl-NL" dirty="0">
                <a:solidFill>
                  <a:srgbClr val="373472"/>
                </a:solidFill>
              </a:rPr>
              <a:t>		</a:t>
            </a:r>
            <a:r>
              <a:rPr lang="nl-NL" b="1" dirty="0">
                <a:solidFill>
                  <a:srgbClr val="373472"/>
                </a:solidFill>
              </a:rPr>
              <a:t>€  1.</a:t>
            </a:r>
            <a:r>
              <a:rPr lang="nl-NL" b="1" spc="-300" dirty="0">
                <a:solidFill>
                  <a:srgbClr val="373472"/>
                </a:solidFill>
              </a:rPr>
              <a:t> </a:t>
            </a:r>
            <a:r>
              <a:rPr lang="nl-NL" b="1" dirty="0">
                <a:solidFill>
                  <a:srgbClr val="373472"/>
                </a:solidFill>
              </a:rPr>
              <a:t>275</a:t>
            </a:r>
          </a:p>
          <a:p>
            <a:endParaRPr lang="nl-NL" dirty="0">
              <a:solidFill>
                <a:srgbClr val="373472"/>
              </a:solidFill>
            </a:endParaRPr>
          </a:p>
          <a:p>
            <a:r>
              <a:rPr lang="nl-NL" b="1" dirty="0">
                <a:solidFill>
                  <a:srgbClr val="D7E9DD"/>
                </a:solidFill>
              </a:rPr>
              <a:t>Voor gebouwen met collectieve aansluitingen: maatwerk</a:t>
            </a:r>
          </a:p>
          <a:p>
            <a:endParaRPr lang="nl-NL" dirty="0"/>
          </a:p>
        </p:txBody>
      </p:sp>
      <p:sp>
        <p:nvSpPr>
          <p:cNvPr id="9" name="Tekstvak 8">
            <a:extLst>
              <a:ext uri="{FF2B5EF4-FFF2-40B4-BE49-F238E27FC236}">
                <a16:creationId xmlns:a16="http://schemas.microsoft.com/office/drawing/2014/main" id="{0EE4DF0C-9EF8-3C3C-5E28-67644D708EAF}"/>
              </a:ext>
            </a:extLst>
          </p:cNvPr>
          <p:cNvSpPr txBox="1"/>
          <p:nvPr/>
        </p:nvSpPr>
        <p:spPr>
          <a:xfrm>
            <a:off x="759758" y="674018"/>
            <a:ext cx="10672484" cy="861774"/>
          </a:xfrm>
          <a:prstGeom prst="rect">
            <a:avLst/>
          </a:prstGeom>
          <a:noFill/>
        </p:spPr>
        <p:txBody>
          <a:bodyPr wrap="square">
            <a:spAutoFit/>
          </a:bodyPr>
          <a:lstStyle/>
          <a:p>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Het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tarievenvoorstel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op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één</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pagina</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prijspeil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2024 incl. btw)</a:t>
            </a:r>
            <a:br>
              <a:rPr kumimoji="0" lang="en-US" sz="2500" b="1" i="0" u="none" strike="noStrike" kern="1200" cap="none" spc="0" normalizeH="0" baseline="0" noProof="0" dirty="0">
                <a:ln>
                  <a:noFill/>
                </a:ln>
                <a:solidFill>
                  <a:srgbClr val="7CC4A4"/>
                </a:solidFill>
                <a:effectLst/>
                <a:uLnTx/>
                <a:uFillTx/>
                <a:latin typeface="Arial" panose="020B0604020202020204" pitchFamily="34" charset="0"/>
                <a:ea typeface="+mj-ea"/>
                <a:cs typeface="Arial" panose="020B0604020202020204" pitchFamily="34" charset="0"/>
              </a:rPr>
            </a:br>
            <a:endParaRPr lang="nl-NL" sz="2500" dirty="0">
              <a:solidFill>
                <a:srgbClr val="7CC4A4"/>
              </a:solidFill>
            </a:endParaRPr>
          </a:p>
        </p:txBody>
      </p:sp>
    </p:spTree>
    <p:extLst>
      <p:ext uri="{BB962C8B-B14F-4D97-AF65-F5344CB8AC3E}">
        <p14:creationId xmlns:p14="http://schemas.microsoft.com/office/powerpoint/2010/main" val="31934782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59DFA-B87A-7779-2E86-0E7018846CC0}"/>
            </a:ext>
          </a:extLst>
        </p:cNvPr>
        <p:cNvGrpSpPr/>
        <p:nvPr/>
      </p:nvGrpSpPr>
      <p:grpSpPr>
        <a:xfrm>
          <a:off x="0" y="0"/>
          <a:ext cx="0" cy="0"/>
          <a:chOff x="0" y="0"/>
          <a:chExt cx="0" cy="0"/>
        </a:xfrm>
      </p:grpSpPr>
      <p:pic>
        <p:nvPicPr>
          <p:cNvPr id="6" name="Afbeelding 5" descr="Afbeelding met tekening, illustratie, tekenfilm, schets&#10;&#10;Automatisch gegenereerde beschrijving">
            <a:extLst>
              <a:ext uri="{FF2B5EF4-FFF2-40B4-BE49-F238E27FC236}">
                <a16:creationId xmlns:a16="http://schemas.microsoft.com/office/drawing/2014/main" id="{69D14922-C173-91E5-F9B1-EA1B87A23D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685" y="1474237"/>
            <a:ext cx="3174373" cy="1565102"/>
          </a:xfrm>
          <a:prstGeom prst="rect">
            <a:avLst/>
          </a:prstGeom>
        </p:spPr>
      </p:pic>
      <p:sp>
        <p:nvSpPr>
          <p:cNvPr id="2" name="Tekstvak 1">
            <a:extLst>
              <a:ext uri="{FF2B5EF4-FFF2-40B4-BE49-F238E27FC236}">
                <a16:creationId xmlns:a16="http://schemas.microsoft.com/office/drawing/2014/main" id="{AE2E2DE8-47DA-A37A-359E-3E4F565F0EFC}"/>
              </a:ext>
            </a:extLst>
          </p:cNvPr>
          <p:cNvSpPr txBox="1"/>
          <p:nvPr/>
        </p:nvSpPr>
        <p:spPr>
          <a:xfrm>
            <a:off x="838198" y="1474237"/>
            <a:ext cx="7681333" cy="4801314"/>
          </a:xfrm>
          <a:prstGeom prst="rect">
            <a:avLst/>
          </a:prstGeom>
          <a:solidFill>
            <a:srgbClr val="D7E9DD"/>
          </a:solidFill>
        </p:spPr>
        <p:txBody>
          <a:bodyPr wrap="square" rtlCol="0">
            <a:spAutoFit/>
          </a:bodyPr>
          <a:lstStyle/>
          <a:p>
            <a:endParaRPr lang="nl-NL" b="1" dirty="0">
              <a:solidFill>
                <a:srgbClr val="373472"/>
              </a:solidFill>
            </a:endParaRPr>
          </a:p>
          <a:p>
            <a:r>
              <a:rPr lang="nl-NL" b="1" dirty="0">
                <a:solidFill>
                  <a:srgbClr val="373472"/>
                </a:solidFill>
              </a:rPr>
              <a:t>Voor woongebouwen met individuele aansluitingen</a:t>
            </a:r>
          </a:p>
          <a:p>
            <a:r>
              <a:rPr lang="nl-NL" b="1" dirty="0">
                <a:solidFill>
                  <a:srgbClr val="373472"/>
                </a:solidFill>
              </a:rPr>
              <a:t> </a:t>
            </a:r>
          </a:p>
          <a:p>
            <a:r>
              <a:rPr lang="nl-NL" b="1" dirty="0">
                <a:solidFill>
                  <a:srgbClr val="373472"/>
                </a:solidFill>
              </a:rPr>
              <a:t>Voor huurders en eigenaar-bewoners </a:t>
            </a:r>
          </a:p>
          <a:p>
            <a:r>
              <a:rPr lang="nl-NL" dirty="0">
                <a:solidFill>
                  <a:srgbClr val="373472"/>
                </a:solidFill>
              </a:rPr>
              <a:t>Vastrecht 					</a:t>
            </a:r>
            <a:r>
              <a:rPr lang="nl-NL" b="1" dirty="0">
                <a:solidFill>
                  <a:srgbClr val="373472"/>
                </a:solidFill>
              </a:rPr>
              <a:t>€   300 </a:t>
            </a:r>
            <a:r>
              <a:rPr lang="nl-NL" dirty="0">
                <a:solidFill>
                  <a:srgbClr val="373472"/>
                </a:solidFill>
              </a:rPr>
              <a:t>per jaar</a:t>
            </a:r>
          </a:p>
          <a:p>
            <a:r>
              <a:rPr lang="nl-NL" dirty="0">
                <a:solidFill>
                  <a:srgbClr val="373472"/>
                </a:solidFill>
              </a:rPr>
              <a:t>Variabel tarief:					</a:t>
            </a:r>
            <a:r>
              <a:rPr lang="nl-NL" b="1" dirty="0">
                <a:solidFill>
                  <a:srgbClr val="373472"/>
                </a:solidFill>
              </a:rPr>
              <a:t>€     46,69 </a:t>
            </a:r>
            <a:r>
              <a:rPr lang="nl-NL" dirty="0">
                <a:solidFill>
                  <a:srgbClr val="373472"/>
                </a:solidFill>
              </a:rPr>
              <a:t>per GJ </a:t>
            </a:r>
          </a:p>
          <a:p>
            <a:r>
              <a:rPr lang="nl-NL" dirty="0">
                <a:solidFill>
                  <a:srgbClr val="373472"/>
                </a:solidFill>
              </a:rPr>
              <a:t>(bij zeer laag verbruik: deel vastrecht achteraf terug)</a:t>
            </a:r>
          </a:p>
          <a:p>
            <a:r>
              <a:rPr lang="nl-NL" dirty="0">
                <a:solidFill>
                  <a:srgbClr val="373472"/>
                </a:solidFill>
              </a:rPr>
              <a:t>(iedereen moet mee kunnen doen)</a:t>
            </a:r>
          </a:p>
          <a:p>
            <a:endParaRPr lang="nl-NL" b="1" dirty="0">
              <a:solidFill>
                <a:srgbClr val="373472"/>
              </a:solidFill>
            </a:endParaRPr>
          </a:p>
          <a:p>
            <a:r>
              <a:rPr lang="nl-NL" b="1" dirty="0">
                <a:solidFill>
                  <a:srgbClr val="373472"/>
                </a:solidFill>
              </a:rPr>
              <a:t>Voor eigenaren (eigenaar-bewoners, -verhuurders en Stadgenoot)</a:t>
            </a:r>
            <a:br>
              <a:rPr lang="nl-NL" b="1" dirty="0">
                <a:solidFill>
                  <a:srgbClr val="373472"/>
                </a:solidFill>
              </a:rPr>
            </a:br>
            <a:r>
              <a:rPr lang="nl-NL" b="1" dirty="0">
                <a:solidFill>
                  <a:srgbClr val="373472"/>
                </a:solidFill>
              </a:rPr>
              <a:t>na subsidie</a:t>
            </a:r>
          </a:p>
          <a:p>
            <a:r>
              <a:rPr lang="nl-NL" dirty="0">
                <a:solidFill>
                  <a:srgbClr val="373472"/>
                </a:solidFill>
              </a:rPr>
              <a:t>Eenmalige aansluitbijdrage warmte		</a:t>
            </a:r>
            <a:r>
              <a:rPr lang="nl-NL" b="1" dirty="0">
                <a:solidFill>
                  <a:srgbClr val="373472"/>
                </a:solidFill>
              </a:rPr>
              <a:t>€ 3.570 </a:t>
            </a:r>
            <a:r>
              <a:rPr lang="nl-NL" b="1" dirty="0">
                <a:solidFill>
                  <a:srgbClr val="D7E9DD"/>
                </a:solidFill>
              </a:rPr>
              <a:t>+</a:t>
            </a:r>
            <a:r>
              <a:rPr lang="nl-NL" b="1" dirty="0">
                <a:solidFill>
                  <a:srgbClr val="373472"/>
                </a:solidFill>
              </a:rPr>
              <a:t> </a:t>
            </a:r>
          </a:p>
          <a:p>
            <a:r>
              <a:rPr lang="nl-NL" dirty="0">
                <a:solidFill>
                  <a:srgbClr val="373472"/>
                </a:solidFill>
              </a:rPr>
              <a:t>(afkoop voor 17,5 jaar of via maandelijkse bijdrage)   </a:t>
            </a:r>
            <a:r>
              <a:rPr lang="nl-NL" b="1" dirty="0">
                <a:solidFill>
                  <a:srgbClr val="373472"/>
                </a:solidFill>
              </a:rPr>
              <a:t>€ 2.430 </a:t>
            </a:r>
          </a:p>
          <a:p>
            <a:r>
              <a:rPr lang="nl-NL" dirty="0">
                <a:solidFill>
                  <a:srgbClr val="373472"/>
                </a:solidFill>
              </a:rPr>
              <a:t>Eenmalige aansluitbijdrage </a:t>
            </a:r>
            <a:r>
              <a:rPr lang="nl-NL" dirty="0" err="1">
                <a:solidFill>
                  <a:srgbClr val="373472"/>
                </a:solidFill>
              </a:rPr>
              <a:t>inductiekoken</a:t>
            </a:r>
            <a:r>
              <a:rPr lang="nl-NL" dirty="0">
                <a:solidFill>
                  <a:srgbClr val="373472"/>
                </a:solidFill>
              </a:rPr>
              <a:t>		</a:t>
            </a:r>
            <a:r>
              <a:rPr lang="nl-NL" b="1" dirty="0">
                <a:solidFill>
                  <a:srgbClr val="373472"/>
                </a:solidFill>
              </a:rPr>
              <a:t>€  1.</a:t>
            </a:r>
            <a:r>
              <a:rPr lang="nl-NL" b="1" spc="-300" dirty="0">
                <a:solidFill>
                  <a:srgbClr val="373472"/>
                </a:solidFill>
              </a:rPr>
              <a:t> </a:t>
            </a:r>
            <a:r>
              <a:rPr lang="nl-NL" b="1" dirty="0">
                <a:solidFill>
                  <a:srgbClr val="373472"/>
                </a:solidFill>
              </a:rPr>
              <a:t>275</a:t>
            </a:r>
          </a:p>
          <a:p>
            <a:endParaRPr lang="nl-NL" dirty="0">
              <a:solidFill>
                <a:srgbClr val="373472"/>
              </a:solidFill>
            </a:endParaRPr>
          </a:p>
          <a:p>
            <a:r>
              <a:rPr lang="nl-NL" b="1" dirty="0">
                <a:solidFill>
                  <a:srgbClr val="373472"/>
                </a:solidFill>
              </a:rPr>
              <a:t>Voor gebouwen met collectieve aansluitingen: maatwerk</a:t>
            </a:r>
          </a:p>
          <a:p>
            <a:endParaRPr lang="nl-NL" dirty="0"/>
          </a:p>
        </p:txBody>
      </p:sp>
      <p:sp>
        <p:nvSpPr>
          <p:cNvPr id="9" name="Tekstvak 8">
            <a:extLst>
              <a:ext uri="{FF2B5EF4-FFF2-40B4-BE49-F238E27FC236}">
                <a16:creationId xmlns:a16="http://schemas.microsoft.com/office/drawing/2014/main" id="{196346E1-216C-C6D0-CC40-74082AE686F9}"/>
              </a:ext>
            </a:extLst>
          </p:cNvPr>
          <p:cNvSpPr txBox="1"/>
          <p:nvPr/>
        </p:nvSpPr>
        <p:spPr>
          <a:xfrm>
            <a:off x="759758" y="674018"/>
            <a:ext cx="10672484" cy="861774"/>
          </a:xfrm>
          <a:prstGeom prst="rect">
            <a:avLst/>
          </a:prstGeom>
          <a:noFill/>
        </p:spPr>
        <p:txBody>
          <a:bodyPr wrap="square">
            <a:spAutoFit/>
          </a:bodyPr>
          <a:lstStyle/>
          <a:p>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Het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tarievenvoorstel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op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één</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pagina</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a:t>
            </a:r>
            <a:r>
              <a:rPr kumimoji="0" lang="en-US" sz="2500" b="1" i="0" u="none" strike="noStrike" kern="1200" cap="none" spc="0" normalizeH="0" baseline="0" noProof="0" dirty="0" err="1">
                <a:ln>
                  <a:noFill/>
                </a:ln>
                <a:solidFill>
                  <a:srgbClr val="7CC4A4"/>
                </a:solidFill>
                <a:effectLst/>
                <a:uLnTx/>
                <a:uFillTx/>
                <a:latin typeface="DM Sans"/>
                <a:ea typeface="+mj-ea"/>
                <a:cs typeface="Arial" panose="020B0604020202020204" pitchFamily="34" charset="0"/>
              </a:rPr>
              <a:t>prijspeil</a:t>
            </a:r>
            <a:r>
              <a:rPr kumimoji="0" lang="en-US" sz="2500" b="1" i="0" u="none" strike="noStrike" kern="1200" cap="none" spc="0" normalizeH="0" baseline="0" noProof="0" dirty="0">
                <a:ln>
                  <a:noFill/>
                </a:ln>
                <a:solidFill>
                  <a:srgbClr val="7CC4A4"/>
                </a:solidFill>
                <a:effectLst/>
                <a:uLnTx/>
                <a:uFillTx/>
                <a:latin typeface="DM Sans"/>
                <a:ea typeface="+mj-ea"/>
                <a:cs typeface="Arial" panose="020B0604020202020204" pitchFamily="34" charset="0"/>
              </a:rPr>
              <a:t> 2024 incl. btw)</a:t>
            </a:r>
            <a:br>
              <a:rPr kumimoji="0" lang="en-US" sz="2500" b="1" i="0" u="none" strike="noStrike" kern="1200" cap="none" spc="0" normalizeH="0" baseline="0" noProof="0" dirty="0">
                <a:ln>
                  <a:noFill/>
                </a:ln>
                <a:solidFill>
                  <a:srgbClr val="7CC4A4"/>
                </a:solidFill>
                <a:effectLst/>
                <a:uLnTx/>
                <a:uFillTx/>
                <a:latin typeface="Arial" panose="020B0604020202020204" pitchFamily="34" charset="0"/>
                <a:ea typeface="+mj-ea"/>
                <a:cs typeface="Arial" panose="020B0604020202020204" pitchFamily="34" charset="0"/>
              </a:rPr>
            </a:br>
            <a:endParaRPr lang="nl-NL" sz="2500" dirty="0">
              <a:solidFill>
                <a:srgbClr val="7CC4A4"/>
              </a:solidFill>
            </a:endParaRPr>
          </a:p>
        </p:txBody>
      </p:sp>
    </p:spTree>
    <p:extLst>
      <p:ext uri="{BB962C8B-B14F-4D97-AF65-F5344CB8AC3E}">
        <p14:creationId xmlns:p14="http://schemas.microsoft.com/office/powerpoint/2010/main" val="350508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866"/>
        </a:solidFill>
        <a:effectLst/>
      </p:bgPr>
    </p:bg>
    <p:spTree>
      <p:nvGrpSpPr>
        <p:cNvPr id="1" name="">
          <a:extLst>
            <a:ext uri="{FF2B5EF4-FFF2-40B4-BE49-F238E27FC236}">
              <a16:creationId xmlns:a16="http://schemas.microsoft.com/office/drawing/2014/main" id="{7375E930-B60D-5275-EEB5-EBB5478FD7F5}"/>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79EEE8-A131-7D8C-B49F-D84BFF275F30}"/>
              </a:ext>
            </a:extLst>
          </p:cNvPr>
          <p:cNvSpPr>
            <a:spLocks noGrp="1"/>
          </p:cNvSpPr>
          <p:nvPr>
            <p:ph type="body" sz="quarter" idx="13"/>
          </p:nvPr>
        </p:nvSpPr>
        <p:spPr>
          <a:xfrm>
            <a:off x="1641656" y="1601006"/>
            <a:ext cx="5219258" cy="1303082"/>
          </a:xfrm>
          <a:solidFill>
            <a:schemeClr val="bg2">
              <a:lumMod val="20000"/>
              <a:lumOff val="80000"/>
            </a:schemeClr>
          </a:solidFill>
        </p:spPr>
        <p:txBody>
          <a:bodyPr anchor="t"/>
          <a:lstStyle/>
          <a:p>
            <a:pPr algn="l"/>
            <a:r>
              <a:rPr lang="nl-NL" sz="6000" dirty="0">
                <a:solidFill>
                  <a:srgbClr val="007664"/>
                </a:solidFill>
              </a:rPr>
              <a:t>Realisatieplan</a:t>
            </a:r>
          </a:p>
        </p:txBody>
      </p:sp>
      <p:pic>
        <p:nvPicPr>
          <p:cNvPr id="12" name="Afbeelding 11" descr="Afbeelding met schets, tekening, Kinderkunst, zwart-wit&#10;&#10;Automatisch gegenereerde beschrijving">
            <a:extLst>
              <a:ext uri="{FF2B5EF4-FFF2-40B4-BE49-F238E27FC236}">
                <a16:creationId xmlns:a16="http://schemas.microsoft.com/office/drawing/2014/main" id="{606A110A-7064-2B35-466C-57D3D07D0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435" y="2041714"/>
            <a:ext cx="2774572" cy="2774572"/>
          </a:xfrm>
          <a:prstGeom prst="rect">
            <a:avLst/>
          </a:prstGeom>
          <a:solidFill>
            <a:srgbClr val="F08050"/>
          </a:solidFill>
        </p:spPr>
      </p:pic>
    </p:spTree>
    <p:extLst>
      <p:ext uri="{BB962C8B-B14F-4D97-AF65-F5344CB8AC3E}">
        <p14:creationId xmlns:p14="http://schemas.microsoft.com/office/powerpoint/2010/main" val="1115203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7866"/>
        </a:solidFill>
        <a:effectLst/>
      </p:bgPr>
    </p:bg>
    <p:spTree>
      <p:nvGrpSpPr>
        <p:cNvPr id="1" name="">
          <a:extLst>
            <a:ext uri="{FF2B5EF4-FFF2-40B4-BE49-F238E27FC236}">
              <a16:creationId xmlns:a16="http://schemas.microsoft.com/office/drawing/2014/main" id="{523B0E6F-6C3C-C2BE-E935-2F4D5FC8B94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5B115E9-425A-C066-8C7A-F52C16123AA1}"/>
              </a:ext>
            </a:extLst>
          </p:cNvPr>
          <p:cNvSpPr>
            <a:spLocks noGrp="1"/>
          </p:cNvSpPr>
          <p:nvPr>
            <p:ph type="body" sz="quarter" idx="13"/>
          </p:nvPr>
        </p:nvSpPr>
        <p:spPr>
          <a:xfrm>
            <a:off x="2116555" y="1348709"/>
            <a:ext cx="3854930" cy="1303082"/>
          </a:xfrm>
          <a:solidFill>
            <a:schemeClr val="bg2">
              <a:lumMod val="20000"/>
              <a:lumOff val="80000"/>
            </a:schemeClr>
          </a:solidFill>
        </p:spPr>
        <p:txBody>
          <a:bodyPr anchor="t"/>
          <a:lstStyle/>
          <a:p>
            <a:pPr algn="l"/>
            <a:r>
              <a:rPr lang="nl-NL" sz="6000" dirty="0">
                <a:solidFill>
                  <a:srgbClr val="007664"/>
                </a:solidFill>
              </a:rPr>
              <a:t>Besluiten</a:t>
            </a:r>
          </a:p>
        </p:txBody>
      </p:sp>
      <p:pic>
        <p:nvPicPr>
          <p:cNvPr id="4" name="Afbeelding 3" descr="Afbeelding met schets, Graphics, tekening, symbool&#10;&#10;Automatisch gegenereerde beschrijving">
            <a:extLst>
              <a:ext uri="{FF2B5EF4-FFF2-40B4-BE49-F238E27FC236}">
                <a16:creationId xmlns:a16="http://schemas.microsoft.com/office/drawing/2014/main" id="{1D2FC9BA-BE44-1F96-5557-1DBBAE619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419" y="2000250"/>
            <a:ext cx="2857500" cy="2857500"/>
          </a:xfrm>
          <a:prstGeom prst="rect">
            <a:avLst/>
          </a:prstGeom>
          <a:solidFill>
            <a:srgbClr val="FF7941"/>
          </a:solidFill>
        </p:spPr>
      </p:pic>
      <p:pic>
        <p:nvPicPr>
          <p:cNvPr id="5" name="Picture 4" descr="A group of people in a line&#10;&#10;Description automatically generated">
            <a:extLst>
              <a:ext uri="{FF2B5EF4-FFF2-40B4-BE49-F238E27FC236}">
                <a16:creationId xmlns:a16="http://schemas.microsoft.com/office/drawing/2014/main" id="{48510E4D-FBF4-3670-F352-82B018A22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419" y="1871724"/>
            <a:ext cx="2986026" cy="2986026"/>
          </a:xfrm>
          <a:prstGeom prst="rect">
            <a:avLst/>
          </a:prstGeom>
          <a:solidFill>
            <a:srgbClr val="FF7941"/>
          </a:solidFill>
        </p:spPr>
      </p:pic>
    </p:spTree>
    <p:extLst>
      <p:ext uri="{BB962C8B-B14F-4D97-AF65-F5344CB8AC3E}">
        <p14:creationId xmlns:p14="http://schemas.microsoft.com/office/powerpoint/2010/main" val="36217959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5EB396-DA37-EC4F-6A1F-CA99DF908A39}"/>
              </a:ext>
            </a:extLst>
          </p:cNvPr>
          <p:cNvSpPr>
            <a:spLocks noGrp="1"/>
          </p:cNvSpPr>
          <p:nvPr>
            <p:ph type="sldNum" sz="quarter" idx="27"/>
          </p:nvPr>
        </p:nvSpPr>
        <p:spPr/>
        <p:txBody>
          <a:bodyPr/>
          <a:lstStyle/>
          <a:p>
            <a:endParaRPr lang="en-US" dirty="0"/>
          </a:p>
        </p:txBody>
      </p:sp>
      <p:sp>
        <p:nvSpPr>
          <p:cNvPr id="3" name="Titel 2">
            <a:extLst>
              <a:ext uri="{FF2B5EF4-FFF2-40B4-BE49-F238E27FC236}">
                <a16:creationId xmlns:a16="http://schemas.microsoft.com/office/drawing/2014/main" id="{E6D5914A-76C5-F48E-D174-B35F95CF068A}"/>
              </a:ext>
            </a:extLst>
          </p:cNvPr>
          <p:cNvSpPr>
            <a:spLocks noGrp="1"/>
          </p:cNvSpPr>
          <p:nvPr>
            <p:ph type="title"/>
          </p:nvPr>
        </p:nvSpPr>
        <p:spPr/>
        <p:txBody>
          <a:bodyPr/>
          <a:lstStyle/>
          <a:p>
            <a:r>
              <a:rPr lang="en-US" dirty="0" err="1">
                <a:solidFill>
                  <a:srgbClr val="B4D6BF"/>
                </a:solidFill>
              </a:rPr>
              <a:t>Besluiten</a:t>
            </a:r>
            <a:endParaRPr lang="en-US" dirty="0">
              <a:solidFill>
                <a:srgbClr val="B4D6BF"/>
              </a:solidFill>
            </a:endParaRPr>
          </a:p>
        </p:txBody>
      </p:sp>
      <p:sp>
        <p:nvSpPr>
          <p:cNvPr id="4" name="Tijdelijke aanduiding voor inhoud 3">
            <a:extLst>
              <a:ext uri="{FF2B5EF4-FFF2-40B4-BE49-F238E27FC236}">
                <a16:creationId xmlns:a16="http://schemas.microsoft.com/office/drawing/2014/main" id="{B1EC8EB2-154E-C497-8E6A-EC563B5D912C}"/>
              </a:ext>
            </a:extLst>
          </p:cNvPr>
          <p:cNvSpPr>
            <a:spLocks noGrp="1"/>
          </p:cNvSpPr>
          <p:nvPr>
            <p:ph idx="1"/>
          </p:nvPr>
        </p:nvSpPr>
        <p:spPr>
          <a:xfrm>
            <a:off x="1295399" y="1873869"/>
            <a:ext cx="10728324" cy="4525824"/>
          </a:xfrm>
        </p:spPr>
        <p:txBody>
          <a:bodyPr/>
          <a:lstStyle/>
          <a:p>
            <a:br>
              <a:rPr lang="en-US" sz="2400" dirty="0">
                <a:solidFill>
                  <a:srgbClr val="B4D6BF"/>
                </a:solidFill>
              </a:rPr>
            </a:br>
            <a:endParaRPr lang="en-US" sz="2400" i="1" dirty="0">
              <a:solidFill>
                <a:srgbClr val="B4D6BF"/>
              </a:solidFill>
            </a:endParaRPr>
          </a:p>
        </p:txBody>
      </p:sp>
      <p:sp>
        <p:nvSpPr>
          <p:cNvPr id="5" name="Tijdelijke aanduiding voor tekst 4">
            <a:extLst>
              <a:ext uri="{FF2B5EF4-FFF2-40B4-BE49-F238E27FC236}">
                <a16:creationId xmlns:a16="http://schemas.microsoft.com/office/drawing/2014/main" id="{4502B4BD-8C76-21B3-4DD9-B6D870876ADD}"/>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4894663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5EB396-DA37-EC4F-6A1F-CA99DF908A39}"/>
              </a:ext>
            </a:extLst>
          </p:cNvPr>
          <p:cNvSpPr>
            <a:spLocks noGrp="1"/>
          </p:cNvSpPr>
          <p:nvPr>
            <p:ph type="sldNum" sz="quarter" idx="27"/>
          </p:nvPr>
        </p:nvSpPr>
        <p:spPr/>
        <p:txBody>
          <a:bodyPr/>
          <a:lstStyle/>
          <a:p>
            <a:endParaRPr lang="en-US" dirty="0"/>
          </a:p>
        </p:txBody>
      </p:sp>
      <p:sp>
        <p:nvSpPr>
          <p:cNvPr id="3" name="Titel 2">
            <a:extLst>
              <a:ext uri="{FF2B5EF4-FFF2-40B4-BE49-F238E27FC236}">
                <a16:creationId xmlns:a16="http://schemas.microsoft.com/office/drawing/2014/main" id="{E6D5914A-76C5-F48E-D174-B35F95CF068A}"/>
              </a:ext>
            </a:extLst>
          </p:cNvPr>
          <p:cNvSpPr>
            <a:spLocks noGrp="1"/>
          </p:cNvSpPr>
          <p:nvPr>
            <p:ph type="title"/>
          </p:nvPr>
        </p:nvSpPr>
        <p:spPr/>
        <p:txBody>
          <a:bodyPr/>
          <a:lstStyle/>
          <a:p>
            <a:r>
              <a:rPr lang="en-US" dirty="0" err="1">
                <a:solidFill>
                  <a:srgbClr val="B4D6BF"/>
                </a:solidFill>
              </a:rPr>
              <a:t>Besluiten</a:t>
            </a:r>
            <a:endParaRPr lang="en-US" dirty="0">
              <a:solidFill>
                <a:srgbClr val="B4D6BF"/>
              </a:solidFill>
            </a:endParaRPr>
          </a:p>
        </p:txBody>
      </p:sp>
      <p:sp>
        <p:nvSpPr>
          <p:cNvPr id="4" name="Tijdelijke aanduiding voor inhoud 3">
            <a:extLst>
              <a:ext uri="{FF2B5EF4-FFF2-40B4-BE49-F238E27FC236}">
                <a16:creationId xmlns:a16="http://schemas.microsoft.com/office/drawing/2014/main" id="{B1EC8EB2-154E-C497-8E6A-EC563B5D912C}"/>
              </a:ext>
            </a:extLst>
          </p:cNvPr>
          <p:cNvSpPr>
            <a:spLocks noGrp="1"/>
          </p:cNvSpPr>
          <p:nvPr>
            <p:ph idx="1"/>
          </p:nvPr>
        </p:nvSpPr>
        <p:spPr>
          <a:xfrm>
            <a:off x="1295399" y="1873869"/>
            <a:ext cx="10728324" cy="4525824"/>
          </a:xfrm>
        </p:spPr>
        <p:txBody>
          <a:bodyPr/>
          <a:lstStyle/>
          <a:p>
            <a:pPr marL="342900" indent="-342900">
              <a:buFont typeface="Arial" panose="020B0604020202020204" pitchFamily="34" charset="0"/>
              <a:buChar char="•"/>
            </a:pPr>
            <a:r>
              <a:rPr lang="en-US" sz="2400" dirty="0" err="1">
                <a:solidFill>
                  <a:srgbClr val="B4D6BF"/>
                </a:solidFill>
              </a:rPr>
              <a:t>Besluit</a:t>
            </a:r>
            <a:r>
              <a:rPr lang="en-US" sz="2400" dirty="0">
                <a:solidFill>
                  <a:srgbClr val="B4D6BF"/>
                </a:solidFill>
              </a:rPr>
              <a:t> 1: 	</a:t>
            </a:r>
            <a:r>
              <a:rPr lang="en-US" sz="2400" dirty="0" err="1">
                <a:solidFill>
                  <a:srgbClr val="B4D6BF"/>
                </a:solidFill>
              </a:rPr>
              <a:t>Realisatie</a:t>
            </a:r>
            <a:endParaRPr lang="en-US" sz="2400" dirty="0">
              <a:solidFill>
                <a:srgbClr val="B4D6BF"/>
              </a:solidFill>
            </a:endParaRPr>
          </a:p>
          <a:p>
            <a:br>
              <a:rPr lang="en-US" sz="2400" dirty="0">
                <a:solidFill>
                  <a:srgbClr val="B4D6BF"/>
                </a:solidFill>
              </a:rPr>
            </a:br>
            <a:endParaRPr lang="en-US" sz="2400" i="1" dirty="0">
              <a:solidFill>
                <a:srgbClr val="B4D6BF"/>
              </a:solidFill>
            </a:endParaRPr>
          </a:p>
        </p:txBody>
      </p:sp>
      <p:sp>
        <p:nvSpPr>
          <p:cNvPr id="5" name="Tijdelijke aanduiding voor tekst 4">
            <a:extLst>
              <a:ext uri="{FF2B5EF4-FFF2-40B4-BE49-F238E27FC236}">
                <a16:creationId xmlns:a16="http://schemas.microsoft.com/office/drawing/2014/main" id="{4502B4BD-8C76-21B3-4DD9-B6D870876ADD}"/>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15501230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5EB396-DA37-EC4F-6A1F-CA99DF908A39}"/>
              </a:ext>
            </a:extLst>
          </p:cNvPr>
          <p:cNvSpPr>
            <a:spLocks noGrp="1"/>
          </p:cNvSpPr>
          <p:nvPr>
            <p:ph type="sldNum" sz="quarter" idx="27"/>
          </p:nvPr>
        </p:nvSpPr>
        <p:spPr/>
        <p:txBody>
          <a:bodyPr/>
          <a:lstStyle/>
          <a:p>
            <a:endParaRPr lang="en-US" dirty="0"/>
          </a:p>
        </p:txBody>
      </p:sp>
      <p:sp>
        <p:nvSpPr>
          <p:cNvPr id="3" name="Titel 2">
            <a:extLst>
              <a:ext uri="{FF2B5EF4-FFF2-40B4-BE49-F238E27FC236}">
                <a16:creationId xmlns:a16="http://schemas.microsoft.com/office/drawing/2014/main" id="{E6D5914A-76C5-F48E-D174-B35F95CF068A}"/>
              </a:ext>
            </a:extLst>
          </p:cNvPr>
          <p:cNvSpPr>
            <a:spLocks noGrp="1"/>
          </p:cNvSpPr>
          <p:nvPr>
            <p:ph type="title"/>
          </p:nvPr>
        </p:nvSpPr>
        <p:spPr/>
        <p:txBody>
          <a:bodyPr/>
          <a:lstStyle/>
          <a:p>
            <a:r>
              <a:rPr lang="en-US" dirty="0" err="1">
                <a:solidFill>
                  <a:srgbClr val="B4D6BF"/>
                </a:solidFill>
              </a:rPr>
              <a:t>Besluiten</a:t>
            </a:r>
            <a:endParaRPr lang="en-US" dirty="0">
              <a:solidFill>
                <a:srgbClr val="B4D6BF"/>
              </a:solidFill>
            </a:endParaRPr>
          </a:p>
        </p:txBody>
      </p:sp>
      <p:sp>
        <p:nvSpPr>
          <p:cNvPr id="4" name="Tijdelijke aanduiding voor inhoud 3">
            <a:extLst>
              <a:ext uri="{FF2B5EF4-FFF2-40B4-BE49-F238E27FC236}">
                <a16:creationId xmlns:a16="http://schemas.microsoft.com/office/drawing/2014/main" id="{B1EC8EB2-154E-C497-8E6A-EC563B5D912C}"/>
              </a:ext>
            </a:extLst>
          </p:cNvPr>
          <p:cNvSpPr>
            <a:spLocks noGrp="1"/>
          </p:cNvSpPr>
          <p:nvPr>
            <p:ph idx="1"/>
          </p:nvPr>
        </p:nvSpPr>
        <p:spPr>
          <a:xfrm>
            <a:off x="1295399" y="1873869"/>
            <a:ext cx="10728324" cy="4525824"/>
          </a:xfrm>
        </p:spPr>
        <p:txBody>
          <a:bodyPr/>
          <a:lstStyle/>
          <a:p>
            <a:pPr marL="342900" indent="-342900">
              <a:buFont typeface="Arial" panose="020B0604020202020204" pitchFamily="34" charset="0"/>
              <a:buChar char="•"/>
            </a:pPr>
            <a:r>
              <a:rPr lang="en-US" sz="2400" dirty="0" err="1">
                <a:solidFill>
                  <a:srgbClr val="B4D6BF"/>
                </a:solidFill>
              </a:rPr>
              <a:t>Besluit</a:t>
            </a:r>
            <a:r>
              <a:rPr lang="en-US" sz="2400" dirty="0">
                <a:solidFill>
                  <a:srgbClr val="B4D6BF"/>
                </a:solidFill>
              </a:rPr>
              <a:t> 1: 	</a:t>
            </a:r>
            <a:r>
              <a:rPr lang="en-US" sz="2400" dirty="0" err="1">
                <a:solidFill>
                  <a:srgbClr val="B4D6BF"/>
                </a:solidFill>
              </a:rPr>
              <a:t>Realisatie</a:t>
            </a:r>
            <a:endParaRPr lang="en-US" sz="2400" dirty="0">
              <a:solidFill>
                <a:srgbClr val="B4D6BF"/>
              </a:solidFill>
            </a:endParaRPr>
          </a:p>
          <a:p>
            <a:pPr marL="342900" indent="-342900">
              <a:buFont typeface="Arial" panose="020B0604020202020204" pitchFamily="34" charset="0"/>
              <a:buChar char="•"/>
            </a:pPr>
            <a:r>
              <a:rPr lang="en-US" sz="2400" dirty="0" err="1">
                <a:solidFill>
                  <a:srgbClr val="B4D6BF"/>
                </a:solidFill>
              </a:rPr>
              <a:t>Besluit</a:t>
            </a:r>
            <a:r>
              <a:rPr lang="en-US" sz="2400" dirty="0">
                <a:solidFill>
                  <a:srgbClr val="B4D6BF"/>
                </a:solidFill>
              </a:rPr>
              <a:t> 2: 	</a:t>
            </a:r>
            <a:r>
              <a:rPr lang="en-US" sz="2400" dirty="0" err="1">
                <a:solidFill>
                  <a:srgbClr val="B4D6BF"/>
                </a:solidFill>
              </a:rPr>
              <a:t>Maximale</a:t>
            </a:r>
            <a:r>
              <a:rPr lang="en-US" sz="2400" dirty="0">
                <a:solidFill>
                  <a:srgbClr val="B4D6BF"/>
                </a:solidFill>
              </a:rPr>
              <a:t> </a:t>
            </a:r>
            <a:r>
              <a:rPr lang="en-US" sz="2400" dirty="0" err="1">
                <a:solidFill>
                  <a:srgbClr val="B4D6BF"/>
                </a:solidFill>
              </a:rPr>
              <a:t>inspanning</a:t>
            </a:r>
            <a:r>
              <a:rPr lang="en-US" sz="2400" dirty="0">
                <a:solidFill>
                  <a:srgbClr val="B4D6BF"/>
                </a:solidFill>
              </a:rPr>
              <a:t> </a:t>
            </a:r>
            <a:r>
              <a:rPr lang="en-US" sz="2400" dirty="0" err="1">
                <a:solidFill>
                  <a:srgbClr val="B4D6BF"/>
                </a:solidFill>
              </a:rPr>
              <a:t>aansluiting</a:t>
            </a:r>
            <a:r>
              <a:rPr lang="en-US" sz="2400" dirty="0">
                <a:solidFill>
                  <a:srgbClr val="B4D6BF"/>
                </a:solidFill>
              </a:rPr>
              <a:t> </a:t>
            </a:r>
            <a:r>
              <a:rPr lang="en-US" sz="2400" dirty="0" err="1">
                <a:solidFill>
                  <a:srgbClr val="B4D6BF"/>
                </a:solidFill>
              </a:rPr>
              <a:t>gebouwen</a:t>
            </a:r>
            <a:br>
              <a:rPr lang="en-US" sz="2400" dirty="0">
                <a:solidFill>
                  <a:srgbClr val="B4D6BF"/>
                </a:solidFill>
              </a:rPr>
            </a:br>
            <a:endParaRPr lang="en-US" sz="2400" i="1" dirty="0">
              <a:solidFill>
                <a:srgbClr val="B4D6BF"/>
              </a:solidFill>
            </a:endParaRPr>
          </a:p>
        </p:txBody>
      </p:sp>
      <p:sp>
        <p:nvSpPr>
          <p:cNvPr id="5" name="Tijdelijke aanduiding voor tekst 4">
            <a:extLst>
              <a:ext uri="{FF2B5EF4-FFF2-40B4-BE49-F238E27FC236}">
                <a16:creationId xmlns:a16="http://schemas.microsoft.com/office/drawing/2014/main" id="{4502B4BD-8C76-21B3-4DD9-B6D870876ADD}"/>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30166291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5EB396-DA37-EC4F-6A1F-CA99DF908A39}"/>
              </a:ext>
            </a:extLst>
          </p:cNvPr>
          <p:cNvSpPr>
            <a:spLocks noGrp="1"/>
          </p:cNvSpPr>
          <p:nvPr>
            <p:ph type="sldNum" sz="quarter" idx="27"/>
          </p:nvPr>
        </p:nvSpPr>
        <p:spPr/>
        <p:txBody>
          <a:bodyPr/>
          <a:lstStyle/>
          <a:p>
            <a:endParaRPr lang="en-US" dirty="0"/>
          </a:p>
        </p:txBody>
      </p:sp>
      <p:sp>
        <p:nvSpPr>
          <p:cNvPr id="3" name="Titel 2">
            <a:extLst>
              <a:ext uri="{FF2B5EF4-FFF2-40B4-BE49-F238E27FC236}">
                <a16:creationId xmlns:a16="http://schemas.microsoft.com/office/drawing/2014/main" id="{E6D5914A-76C5-F48E-D174-B35F95CF068A}"/>
              </a:ext>
            </a:extLst>
          </p:cNvPr>
          <p:cNvSpPr>
            <a:spLocks noGrp="1"/>
          </p:cNvSpPr>
          <p:nvPr>
            <p:ph type="title"/>
          </p:nvPr>
        </p:nvSpPr>
        <p:spPr/>
        <p:txBody>
          <a:bodyPr/>
          <a:lstStyle/>
          <a:p>
            <a:r>
              <a:rPr lang="en-US" dirty="0" err="1">
                <a:solidFill>
                  <a:srgbClr val="B4D6BF"/>
                </a:solidFill>
              </a:rPr>
              <a:t>Besluiten</a:t>
            </a:r>
            <a:endParaRPr lang="en-US" dirty="0">
              <a:solidFill>
                <a:srgbClr val="B4D6BF"/>
              </a:solidFill>
            </a:endParaRPr>
          </a:p>
        </p:txBody>
      </p:sp>
      <p:sp>
        <p:nvSpPr>
          <p:cNvPr id="4" name="Tijdelijke aanduiding voor inhoud 3">
            <a:extLst>
              <a:ext uri="{FF2B5EF4-FFF2-40B4-BE49-F238E27FC236}">
                <a16:creationId xmlns:a16="http://schemas.microsoft.com/office/drawing/2014/main" id="{B1EC8EB2-154E-C497-8E6A-EC563B5D912C}"/>
              </a:ext>
            </a:extLst>
          </p:cNvPr>
          <p:cNvSpPr>
            <a:spLocks noGrp="1"/>
          </p:cNvSpPr>
          <p:nvPr>
            <p:ph idx="1"/>
          </p:nvPr>
        </p:nvSpPr>
        <p:spPr>
          <a:xfrm>
            <a:off x="1295399" y="1873869"/>
            <a:ext cx="10728324" cy="4525824"/>
          </a:xfrm>
        </p:spPr>
        <p:txBody>
          <a:bodyPr/>
          <a:lstStyle/>
          <a:p>
            <a:pPr marL="342900" indent="-342900">
              <a:buFont typeface="Arial" panose="020B0604020202020204" pitchFamily="34" charset="0"/>
              <a:buChar char="•"/>
            </a:pPr>
            <a:r>
              <a:rPr lang="en-US" sz="2400" dirty="0" err="1">
                <a:solidFill>
                  <a:srgbClr val="B4D6BF"/>
                </a:solidFill>
              </a:rPr>
              <a:t>Besluit</a:t>
            </a:r>
            <a:r>
              <a:rPr lang="en-US" sz="2400" dirty="0">
                <a:solidFill>
                  <a:srgbClr val="B4D6BF"/>
                </a:solidFill>
              </a:rPr>
              <a:t> 1: 	</a:t>
            </a:r>
            <a:r>
              <a:rPr lang="en-US" sz="2400" dirty="0" err="1">
                <a:solidFill>
                  <a:srgbClr val="B4D6BF"/>
                </a:solidFill>
              </a:rPr>
              <a:t>Realisatie</a:t>
            </a:r>
            <a:endParaRPr lang="en-US" sz="2400" dirty="0">
              <a:solidFill>
                <a:srgbClr val="B4D6BF"/>
              </a:solidFill>
            </a:endParaRPr>
          </a:p>
          <a:p>
            <a:pPr marL="342900" indent="-342900">
              <a:buFont typeface="Arial" panose="020B0604020202020204" pitchFamily="34" charset="0"/>
              <a:buChar char="•"/>
            </a:pPr>
            <a:r>
              <a:rPr lang="en-US" sz="2400" dirty="0" err="1">
                <a:solidFill>
                  <a:srgbClr val="B4D6BF"/>
                </a:solidFill>
              </a:rPr>
              <a:t>Besluit</a:t>
            </a:r>
            <a:r>
              <a:rPr lang="en-US" sz="2400" dirty="0">
                <a:solidFill>
                  <a:srgbClr val="B4D6BF"/>
                </a:solidFill>
              </a:rPr>
              <a:t> 2: 	</a:t>
            </a:r>
            <a:r>
              <a:rPr lang="en-US" sz="2400" dirty="0" err="1">
                <a:solidFill>
                  <a:srgbClr val="B4D6BF"/>
                </a:solidFill>
              </a:rPr>
              <a:t>Maximale</a:t>
            </a:r>
            <a:r>
              <a:rPr lang="en-US" sz="2400" dirty="0">
                <a:solidFill>
                  <a:srgbClr val="B4D6BF"/>
                </a:solidFill>
              </a:rPr>
              <a:t> </a:t>
            </a:r>
            <a:r>
              <a:rPr lang="en-US" sz="2400" dirty="0" err="1">
                <a:solidFill>
                  <a:srgbClr val="B4D6BF"/>
                </a:solidFill>
              </a:rPr>
              <a:t>inspanning</a:t>
            </a:r>
            <a:r>
              <a:rPr lang="en-US" sz="2400" dirty="0">
                <a:solidFill>
                  <a:srgbClr val="B4D6BF"/>
                </a:solidFill>
              </a:rPr>
              <a:t> </a:t>
            </a:r>
            <a:r>
              <a:rPr lang="en-US" sz="2400" dirty="0" err="1">
                <a:solidFill>
                  <a:srgbClr val="B4D6BF"/>
                </a:solidFill>
              </a:rPr>
              <a:t>aansluiting</a:t>
            </a:r>
            <a:r>
              <a:rPr lang="en-US" sz="2400" dirty="0">
                <a:solidFill>
                  <a:srgbClr val="B4D6BF"/>
                </a:solidFill>
              </a:rPr>
              <a:t> </a:t>
            </a:r>
            <a:r>
              <a:rPr lang="en-US" sz="2400" dirty="0" err="1">
                <a:solidFill>
                  <a:srgbClr val="B4D6BF"/>
                </a:solidFill>
              </a:rPr>
              <a:t>gebouwen</a:t>
            </a:r>
            <a:endParaRPr lang="en-US" sz="2400" dirty="0">
              <a:solidFill>
                <a:srgbClr val="B4D6BF"/>
              </a:solidFill>
            </a:endParaRPr>
          </a:p>
          <a:p>
            <a:pPr marL="342900" indent="-342900">
              <a:buFont typeface="Arial" panose="020B0604020202020204" pitchFamily="34" charset="0"/>
              <a:buChar char="•"/>
            </a:pPr>
            <a:r>
              <a:rPr lang="en-US" sz="2400" dirty="0" err="1">
                <a:solidFill>
                  <a:srgbClr val="B4D6BF"/>
                </a:solidFill>
              </a:rPr>
              <a:t>Besluit</a:t>
            </a:r>
            <a:r>
              <a:rPr lang="en-US" sz="2400" dirty="0">
                <a:solidFill>
                  <a:srgbClr val="B4D6BF"/>
                </a:solidFill>
              </a:rPr>
              <a:t> 3: 	</a:t>
            </a:r>
            <a:r>
              <a:rPr lang="en-US" sz="2400" dirty="0" err="1">
                <a:solidFill>
                  <a:srgbClr val="B4D6BF"/>
                </a:solidFill>
              </a:rPr>
              <a:t>Fase</a:t>
            </a:r>
            <a:r>
              <a:rPr lang="en-US" sz="2400" dirty="0">
                <a:solidFill>
                  <a:srgbClr val="B4D6BF"/>
                </a:solidFill>
              </a:rPr>
              <a:t> 2 </a:t>
            </a:r>
            <a:r>
              <a:rPr lang="en-US" sz="2400" dirty="0" err="1">
                <a:solidFill>
                  <a:srgbClr val="B4D6BF"/>
                </a:solidFill>
              </a:rPr>
              <a:t>aansluiten</a:t>
            </a:r>
            <a:r>
              <a:rPr lang="en-US" sz="2400" dirty="0">
                <a:solidFill>
                  <a:srgbClr val="B4D6BF"/>
                </a:solidFill>
              </a:rPr>
              <a:t> bij </a:t>
            </a:r>
            <a:r>
              <a:rPr lang="en-US" sz="2400" dirty="0" err="1">
                <a:solidFill>
                  <a:srgbClr val="B4D6BF"/>
                </a:solidFill>
              </a:rPr>
              <a:t>overcapaciteit</a:t>
            </a:r>
            <a:endParaRPr lang="en-US" sz="2400" dirty="0">
              <a:solidFill>
                <a:srgbClr val="B4D6BF"/>
              </a:solidFill>
            </a:endParaRPr>
          </a:p>
          <a:p>
            <a:br>
              <a:rPr lang="en-US" sz="2400" dirty="0">
                <a:solidFill>
                  <a:srgbClr val="B4D6BF"/>
                </a:solidFill>
              </a:rPr>
            </a:br>
            <a:endParaRPr lang="en-US" sz="2400" i="1" dirty="0">
              <a:solidFill>
                <a:srgbClr val="B4D6BF"/>
              </a:solidFill>
            </a:endParaRPr>
          </a:p>
        </p:txBody>
      </p:sp>
      <p:sp>
        <p:nvSpPr>
          <p:cNvPr id="5" name="Tijdelijke aanduiding voor tekst 4">
            <a:extLst>
              <a:ext uri="{FF2B5EF4-FFF2-40B4-BE49-F238E27FC236}">
                <a16:creationId xmlns:a16="http://schemas.microsoft.com/office/drawing/2014/main" id="{4502B4BD-8C76-21B3-4DD9-B6D870876ADD}"/>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16083479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5EB396-DA37-EC4F-6A1F-CA99DF908A39}"/>
              </a:ext>
            </a:extLst>
          </p:cNvPr>
          <p:cNvSpPr>
            <a:spLocks noGrp="1"/>
          </p:cNvSpPr>
          <p:nvPr>
            <p:ph type="sldNum" sz="quarter" idx="27"/>
          </p:nvPr>
        </p:nvSpPr>
        <p:spPr/>
        <p:txBody>
          <a:bodyPr/>
          <a:lstStyle/>
          <a:p>
            <a:endParaRPr lang="en-US" dirty="0"/>
          </a:p>
        </p:txBody>
      </p:sp>
      <p:sp>
        <p:nvSpPr>
          <p:cNvPr id="3" name="Titel 2">
            <a:extLst>
              <a:ext uri="{FF2B5EF4-FFF2-40B4-BE49-F238E27FC236}">
                <a16:creationId xmlns:a16="http://schemas.microsoft.com/office/drawing/2014/main" id="{E6D5914A-76C5-F48E-D174-B35F95CF068A}"/>
              </a:ext>
            </a:extLst>
          </p:cNvPr>
          <p:cNvSpPr>
            <a:spLocks noGrp="1"/>
          </p:cNvSpPr>
          <p:nvPr>
            <p:ph type="title"/>
          </p:nvPr>
        </p:nvSpPr>
        <p:spPr/>
        <p:txBody>
          <a:bodyPr/>
          <a:lstStyle/>
          <a:p>
            <a:r>
              <a:rPr lang="en-US" dirty="0" err="1">
                <a:solidFill>
                  <a:srgbClr val="B4D6BF"/>
                </a:solidFill>
              </a:rPr>
              <a:t>Besluit</a:t>
            </a:r>
            <a:r>
              <a:rPr lang="en-US" dirty="0">
                <a:solidFill>
                  <a:srgbClr val="B4D6BF"/>
                </a:solidFill>
              </a:rPr>
              <a:t> 1</a:t>
            </a:r>
          </a:p>
        </p:txBody>
      </p:sp>
      <p:sp>
        <p:nvSpPr>
          <p:cNvPr id="4" name="Tijdelijke aanduiding voor inhoud 3">
            <a:extLst>
              <a:ext uri="{FF2B5EF4-FFF2-40B4-BE49-F238E27FC236}">
                <a16:creationId xmlns:a16="http://schemas.microsoft.com/office/drawing/2014/main" id="{B1EC8EB2-154E-C497-8E6A-EC563B5D912C}"/>
              </a:ext>
            </a:extLst>
          </p:cNvPr>
          <p:cNvSpPr>
            <a:spLocks noGrp="1"/>
          </p:cNvSpPr>
          <p:nvPr>
            <p:ph idx="1"/>
          </p:nvPr>
        </p:nvSpPr>
        <p:spPr>
          <a:xfrm>
            <a:off x="1295399" y="1315423"/>
            <a:ext cx="10164760" cy="4525824"/>
          </a:xfrm>
        </p:spPr>
        <p:txBody>
          <a:bodyPr/>
          <a:lstStyle/>
          <a:p>
            <a:r>
              <a:rPr lang="nl-NL" sz="2400" dirty="0">
                <a:solidFill>
                  <a:srgbClr val="B4D6BF"/>
                </a:solidFill>
              </a:rPr>
              <a:t>De stemgerechtigde leden van KetelhuisWG besluiten tot de realisatie van het duurzame buurtwarmtesysteem binnen de gepresenteerde begroting en planning. </a:t>
            </a:r>
          </a:p>
          <a:p>
            <a:endParaRPr lang="en-US" sz="2400" i="1" dirty="0">
              <a:solidFill>
                <a:srgbClr val="B4D6BF"/>
              </a:solidFill>
            </a:endParaRPr>
          </a:p>
          <a:p>
            <a:r>
              <a:rPr lang="en-US" sz="2400" b="1" i="1" dirty="0">
                <a:solidFill>
                  <a:srgbClr val="B4D6BF"/>
                </a:solidFill>
              </a:rPr>
              <a:t>‘We </a:t>
            </a:r>
            <a:r>
              <a:rPr lang="en-US" sz="2400" b="1" i="1" dirty="0" err="1">
                <a:solidFill>
                  <a:srgbClr val="B4D6BF"/>
                </a:solidFill>
              </a:rPr>
              <a:t>nemen</a:t>
            </a:r>
            <a:r>
              <a:rPr lang="en-US" sz="2400" b="1" i="1" dirty="0">
                <a:solidFill>
                  <a:srgbClr val="B4D6BF"/>
                </a:solidFill>
              </a:rPr>
              <a:t> het </a:t>
            </a:r>
            <a:r>
              <a:rPr lang="en-US" sz="2400" b="1" i="1" dirty="0" err="1">
                <a:solidFill>
                  <a:srgbClr val="B4D6BF"/>
                </a:solidFill>
              </a:rPr>
              <a:t>realisatiebesluit</a:t>
            </a:r>
            <a:r>
              <a:rPr lang="en-US" sz="2400" b="1" i="1" dirty="0">
                <a:solidFill>
                  <a:srgbClr val="B4D6BF"/>
                </a:solidFill>
              </a:rPr>
              <a:t>.’</a:t>
            </a:r>
          </a:p>
          <a:p>
            <a:endParaRPr lang="en-US" sz="2400" i="1" dirty="0">
              <a:solidFill>
                <a:srgbClr val="B4D6BF"/>
              </a:solidFill>
            </a:endParaRPr>
          </a:p>
          <a:p>
            <a:r>
              <a:rPr lang="en-US" sz="2400" i="1" dirty="0" err="1">
                <a:solidFill>
                  <a:schemeClr val="tx2">
                    <a:lumMod val="50000"/>
                  </a:schemeClr>
                </a:solidFill>
                <a:highlight>
                  <a:srgbClr val="00FF00"/>
                </a:highlight>
              </a:rPr>
              <a:t>Groene</a:t>
            </a:r>
            <a:r>
              <a:rPr lang="en-US" sz="2400" i="1" dirty="0">
                <a:solidFill>
                  <a:schemeClr val="tx2">
                    <a:lumMod val="50000"/>
                  </a:schemeClr>
                </a:solidFill>
                <a:highlight>
                  <a:srgbClr val="00FF00"/>
                </a:highlight>
              </a:rPr>
              <a:t> </a:t>
            </a:r>
            <a:r>
              <a:rPr lang="en-US" sz="2400" i="1" dirty="0" err="1">
                <a:solidFill>
                  <a:schemeClr val="tx2">
                    <a:lumMod val="50000"/>
                  </a:schemeClr>
                </a:solidFill>
                <a:highlight>
                  <a:srgbClr val="00FF00"/>
                </a:highlight>
              </a:rPr>
              <a:t>kaart</a:t>
            </a:r>
            <a:r>
              <a:rPr lang="en-US" sz="2400" i="1" dirty="0">
                <a:solidFill>
                  <a:srgbClr val="B4D6BF"/>
                </a:solidFill>
              </a:rPr>
              <a:t>: 	</a:t>
            </a:r>
            <a:r>
              <a:rPr lang="en-US" sz="2400" i="1" dirty="0" err="1">
                <a:solidFill>
                  <a:srgbClr val="B4D6BF"/>
                </a:solidFill>
              </a:rPr>
              <a:t>akkoord</a:t>
            </a:r>
            <a:endParaRPr lang="en-US" sz="2400" i="1" dirty="0">
              <a:solidFill>
                <a:srgbClr val="B4D6BF"/>
              </a:solidFill>
            </a:endParaRPr>
          </a:p>
          <a:p>
            <a:r>
              <a:rPr lang="en-US" sz="2400" i="1" dirty="0">
                <a:solidFill>
                  <a:srgbClr val="B4D6BF"/>
                </a:solidFill>
                <a:highlight>
                  <a:srgbClr val="FF0000"/>
                </a:highlight>
              </a:rPr>
              <a:t>Rode </a:t>
            </a:r>
            <a:r>
              <a:rPr lang="en-US" sz="2400" i="1" dirty="0" err="1">
                <a:solidFill>
                  <a:srgbClr val="B4D6BF"/>
                </a:solidFill>
                <a:highlight>
                  <a:srgbClr val="FF0000"/>
                </a:highlight>
              </a:rPr>
              <a:t>kaart</a:t>
            </a:r>
            <a:r>
              <a:rPr lang="en-US" sz="2400" i="1" dirty="0">
                <a:solidFill>
                  <a:srgbClr val="B4D6BF"/>
                </a:solidFill>
              </a:rPr>
              <a:t>: 		</a:t>
            </a:r>
            <a:r>
              <a:rPr lang="en-US" sz="2400" i="1" dirty="0" err="1">
                <a:solidFill>
                  <a:srgbClr val="B4D6BF"/>
                </a:solidFill>
              </a:rPr>
              <a:t>niet</a:t>
            </a:r>
            <a:r>
              <a:rPr lang="en-US" sz="2400" i="1" dirty="0">
                <a:solidFill>
                  <a:srgbClr val="B4D6BF"/>
                </a:solidFill>
              </a:rPr>
              <a:t> </a:t>
            </a:r>
            <a:r>
              <a:rPr lang="en-US" sz="2400" i="1" dirty="0" err="1">
                <a:solidFill>
                  <a:srgbClr val="B4D6BF"/>
                </a:solidFill>
              </a:rPr>
              <a:t>akkoord</a:t>
            </a:r>
            <a:endParaRPr lang="en-US" sz="2400" i="1" dirty="0">
              <a:solidFill>
                <a:srgbClr val="B4D6BF"/>
              </a:solidFill>
            </a:endParaRPr>
          </a:p>
          <a:p>
            <a:r>
              <a:rPr lang="en-US" sz="2400" i="1" dirty="0">
                <a:solidFill>
                  <a:schemeClr val="tx2">
                    <a:lumMod val="50000"/>
                  </a:schemeClr>
                </a:solidFill>
                <a:highlight>
                  <a:srgbClr val="C0C0C0"/>
                </a:highlight>
              </a:rPr>
              <a:t>Witte </a:t>
            </a:r>
            <a:r>
              <a:rPr lang="en-US" sz="2400" i="1" dirty="0" err="1">
                <a:solidFill>
                  <a:schemeClr val="tx2">
                    <a:lumMod val="50000"/>
                  </a:schemeClr>
                </a:solidFill>
                <a:highlight>
                  <a:srgbClr val="C0C0C0"/>
                </a:highlight>
              </a:rPr>
              <a:t>kaart</a:t>
            </a:r>
            <a:r>
              <a:rPr lang="en-US" sz="2400" i="1" dirty="0">
                <a:solidFill>
                  <a:srgbClr val="B4D6BF"/>
                </a:solidFill>
              </a:rPr>
              <a:t>: 		</a:t>
            </a:r>
            <a:r>
              <a:rPr lang="en-US" sz="2400" i="1" dirty="0" err="1">
                <a:solidFill>
                  <a:srgbClr val="B4D6BF"/>
                </a:solidFill>
              </a:rPr>
              <a:t>blanco</a:t>
            </a:r>
            <a:r>
              <a:rPr lang="en-US" sz="2400" i="1" dirty="0">
                <a:solidFill>
                  <a:srgbClr val="B4D6BF"/>
                </a:solidFill>
              </a:rPr>
              <a:t> / </a:t>
            </a:r>
            <a:r>
              <a:rPr lang="en-US" sz="2400" i="1" dirty="0" err="1">
                <a:solidFill>
                  <a:srgbClr val="B4D6BF"/>
                </a:solidFill>
              </a:rPr>
              <a:t>geen</a:t>
            </a:r>
            <a:r>
              <a:rPr lang="en-US" sz="2400" i="1" dirty="0">
                <a:solidFill>
                  <a:srgbClr val="B4D6BF"/>
                </a:solidFill>
              </a:rPr>
              <a:t> </a:t>
            </a:r>
            <a:r>
              <a:rPr lang="en-US" sz="2400" i="1" dirty="0" err="1">
                <a:solidFill>
                  <a:srgbClr val="B4D6BF"/>
                </a:solidFill>
              </a:rPr>
              <a:t>mening</a:t>
            </a:r>
            <a:endParaRPr lang="en-US" sz="2400" i="1" dirty="0">
              <a:solidFill>
                <a:srgbClr val="B4D6BF"/>
              </a:solidFill>
            </a:endParaRPr>
          </a:p>
          <a:p>
            <a:endParaRPr lang="en-US" sz="2400" i="1" dirty="0">
              <a:solidFill>
                <a:srgbClr val="B4D6BF"/>
              </a:solidFill>
            </a:endParaRPr>
          </a:p>
        </p:txBody>
      </p:sp>
      <p:sp>
        <p:nvSpPr>
          <p:cNvPr id="5" name="Tijdelijke aanduiding voor tekst 4">
            <a:extLst>
              <a:ext uri="{FF2B5EF4-FFF2-40B4-BE49-F238E27FC236}">
                <a16:creationId xmlns:a16="http://schemas.microsoft.com/office/drawing/2014/main" id="{4502B4BD-8C76-21B3-4DD9-B6D870876ADD}"/>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37151532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5EB396-DA37-EC4F-6A1F-CA99DF908A39}"/>
              </a:ext>
            </a:extLst>
          </p:cNvPr>
          <p:cNvSpPr>
            <a:spLocks noGrp="1"/>
          </p:cNvSpPr>
          <p:nvPr>
            <p:ph type="sldNum" sz="quarter" idx="27"/>
          </p:nvPr>
        </p:nvSpPr>
        <p:spPr/>
        <p:txBody>
          <a:bodyPr/>
          <a:lstStyle/>
          <a:p>
            <a:endParaRPr lang="en-US" dirty="0"/>
          </a:p>
        </p:txBody>
      </p:sp>
      <p:sp>
        <p:nvSpPr>
          <p:cNvPr id="3" name="Titel 2">
            <a:extLst>
              <a:ext uri="{FF2B5EF4-FFF2-40B4-BE49-F238E27FC236}">
                <a16:creationId xmlns:a16="http://schemas.microsoft.com/office/drawing/2014/main" id="{E6D5914A-76C5-F48E-D174-B35F95CF068A}"/>
              </a:ext>
            </a:extLst>
          </p:cNvPr>
          <p:cNvSpPr>
            <a:spLocks noGrp="1"/>
          </p:cNvSpPr>
          <p:nvPr>
            <p:ph type="title"/>
          </p:nvPr>
        </p:nvSpPr>
        <p:spPr/>
        <p:txBody>
          <a:bodyPr/>
          <a:lstStyle/>
          <a:p>
            <a:r>
              <a:rPr lang="en-US" dirty="0" err="1">
                <a:solidFill>
                  <a:srgbClr val="B4D6BF"/>
                </a:solidFill>
              </a:rPr>
              <a:t>Besluit</a:t>
            </a:r>
            <a:r>
              <a:rPr lang="en-US" dirty="0">
                <a:solidFill>
                  <a:srgbClr val="B4D6BF"/>
                </a:solidFill>
              </a:rPr>
              <a:t> 2</a:t>
            </a:r>
          </a:p>
        </p:txBody>
      </p:sp>
      <p:sp>
        <p:nvSpPr>
          <p:cNvPr id="4" name="Tijdelijke aanduiding voor inhoud 3">
            <a:extLst>
              <a:ext uri="{FF2B5EF4-FFF2-40B4-BE49-F238E27FC236}">
                <a16:creationId xmlns:a16="http://schemas.microsoft.com/office/drawing/2014/main" id="{B1EC8EB2-154E-C497-8E6A-EC563B5D912C}"/>
              </a:ext>
            </a:extLst>
          </p:cNvPr>
          <p:cNvSpPr>
            <a:spLocks noGrp="1"/>
          </p:cNvSpPr>
          <p:nvPr>
            <p:ph idx="1"/>
          </p:nvPr>
        </p:nvSpPr>
        <p:spPr>
          <a:xfrm>
            <a:off x="1319463" y="1289927"/>
            <a:ext cx="10728324" cy="4205954"/>
          </a:xfrm>
        </p:spPr>
        <p:txBody>
          <a:bodyPr/>
          <a:lstStyle/>
          <a:p>
            <a:r>
              <a:rPr lang="en-US" sz="2400" dirty="0">
                <a:solidFill>
                  <a:srgbClr val="B4D6BF"/>
                </a:solidFill>
              </a:rPr>
              <a:t>SAMEN UIT / SAMEN AAN</a:t>
            </a:r>
            <a:br>
              <a:rPr lang="en-US" sz="2400" dirty="0">
                <a:solidFill>
                  <a:srgbClr val="B4D6BF"/>
                </a:solidFill>
              </a:rPr>
            </a:br>
            <a:r>
              <a:rPr lang="en-US" sz="2400" dirty="0" err="1">
                <a:solidFill>
                  <a:srgbClr val="B4D6BF"/>
                </a:solidFill>
              </a:rPr>
              <a:t>Maximale</a:t>
            </a:r>
            <a:r>
              <a:rPr lang="en-US" sz="2400" dirty="0">
                <a:solidFill>
                  <a:srgbClr val="B4D6BF"/>
                </a:solidFill>
              </a:rPr>
              <a:t> </a:t>
            </a:r>
            <a:r>
              <a:rPr lang="en-US" sz="2400" dirty="0" err="1">
                <a:solidFill>
                  <a:srgbClr val="B4D6BF"/>
                </a:solidFill>
              </a:rPr>
              <a:t>inspanning</a:t>
            </a:r>
            <a:r>
              <a:rPr lang="en-US" sz="2400" dirty="0">
                <a:solidFill>
                  <a:srgbClr val="B4D6BF"/>
                </a:solidFill>
              </a:rPr>
              <a:t> van </a:t>
            </a:r>
            <a:r>
              <a:rPr lang="nl-NL" sz="2400" dirty="0">
                <a:solidFill>
                  <a:srgbClr val="B4D6BF"/>
                </a:solidFill>
              </a:rPr>
              <a:t>de kopgroep of het bestuur van de coöperatie samen met de organisatie van eigenaren en/of huurders om binnen de kaders van KetelhuisWG (techniek, businesscase en tarieven) oplossingen te vinden voor specifieke problemen in het gebouw. </a:t>
            </a:r>
            <a:endParaRPr lang="en-US" sz="2400" dirty="0">
              <a:solidFill>
                <a:srgbClr val="B4D6BF"/>
              </a:solidFill>
            </a:endParaRPr>
          </a:p>
          <a:p>
            <a:endParaRPr lang="en-US" sz="1200" i="1" dirty="0">
              <a:solidFill>
                <a:srgbClr val="B4D6BF"/>
              </a:solidFill>
            </a:endParaRPr>
          </a:p>
          <a:p>
            <a:r>
              <a:rPr lang="en-US" sz="2400" b="1" i="1" dirty="0">
                <a:solidFill>
                  <a:srgbClr val="B4D6BF"/>
                </a:solidFill>
              </a:rPr>
              <a:t>‘Het </a:t>
            </a:r>
            <a:r>
              <a:rPr lang="en-US" sz="2400" b="1" i="1" dirty="0" err="1">
                <a:solidFill>
                  <a:srgbClr val="B4D6BF"/>
                </a:solidFill>
              </a:rPr>
              <a:t>bestuur</a:t>
            </a:r>
            <a:r>
              <a:rPr lang="en-US" sz="2400" b="1" i="1" dirty="0">
                <a:solidFill>
                  <a:srgbClr val="B4D6BF"/>
                </a:solidFill>
              </a:rPr>
              <a:t> of de </a:t>
            </a:r>
            <a:r>
              <a:rPr lang="en-US" sz="2400" b="1" i="1" dirty="0" err="1">
                <a:solidFill>
                  <a:srgbClr val="B4D6BF"/>
                </a:solidFill>
              </a:rPr>
              <a:t>kopgroep</a:t>
            </a:r>
            <a:r>
              <a:rPr lang="en-US" sz="2400" b="1" i="1" dirty="0">
                <a:solidFill>
                  <a:srgbClr val="B4D6BF"/>
                </a:solidFill>
              </a:rPr>
              <a:t> </a:t>
            </a:r>
            <a:r>
              <a:rPr lang="en-US" sz="2400" b="1" i="1" dirty="0" err="1">
                <a:solidFill>
                  <a:srgbClr val="B4D6BF"/>
                </a:solidFill>
              </a:rPr>
              <a:t>spant</a:t>
            </a:r>
            <a:r>
              <a:rPr lang="en-US" sz="2400" b="1" i="1" dirty="0">
                <a:solidFill>
                  <a:srgbClr val="B4D6BF"/>
                </a:solidFill>
              </a:rPr>
              <a:t> </a:t>
            </a:r>
            <a:r>
              <a:rPr lang="en-US" sz="2400" b="1" i="1" dirty="0" err="1">
                <a:solidFill>
                  <a:srgbClr val="B4D6BF"/>
                </a:solidFill>
              </a:rPr>
              <a:t>zich</a:t>
            </a:r>
            <a:r>
              <a:rPr lang="en-US" sz="2400" b="1" i="1" dirty="0">
                <a:solidFill>
                  <a:srgbClr val="B4D6BF"/>
                </a:solidFill>
              </a:rPr>
              <a:t> </a:t>
            </a:r>
            <a:r>
              <a:rPr lang="en-US" sz="2400" b="1" i="1" dirty="0" err="1">
                <a:solidFill>
                  <a:srgbClr val="B4D6BF"/>
                </a:solidFill>
              </a:rPr>
              <a:t>samen</a:t>
            </a:r>
            <a:r>
              <a:rPr lang="en-US" sz="2400" b="1" i="1" dirty="0">
                <a:solidFill>
                  <a:srgbClr val="B4D6BF"/>
                </a:solidFill>
              </a:rPr>
              <a:t> met de </a:t>
            </a:r>
            <a:r>
              <a:rPr lang="en-US" sz="2400" b="1" i="1" dirty="0" err="1">
                <a:solidFill>
                  <a:srgbClr val="B4D6BF"/>
                </a:solidFill>
              </a:rPr>
              <a:t>organisatie</a:t>
            </a:r>
            <a:r>
              <a:rPr lang="en-US" sz="2400" b="1" i="1" dirty="0">
                <a:solidFill>
                  <a:srgbClr val="B4D6BF"/>
                </a:solidFill>
              </a:rPr>
              <a:t> van </a:t>
            </a:r>
            <a:r>
              <a:rPr lang="en-US" sz="2400" b="1" i="1" dirty="0" err="1">
                <a:solidFill>
                  <a:srgbClr val="B4D6BF"/>
                </a:solidFill>
              </a:rPr>
              <a:t>een</a:t>
            </a:r>
            <a:r>
              <a:rPr lang="en-US" sz="2400" b="1" i="1" dirty="0">
                <a:solidFill>
                  <a:srgbClr val="B4D6BF"/>
                </a:solidFill>
              </a:rPr>
              <a:t> </a:t>
            </a:r>
            <a:r>
              <a:rPr lang="en-US" sz="2400" b="1" i="1" dirty="0" err="1">
                <a:solidFill>
                  <a:srgbClr val="B4D6BF"/>
                </a:solidFill>
              </a:rPr>
              <a:t>gebouw</a:t>
            </a:r>
            <a:r>
              <a:rPr lang="en-US" sz="2400" b="1" i="1" dirty="0">
                <a:solidFill>
                  <a:srgbClr val="B4D6BF"/>
                </a:solidFill>
              </a:rPr>
              <a:t> </a:t>
            </a:r>
            <a:r>
              <a:rPr lang="en-US" sz="2400" b="1" i="1" dirty="0" err="1">
                <a:solidFill>
                  <a:srgbClr val="B4D6BF"/>
                </a:solidFill>
              </a:rPr>
              <a:t>maximaal</a:t>
            </a:r>
            <a:r>
              <a:rPr lang="en-US" sz="2400" b="1" i="1" dirty="0">
                <a:solidFill>
                  <a:srgbClr val="B4D6BF"/>
                </a:solidFill>
              </a:rPr>
              <a:t> in voor </a:t>
            </a:r>
            <a:r>
              <a:rPr lang="en-US" sz="2400" b="1" i="1" dirty="0" err="1">
                <a:solidFill>
                  <a:srgbClr val="B4D6BF"/>
                </a:solidFill>
              </a:rPr>
              <a:t>aansluiting</a:t>
            </a:r>
            <a:r>
              <a:rPr lang="en-US" sz="2400" b="1" i="1" dirty="0">
                <a:solidFill>
                  <a:srgbClr val="B4D6BF"/>
                </a:solidFill>
              </a:rPr>
              <a:t>.‘</a:t>
            </a:r>
          </a:p>
          <a:p>
            <a:endParaRPr lang="en-US" sz="1200" i="1" dirty="0">
              <a:solidFill>
                <a:srgbClr val="B4D6BF"/>
              </a:solidFill>
            </a:endParaRPr>
          </a:p>
          <a:p>
            <a:r>
              <a:rPr lang="en-US" sz="2400" i="1" dirty="0" err="1">
                <a:solidFill>
                  <a:schemeClr val="tx2">
                    <a:lumMod val="50000"/>
                  </a:schemeClr>
                </a:solidFill>
                <a:highlight>
                  <a:srgbClr val="00FF00"/>
                </a:highlight>
              </a:rPr>
              <a:t>Groene</a:t>
            </a:r>
            <a:r>
              <a:rPr lang="en-US" sz="2400" i="1" dirty="0">
                <a:solidFill>
                  <a:schemeClr val="tx2">
                    <a:lumMod val="50000"/>
                  </a:schemeClr>
                </a:solidFill>
                <a:highlight>
                  <a:srgbClr val="00FF00"/>
                </a:highlight>
              </a:rPr>
              <a:t> </a:t>
            </a:r>
            <a:r>
              <a:rPr lang="en-US" sz="2400" i="1" dirty="0" err="1">
                <a:solidFill>
                  <a:schemeClr val="tx2">
                    <a:lumMod val="50000"/>
                  </a:schemeClr>
                </a:solidFill>
                <a:highlight>
                  <a:srgbClr val="00FF00"/>
                </a:highlight>
              </a:rPr>
              <a:t>kaart</a:t>
            </a:r>
            <a:r>
              <a:rPr lang="en-US" sz="2400" i="1" dirty="0">
                <a:solidFill>
                  <a:srgbClr val="B4D6BF"/>
                </a:solidFill>
              </a:rPr>
              <a:t>: 	</a:t>
            </a:r>
            <a:r>
              <a:rPr lang="en-US" sz="2400" i="1" dirty="0" err="1">
                <a:solidFill>
                  <a:srgbClr val="B4D6BF"/>
                </a:solidFill>
              </a:rPr>
              <a:t>akkoord</a:t>
            </a:r>
            <a:endParaRPr lang="en-US" sz="2400" i="1" dirty="0">
              <a:solidFill>
                <a:srgbClr val="B4D6BF"/>
              </a:solidFill>
            </a:endParaRPr>
          </a:p>
          <a:p>
            <a:r>
              <a:rPr lang="en-US" sz="2400" i="1" dirty="0">
                <a:solidFill>
                  <a:srgbClr val="B4D6BF"/>
                </a:solidFill>
                <a:highlight>
                  <a:srgbClr val="FF0000"/>
                </a:highlight>
              </a:rPr>
              <a:t>Rode </a:t>
            </a:r>
            <a:r>
              <a:rPr lang="en-US" sz="2400" i="1" dirty="0" err="1">
                <a:solidFill>
                  <a:srgbClr val="B4D6BF"/>
                </a:solidFill>
                <a:highlight>
                  <a:srgbClr val="FF0000"/>
                </a:highlight>
              </a:rPr>
              <a:t>kaart</a:t>
            </a:r>
            <a:r>
              <a:rPr lang="en-US" sz="2400" i="1" dirty="0">
                <a:solidFill>
                  <a:srgbClr val="B4D6BF"/>
                </a:solidFill>
              </a:rPr>
              <a:t>: 		</a:t>
            </a:r>
            <a:r>
              <a:rPr lang="en-US" sz="2400" i="1" dirty="0" err="1">
                <a:solidFill>
                  <a:srgbClr val="B4D6BF"/>
                </a:solidFill>
              </a:rPr>
              <a:t>niet</a:t>
            </a:r>
            <a:r>
              <a:rPr lang="en-US" sz="2400" i="1" dirty="0">
                <a:solidFill>
                  <a:srgbClr val="B4D6BF"/>
                </a:solidFill>
              </a:rPr>
              <a:t> </a:t>
            </a:r>
            <a:r>
              <a:rPr lang="en-US" sz="2400" i="1" dirty="0" err="1">
                <a:solidFill>
                  <a:srgbClr val="B4D6BF"/>
                </a:solidFill>
              </a:rPr>
              <a:t>akkoord</a:t>
            </a:r>
            <a:endParaRPr lang="en-US" sz="2400" i="1" dirty="0">
              <a:solidFill>
                <a:srgbClr val="B4D6BF"/>
              </a:solidFill>
            </a:endParaRPr>
          </a:p>
          <a:p>
            <a:r>
              <a:rPr lang="en-US" sz="2400" i="1" dirty="0">
                <a:solidFill>
                  <a:schemeClr val="tx2">
                    <a:lumMod val="50000"/>
                  </a:schemeClr>
                </a:solidFill>
                <a:highlight>
                  <a:srgbClr val="C0C0C0"/>
                </a:highlight>
              </a:rPr>
              <a:t>Witte </a:t>
            </a:r>
            <a:r>
              <a:rPr lang="en-US" sz="2400" i="1" dirty="0" err="1">
                <a:solidFill>
                  <a:schemeClr val="tx2">
                    <a:lumMod val="50000"/>
                  </a:schemeClr>
                </a:solidFill>
                <a:highlight>
                  <a:srgbClr val="C0C0C0"/>
                </a:highlight>
              </a:rPr>
              <a:t>kaart</a:t>
            </a:r>
            <a:r>
              <a:rPr lang="en-US" sz="2400" i="1" dirty="0">
                <a:solidFill>
                  <a:srgbClr val="B4D6BF"/>
                </a:solidFill>
              </a:rPr>
              <a:t>: 		</a:t>
            </a:r>
            <a:r>
              <a:rPr lang="en-US" sz="2400" i="1" dirty="0" err="1">
                <a:solidFill>
                  <a:srgbClr val="B4D6BF"/>
                </a:solidFill>
              </a:rPr>
              <a:t>blanco</a:t>
            </a:r>
            <a:r>
              <a:rPr lang="en-US" sz="2400" i="1" dirty="0">
                <a:solidFill>
                  <a:srgbClr val="B4D6BF"/>
                </a:solidFill>
              </a:rPr>
              <a:t> / </a:t>
            </a:r>
            <a:r>
              <a:rPr lang="en-US" sz="2400" i="1" dirty="0" err="1">
                <a:solidFill>
                  <a:srgbClr val="B4D6BF"/>
                </a:solidFill>
              </a:rPr>
              <a:t>geen</a:t>
            </a:r>
            <a:r>
              <a:rPr lang="en-US" sz="2400" i="1" dirty="0">
                <a:solidFill>
                  <a:srgbClr val="B4D6BF"/>
                </a:solidFill>
              </a:rPr>
              <a:t> </a:t>
            </a:r>
            <a:r>
              <a:rPr lang="en-US" sz="2400" i="1" dirty="0" err="1">
                <a:solidFill>
                  <a:srgbClr val="B4D6BF"/>
                </a:solidFill>
              </a:rPr>
              <a:t>mening</a:t>
            </a:r>
            <a:endParaRPr lang="en-US" sz="2400" i="1" dirty="0">
              <a:solidFill>
                <a:srgbClr val="B4D6BF"/>
              </a:solidFill>
            </a:endParaRPr>
          </a:p>
          <a:p>
            <a:endParaRPr lang="en-US" sz="2400" i="1" dirty="0">
              <a:solidFill>
                <a:srgbClr val="B4D6BF"/>
              </a:solidFill>
            </a:endParaRPr>
          </a:p>
        </p:txBody>
      </p:sp>
    </p:spTree>
    <p:extLst>
      <p:ext uri="{BB962C8B-B14F-4D97-AF65-F5344CB8AC3E}">
        <p14:creationId xmlns:p14="http://schemas.microsoft.com/office/powerpoint/2010/main" val="22550083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5EB396-DA37-EC4F-6A1F-CA99DF908A39}"/>
              </a:ext>
            </a:extLst>
          </p:cNvPr>
          <p:cNvSpPr>
            <a:spLocks noGrp="1"/>
          </p:cNvSpPr>
          <p:nvPr>
            <p:ph type="sldNum" sz="quarter" idx="27"/>
          </p:nvPr>
        </p:nvSpPr>
        <p:spPr/>
        <p:txBody>
          <a:bodyPr/>
          <a:lstStyle/>
          <a:p>
            <a:endParaRPr lang="en-US" dirty="0"/>
          </a:p>
        </p:txBody>
      </p:sp>
      <p:sp>
        <p:nvSpPr>
          <p:cNvPr id="3" name="Titel 2">
            <a:extLst>
              <a:ext uri="{FF2B5EF4-FFF2-40B4-BE49-F238E27FC236}">
                <a16:creationId xmlns:a16="http://schemas.microsoft.com/office/drawing/2014/main" id="{E6D5914A-76C5-F48E-D174-B35F95CF068A}"/>
              </a:ext>
            </a:extLst>
          </p:cNvPr>
          <p:cNvSpPr>
            <a:spLocks noGrp="1"/>
          </p:cNvSpPr>
          <p:nvPr>
            <p:ph type="title"/>
          </p:nvPr>
        </p:nvSpPr>
        <p:spPr/>
        <p:txBody>
          <a:bodyPr/>
          <a:lstStyle/>
          <a:p>
            <a:r>
              <a:rPr lang="en-US" dirty="0" err="1">
                <a:solidFill>
                  <a:srgbClr val="B4D6BF"/>
                </a:solidFill>
              </a:rPr>
              <a:t>Besluit</a:t>
            </a:r>
            <a:r>
              <a:rPr lang="en-US" dirty="0">
                <a:solidFill>
                  <a:srgbClr val="B4D6BF"/>
                </a:solidFill>
              </a:rPr>
              <a:t> 3</a:t>
            </a:r>
          </a:p>
        </p:txBody>
      </p:sp>
      <p:sp>
        <p:nvSpPr>
          <p:cNvPr id="4" name="Tijdelijke aanduiding voor inhoud 3">
            <a:extLst>
              <a:ext uri="{FF2B5EF4-FFF2-40B4-BE49-F238E27FC236}">
                <a16:creationId xmlns:a16="http://schemas.microsoft.com/office/drawing/2014/main" id="{B1EC8EB2-154E-C497-8E6A-EC563B5D912C}"/>
              </a:ext>
            </a:extLst>
          </p:cNvPr>
          <p:cNvSpPr>
            <a:spLocks noGrp="1"/>
          </p:cNvSpPr>
          <p:nvPr>
            <p:ph idx="1"/>
          </p:nvPr>
        </p:nvSpPr>
        <p:spPr>
          <a:xfrm>
            <a:off x="1295399" y="1299610"/>
            <a:ext cx="10896601" cy="4525824"/>
          </a:xfrm>
        </p:spPr>
        <p:txBody>
          <a:bodyPr/>
          <a:lstStyle/>
          <a:p>
            <a:r>
              <a:rPr lang="en-US" sz="2400" dirty="0" err="1">
                <a:solidFill>
                  <a:srgbClr val="B4D6BF"/>
                </a:solidFill>
              </a:rPr>
              <a:t>Fase</a:t>
            </a:r>
            <a:r>
              <a:rPr lang="en-US" sz="2400" dirty="0">
                <a:solidFill>
                  <a:srgbClr val="B4D6BF"/>
                </a:solidFill>
              </a:rPr>
              <a:t> 2: </a:t>
            </a:r>
            <a:r>
              <a:rPr lang="en-GB" sz="2400" dirty="0">
                <a:solidFill>
                  <a:srgbClr val="B4D6BF"/>
                </a:solidFill>
              </a:rPr>
              <a:t>Bij </a:t>
            </a:r>
            <a:r>
              <a:rPr lang="en-GB" sz="2400" dirty="0" err="1">
                <a:solidFill>
                  <a:srgbClr val="B4D6BF"/>
                </a:solidFill>
              </a:rPr>
              <a:t>overcapaciteit</a:t>
            </a:r>
            <a:r>
              <a:rPr lang="en-GB" sz="2400" dirty="0">
                <a:solidFill>
                  <a:srgbClr val="B4D6BF"/>
                </a:solidFill>
              </a:rPr>
              <a:t> van het </a:t>
            </a:r>
            <a:r>
              <a:rPr lang="en-GB" sz="2400" dirty="0" err="1">
                <a:solidFill>
                  <a:srgbClr val="B4D6BF"/>
                </a:solidFill>
              </a:rPr>
              <a:t>buurtwarmtesysteem</a:t>
            </a:r>
            <a:r>
              <a:rPr lang="en-GB" sz="2400" dirty="0">
                <a:solidFill>
                  <a:srgbClr val="B4D6BF"/>
                </a:solidFill>
              </a:rPr>
              <a:t> sluit KetelhuisWG </a:t>
            </a:r>
            <a:r>
              <a:rPr lang="en-GB" sz="2400" dirty="0" err="1">
                <a:solidFill>
                  <a:srgbClr val="B4D6BF"/>
                </a:solidFill>
              </a:rPr>
              <a:t>woningen</a:t>
            </a:r>
            <a:r>
              <a:rPr lang="en-GB" sz="2400" dirty="0">
                <a:solidFill>
                  <a:srgbClr val="B4D6BF"/>
                </a:solidFill>
              </a:rPr>
              <a:t> van </a:t>
            </a:r>
            <a:r>
              <a:rPr lang="en-GB" sz="2400" dirty="0" err="1">
                <a:solidFill>
                  <a:srgbClr val="B4D6BF"/>
                </a:solidFill>
              </a:rPr>
              <a:t>geïnteresseerde</a:t>
            </a:r>
            <a:r>
              <a:rPr lang="en-GB" sz="2400" dirty="0">
                <a:solidFill>
                  <a:srgbClr val="B4D6BF"/>
                </a:solidFill>
              </a:rPr>
              <a:t> </a:t>
            </a:r>
            <a:r>
              <a:rPr lang="en-GB" sz="2400" dirty="0" err="1">
                <a:solidFill>
                  <a:srgbClr val="B4D6BF"/>
                </a:solidFill>
              </a:rPr>
              <a:t>eigenaren</a:t>
            </a:r>
            <a:r>
              <a:rPr lang="en-GB" sz="2400" dirty="0">
                <a:solidFill>
                  <a:srgbClr val="B4D6BF"/>
                </a:solidFill>
              </a:rPr>
              <a:t> in de </a:t>
            </a:r>
            <a:r>
              <a:rPr lang="en-GB" sz="2400" dirty="0" err="1">
                <a:solidFill>
                  <a:srgbClr val="B4D6BF"/>
                </a:solidFill>
              </a:rPr>
              <a:t>gepresenteerde</a:t>
            </a:r>
            <a:r>
              <a:rPr lang="en-GB" sz="2400" dirty="0">
                <a:solidFill>
                  <a:srgbClr val="B4D6BF"/>
                </a:solidFill>
              </a:rPr>
              <a:t> </a:t>
            </a:r>
            <a:r>
              <a:rPr lang="en-GB" sz="2400" dirty="0" err="1">
                <a:solidFill>
                  <a:srgbClr val="B4D6BF"/>
                </a:solidFill>
              </a:rPr>
              <a:t>omliggende</a:t>
            </a:r>
            <a:r>
              <a:rPr lang="en-GB" sz="2400" dirty="0">
                <a:solidFill>
                  <a:srgbClr val="B4D6BF"/>
                </a:solidFill>
              </a:rPr>
              <a:t> </a:t>
            </a:r>
            <a:r>
              <a:rPr lang="en-GB" sz="2400" dirty="0" err="1">
                <a:solidFill>
                  <a:srgbClr val="B4D6BF"/>
                </a:solidFill>
              </a:rPr>
              <a:t>straten</a:t>
            </a:r>
            <a:r>
              <a:rPr lang="en-GB" sz="2400" dirty="0">
                <a:solidFill>
                  <a:srgbClr val="B4D6BF"/>
                </a:solidFill>
              </a:rPr>
              <a:t> </a:t>
            </a:r>
            <a:r>
              <a:rPr lang="en-GB" sz="2400" dirty="0" err="1">
                <a:solidFill>
                  <a:srgbClr val="B4D6BF"/>
                </a:solidFill>
              </a:rPr>
              <a:t>aan</a:t>
            </a:r>
            <a:r>
              <a:rPr lang="en-GB" sz="2400" dirty="0">
                <a:solidFill>
                  <a:srgbClr val="B4D6BF"/>
                </a:solidFill>
              </a:rPr>
              <a:t> in de </a:t>
            </a:r>
            <a:r>
              <a:rPr lang="en-GB" sz="2400" dirty="0" err="1">
                <a:solidFill>
                  <a:srgbClr val="B4D6BF"/>
                </a:solidFill>
              </a:rPr>
              <a:t>tweede</a:t>
            </a:r>
            <a:r>
              <a:rPr lang="en-GB" sz="2400" dirty="0">
                <a:solidFill>
                  <a:srgbClr val="B4D6BF"/>
                </a:solidFill>
              </a:rPr>
              <a:t> </a:t>
            </a:r>
            <a:r>
              <a:rPr lang="en-GB" sz="2400" dirty="0" err="1">
                <a:solidFill>
                  <a:srgbClr val="B4D6BF"/>
                </a:solidFill>
              </a:rPr>
              <a:t>aansluitfase</a:t>
            </a:r>
            <a:r>
              <a:rPr lang="en-GB" sz="2400" dirty="0">
                <a:solidFill>
                  <a:srgbClr val="B4D6BF"/>
                </a:solidFill>
              </a:rPr>
              <a:t>.</a:t>
            </a:r>
            <a:endParaRPr lang="nl-NL" sz="2400" dirty="0">
              <a:solidFill>
                <a:srgbClr val="B4D6BF"/>
              </a:solidFill>
            </a:endParaRPr>
          </a:p>
          <a:p>
            <a:endParaRPr lang="en-US" sz="2400" i="1" dirty="0">
              <a:solidFill>
                <a:srgbClr val="B4D6BF"/>
              </a:solidFill>
            </a:endParaRPr>
          </a:p>
          <a:p>
            <a:r>
              <a:rPr lang="en-US" sz="2400" b="1" i="1" dirty="0">
                <a:solidFill>
                  <a:srgbClr val="B4D6BF"/>
                </a:solidFill>
              </a:rPr>
              <a:t>‘Bij </a:t>
            </a:r>
            <a:r>
              <a:rPr lang="en-US" sz="2400" b="1" i="1" dirty="0" err="1">
                <a:solidFill>
                  <a:srgbClr val="B4D6BF"/>
                </a:solidFill>
              </a:rPr>
              <a:t>overcapaciteit</a:t>
            </a:r>
            <a:r>
              <a:rPr lang="en-US" sz="2400" b="1" i="1" dirty="0">
                <a:solidFill>
                  <a:srgbClr val="B4D6BF"/>
                </a:solidFill>
              </a:rPr>
              <a:t> van het </a:t>
            </a:r>
            <a:r>
              <a:rPr lang="en-US" sz="2400" b="1" i="1" dirty="0" err="1">
                <a:solidFill>
                  <a:srgbClr val="B4D6BF"/>
                </a:solidFill>
              </a:rPr>
              <a:t>buurtwarmtesysteem</a:t>
            </a:r>
            <a:r>
              <a:rPr lang="en-US" sz="2400" b="1" i="1" dirty="0">
                <a:solidFill>
                  <a:srgbClr val="B4D6BF"/>
                </a:solidFill>
              </a:rPr>
              <a:t> </a:t>
            </a:r>
            <a:r>
              <a:rPr lang="en-US" sz="2400" b="1" i="1" dirty="0" err="1">
                <a:solidFill>
                  <a:srgbClr val="B4D6BF"/>
                </a:solidFill>
              </a:rPr>
              <a:t>sluiten</a:t>
            </a:r>
            <a:r>
              <a:rPr lang="en-US" sz="2400" b="1" i="1" dirty="0">
                <a:solidFill>
                  <a:srgbClr val="B4D6BF"/>
                </a:solidFill>
              </a:rPr>
              <a:t> we </a:t>
            </a:r>
            <a:r>
              <a:rPr lang="en-US" sz="2400" b="1" i="1" dirty="0" err="1">
                <a:solidFill>
                  <a:srgbClr val="B4D6BF"/>
                </a:solidFill>
              </a:rPr>
              <a:t>fase</a:t>
            </a:r>
            <a:r>
              <a:rPr lang="en-US" sz="2400" b="1" i="1" dirty="0">
                <a:solidFill>
                  <a:srgbClr val="B4D6BF"/>
                </a:solidFill>
              </a:rPr>
              <a:t> 2 </a:t>
            </a:r>
            <a:r>
              <a:rPr lang="en-US" sz="2400" b="1" i="1" dirty="0" err="1">
                <a:solidFill>
                  <a:srgbClr val="B4D6BF"/>
                </a:solidFill>
              </a:rPr>
              <a:t>aan</a:t>
            </a:r>
            <a:r>
              <a:rPr lang="en-US" sz="2400" b="1" i="1" dirty="0">
                <a:solidFill>
                  <a:srgbClr val="B4D6BF"/>
                </a:solidFill>
              </a:rPr>
              <a:t>.’</a:t>
            </a:r>
          </a:p>
          <a:p>
            <a:endParaRPr lang="en-US" sz="2400" i="1" dirty="0">
              <a:solidFill>
                <a:srgbClr val="B4D6BF"/>
              </a:solidFill>
            </a:endParaRPr>
          </a:p>
          <a:p>
            <a:r>
              <a:rPr lang="en-US" sz="2400" i="1" dirty="0" err="1">
                <a:solidFill>
                  <a:schemeClr val="tx2">
                    <a:lumMod val="50000"/>
                  </a:schemeClr>
                </a:solidFill>
                <a:highlight>
                  <a:srgbClr val="00FF00"/>
                </a:highlight>
              </a:rPr>
              <a:t>Groene</a:t>
            </a:r>
            <a:r>
              <a:rPr lang="en-US" sz="2400" i="1" dirty="0">
                <a:solidFill>
                  <a:schemeClr val="tx2">
                    <a:lumMod val="50000"/>
                  </a:schemeClr>
                </a:solidFill>
                <a:highlight>
                  <a:srgbClr val="00FF00"/>
                </a:highlight>
              </a:rPr>
              <a:t> </a:t>
            </a:r>
            <a:r>
              <a:rPr lang="en-US" sz="2400" i="1" dirty="0" err="1">
                <a:solidFill>
                  <a:schemeClr val="tx2">
                    <a:lumMod val="50000"/>
                  </a:schemeClr>
                </a:solidFill>
                <a:highlight>
                  <a:srgbClr val="00FF00"/>
                </a:highlight>
              </a:rPr>
              <a:t>kaart</a:t>
            </a:r>
            <a:r>
              <a:rPr lang="en-US" sz="2400" i="1" dirty="0">
                <a:solidFill>
                  <a:srgbClr val="B4D6BF"/>
                </a:solidFill>
              </a:rPr>
              <a:t>: 	</a:t>
            </a:r>
            <a:r>
              <a:rPr lang="en-US" sz="2400" i="1" dirty="0" err="1">
                <a:solidFill>
                  <a:srgbClr val="B4D6BF"/>
                </a:solidFill>
              </a:rPr>
              <a:t>akkoord</a:t>
            </a:r>
            <a:endParaRPr lang="en-US" sz="2400" i="1" dirty="0">
              <a:solidFill>
                <a:srgbClr val="B4D6BF"/>
              </a:solidFill>
            </a:endParaRPr>
          </a:p>
          <a:p>
            <a:r>
              <a:rPr lang="en-US" sz="2400" i="1" dirty="0">
                <a:solidFill>
                  <a:srgbClr val="B4D6BF"/>
                </a:solidFill>
                <a:highlight>
                  <a:srgbClr val="FF0000"/>
                </a:highlight>
              </a:rPr>
              <a:t>Rode </a:t>
            </a:r>
            <a:r>
              <a:rPr lang="en-US" sz="2400" i="1" dirty="0" err="1">
                <a:solidFill>
                  <a:srgbClr val="B4D6BF"/>
                </a:solidFill>
                <a:highlight>
                  <a:srgbClr val="FF0000"/>
                </a:highlight>
              </a:rPr>
              <a:t>kaart</a:t>
            </a:r>
            <a:r>
              <a:rPr lang="en-US" sz="2400" i="1" dirty="0">
                <a:solidFill>
                  <a:srgbClr val="B4D6BF"/>
                </a:solidFill>
              </a:rPr>
              <a:t>: 		</a:t>
            </a:r>
            <a:r>
              <a:rPr lang="en-US" sz="2400" i="1" dirty="0" err="1">
                <a:solidFill>
                  <a:srgbClr val="B4D6BF"/>
                </a:solidFill>
              </a:rPr>
              <a:t>niet</a:t>
            </a:r>
            <a:r>
              <a:rPr lang="en-US" sz="2400" i="1" dirty="0">
                <a:solidFill>
                  <a:srgbClr val="B4D6BF"/>
                </a:solidFill>
              </a:rPr>
              <a:t> </a:t>
            </a:r>
            <a:r>
              <a:rPr lang="en-US" sz="2400" i="1" dirty="0" err="1">
                <a:solidFill>
                  <a:srgbClr val="B4D6BF"/>
                </a:solidFill>
              </a:rPr>
              <a:t>akkoord</a:t>
            </a:r>
            <a:endParaRPr lang="en-US" sz="2400" i="1" dirty="0">
              <a:solidFill>
                <a:srgbClr val="B4D6BF"/>
              </a:solidFill>
            </a:endParaRPr>
          </a:p>
          <a:p>
            <a:r>
              <a:rPr lang="en-US" sz="2400" i="1" dirty="0">
                <a:solidFill>
                  <a:schemeClr val="tx2">
                    <a:lumMod val="50000"/>
                  </a:schemeClr>
                </a:solidFill>
                <a:highlight>
                  <a:srgbClr val="C0C0C0"/>
                </a:highlight>
              </a:rPr>
              <a:t>Witte </a:t>
            </a:r>
            <a:r>
              <a:rPr lang="en-US" sz="2400" i="1" dirty="0" err="1">
                <a:solidFill>
                  <a:schemeClr val="tx2">
                    <a:lumMod val="50000"/>
                  </a:schemeClr>
                </a:solidFill>
                <a:highlight>
                  <a:srgbClr val="C0C0C0"/>
                </a:highlight>
              </a:rPr>
              <a:t>kaart</a:t>
            </a:r>
            <a:r>
              <a:rPr lang="en-US" sz="2400" i="1" dirty="0">
                <a:solidFill>
                  <a:srgbClr val="B4D6BF"/>
                </a:solidFill>
              </a:rPr>
              <a:t>: 		</a:t>
            </a:r>
            <a:r>
              <a:rPr lang="en-US" sz="2400" i="1" dirty="0" err="1">
                <a:solidFill>
                  <a:srgbClr val="B4D6BF"/>
                </a:solidFill>
              </a:rPr>
              <a:t>blanco</a:t>
            </a:r>
            <a:r>
              <a:rPr lang="en-US" sz="2400" i="1" dirty="0">
                <a:solidFill>
                  <a:srgbClr val="B4D6BF"/>
                </a:solidFill>
              </a:rPr>
              <a:t> / </a:t>
            </a:r>
            <a:r>
              <a:rPr lang="en-US" sz="2400" i="1" dirty="0" err="1">
                <a:solidFill>
                  <a:srgbClr val="B4D6BF"/>
                </a:solidFill>
              </a:rPr>
              <a:t>geen</a:t>
            </a:r>
            <a:r>
              <a:rPr lang="en-US" sz="2400" i="1" dirty="0">
                <a:solidFill>
                  <a:srgbClr val="B4D6BF"/>
                </a:solidFill>
              </a:rPr>
              <a:t> </a:t>
            </a:r>
            <a:r>
              <a:rPr lang="en-US" sz="2400" i="1" dirty="0" err="1">
                <a:solidFill>
                  <a:srgbClr val="B4D6BF"/>
                </a:solidFill>
              </a:rPr>
              <a:t>mening</a:t>
            </a:r>
            <a:endParaRPr lang="en-US" sz="2400" i="1" dirty="0">
              <a:solidFill>
                <a:srgbClr val="B4D6BF"/>
              </a:solidFill>
            </a:endParaRPr>
          </a:p>
          <a:p>
            <a:endParaRPr lang="en-US" sz="2400" i="1" dirty="0">
              <a:solidFill>
                <a:srgbClr val="B4D6BF"/>
              </a:solidFill>
            </a:endParaRPr>
          </a:p>
        </p:txBody>
      </p:sp>
    </p:spTree>
    <p:extLst>
      <p:ext uri="{BB962C8B-B14F-4D97-AF65-F5344CB8AC3E}">
        <p14:creationId xmlns:p14="http://schemas.microsoft.com/office/powerpoint/2010/main" val="4000915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7866"/>
        </a:solidFill>
        <a:effectLst/>
      </p:bgPr>
    </p:bg>
    <p:spTree>
      <p:nvGrpSpPr>
        <p:cNvPr id="1" name="">
          <a:extLst>
            <a:ext uri="{FF2B5EF4-FFF2-40B4-BE49-F238E27FC236}">
              <a16:creationId xmlns:a16="http://schemas.microsoft.com/office/drawing/2014/main" id="{523B0E6F-6C3C-C2BE-E935-2F4D5FC8B94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5B115E9-425A-C066-8C7A-F52C16123AA1}"/>
              </a:ext>
            </a:extLst>
          </p:cNvPr>
          <p:cNvSpPr>
            <a:spLocks noGrp="1"/>
          </p:cNvSpPr>
          <p:nvPr>
            <p:ph type="body" sz="quarter" idx="13"/>
          </p:nvPr>
        </p:nvSpPr>
        <p:spPr>
          <a:xfrm>
            <a:off x="1593530" y="1421855"/>
            <a:ext cx="4999776" cy="1303082"/>
          </a:xfrm>
          <a:solidFill>
            <a:schemeClr val="bg2">
              <a:lumMod val="20000"/>
              <a:lumOff val="80000"/>
            </a:schemeClr>
          </a:solidFill>
        </p:spPr>
        <p:txBody>
          <a:bodyPr anchor="t"/>
          <a:lstStyle/>
          <a:p>
            <a:pPr algn="l"/>
            <a:r>
              <a:rPr lang="nl-NL" sz="6000" dirty="0">
                <a:solidFill>
                  <a:srgbClr val="007664"/>
                </a:solidFill>
              </a:rPr>
              <a:t>Jaarrekening</a:t>
            </a:r>
          </a:p>
        </p:txBody>
      </p:sp>
      <p:pic>
        <p:nvPicPr>
          <p:cNvPr id="5" name="Picture 4" descr="A orange euro sign on a black background&#10;&#10;Description automatically generated">
            <a:extLst>
              <a:ext uri="{FF2B5EF4-FFF2-40B4-BE49-F238E27FC236}">
                <a16:creationId xmlns:a16="http://schemas.microsoft.com/office/drawing/2014/main" id="{43611006-26FB-9741-877A-BCCA20124260}"/>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7135080" y="2184659"/>
            <a:ext cx="2242794" cy="2488682"/>
          </a:xfrm>
          <a:prstGeom prst="rect">
            <a:avLst/>
          </a:prstGeom>
          <a:solidFill>
            <a:srgbClr val="FF7941"/>
          </a:solidFill>
          <a:ln>
            <a:noFill/>
          </a:ln>
        </p:spPr>
      </p:pic>
    </p:spTree>
    <p:extLst>
      <p:ext uri="{BB962C8B-B14F-4D97-AF65-F5344CB8AC3E}">
        <p14:creationId xmlns:p14="http://schemas.microsoft.com/office/powerpoint/2010/main" val="11740809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1A95E44-0FA9-1ABB-8FD8-71C4C6879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8DAA4A6C-1188-F368-1A8D-EA5F063A5A35}"/>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Financieel paragraaf</a:t>
            </a:r>
            <a:endParaRPr lang="nl-NL" sz="4000" b="1" dirty="0">
              <a:solidFill>
                <a:srgbClr val="7CC4A4"/>
              </a:solidFill>
            </a:endParaRPr>
          </a:p>
        </p:txBody>
      </p:sp>
    </p:spTree>
    <p:extLst>
      <p:ext uri="{BB962C8B-B14F-4D97-AF65-F5344CB8AC3E}">
        <p14:creationId xmlns:p14="http://schemas.microsoft.com/office/powerpoint/2010/main" val="268383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DCED97-B62D-720C-D88E-56A007934D8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BD0F811-1B66-8303-6752-0FB431F4D445}"/>
              </a:ext>
            </a:extLst>
          </p:cNvPr>
          <p:cNvSpPr txBox="1"/>
          <p:nvPr/>
        </p:nvSpPr>
        <p:spPr>
          <a:xfrm>
            <a:off x="2010630" y="1212134"/>
            <a:ext cx="8402769" cy="5196294"/>
          </a:xfrm>
          <a:prstGeom prst="rect">
            <a:avLst/>
          </a:prstGeom>
          <a:noFill/>
        </p:spPr>
        <p:txBody>
          <a:bodyPr wrap="square">
            <a:spAutoFit/>
          </a:bodyPr>
          <a:lstStyle/>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Selecteren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aannemers</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Uitvoeren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resterende</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onderzoeken</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Aanvragen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vergunningen</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Offerteaanvragen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voor</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elektra</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klantadministratie</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Uitwerken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lang="en-US" sz="2000" dirty="0">
                <a:solidFill>
                  <a:srgbClr val="7CC4A4"/>
                </a:solidFill>
                <a:latin typeface="DM Sans" pitchFamily="2" charset="77"/>
              </a:rPr>
              <a:t>b</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usinesscase</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Overleggen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belastingdienst</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over BTW-</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positie</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Inrichten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lang="en-US" sz="2000" dirty="0">
                <a:solidFill>
                  <a:srgbClr val="7CC4A4"/>
                </a:solidFill>
                <a:latin typeface="DM Sans" pitchFamily="2" charset="77"/>
              </a:rPr>
              <a:t>e</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nergiebedrijf</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KetelhuisWG</a:t>
            </a: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Opstellen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bedrijfsplan</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Splitsen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administratie</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coöperatie</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en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KetelhuisWG</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bv</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Bewonersinformatie</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samenstellen</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Tarieven</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berekenen</a:t>
            </a:r>
            <a:endPar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endParaRPr>
          </a:p>
          <a:p>
            <a:pPr marL="342900" marR="0" lvl="0" indent="-342900" algn="l" defTabSz="914400" rtl="0" eaLnBrk="1" fontAlgn="auto" latinLnBrk="0" hangingPunct="1">
              <a:spcBef>
                <a:spcPts val="1000"/>
              </a:spcBef>
              <a:spcAft>
                <a:spcPts val="0"/>
              </a:spcAft>
              <a:buClrTx/>
              <a:buSzTx/>
              <a:buFont typeface="Arial" panose="020B0604020202020204" pitchFamily="34" charset="0"/>
              <a:buChar char="•"/>
              <a:tabLst/>
              <a:defRPr/>
            </a:pPr>
            <a:r>
              <a:rPr lang="en-US" sz="2000" dirty="0">
                <a:solidFill>
                  <a:srgbClr val="7CC4A4"/>
                </a:solidFill>
                <a:latin typeface="DM Sans" pitchFamily="2" charset="77"/>
              </a:rPr>
              <a:t>e</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n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nog</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veel</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 </a:t>
            </a:r>
            <a:r>
              <a:rPr kumimoji="0" lang="en-US" sz="2000" b="0" i="0" u="none" strike="noStrike" kern="1200" cap="none" spc="0" normalizeH="0" baseline="0" noProof="0" dirty="0" err="1">
                <a:ln>
                  <a:noFill/>
                </a:ln>
                <a:solidFill>
                  <a:srgbClr val="7CC4A4"/>
                </a:solidFill>
                <a:effectLst/>
                <a:uLnTx/>
                <a:uFillTx/>
                <a:latin typeface="DM Sans" pitchFamily="2" charset="77"/>
                <a:ea typeface="+mn-ea"/>
                <a:cs typeface="+mn-cs"/>
              </a:rPr>
              <a:t>meer</a:t>
            </a:r>
            <a:r>
              <a:rPr kumimoji="0" lang="en-US" sz="2000" b="0" i="0" u="none" strike="noStrike" kern="1200" cap="none" spc="0" normalizeH="0" baseline="0" noProof="0" dirty="0">
                <a:ln>
                  <a:noFill/>
                </a:ln>
                <a:solidFill>
                  <a:srgbClr val="7CC4A4"/>
                </a:solidFill>
                <a:effectLst/>
                <a:uLnTx/>
                <a:uFillTx/>
                <a:latin typeface="DM Sans" pitchFamily="2" charset="77"/>
                <a:ea typeface="+mn-ea"/>
                <a:cs typeface="+mn-cs"/>
              </a:rPr>
              <a:t>…</a:t>
            </a:r>
          </a:p>
        </p:txBody>
      </p:sp>
      <p:pic>
        <p:nvPicPr>
          <p:cNvPr id="4" name="Afbeelding 3">
            <a:extLst>
              <a:ext uri="{FF2B5EF4-FFF2-40B4-BE49-F238E27FC236}">
                <a16:creationId xmlns:a16="http://schemas.microsoft.com/office/drawing/2014/main" id="{21853F14-39E6-7504-FCBA-BB5361A15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1" y="138339"/>
            <a:ext cx="2565400" cy="1168400"/>
          </a:xfrm>
          <a:prstGeom prst="rect">
            <a:avLst/>
          </a:prstGeom>
        </p:spPr>
      </p:pic>
      <p:sp>
        <p:nvSpPr>
          <p:cNvPr id="6" name="Tekstvak 5">
            <a:extLst>
              <a:ext uri="{FF2B5EF4-FFF2-40B4-BE49-F238E27FC236}">
                <a16:creationId xmlns:a16="http://schemas.microsoft.com/office/drawing/2014/main" id="{924F0DDB-A25A-9109-89C8-F4350E583EF0}"/>
              </a:ext>
            </a:extLst>
          </p:cNvPr>
          <p:cNvSpPr txBox="1"/>
          <p:nvPr/>
        </p:nvSpPr>
        <p:spPr>
          <a:xfrm>
            <a:off x="1892299" y="399373"/>
            <a:ext cx="9477487" cy="646331"/>
          </a:xfrm>
          <a:prstGeom prst="rect">
            <a:avLst/>
          </a:prstGeom>
          <a:noFill/>
        </p:spPr>
        <p:txBody>
          <a:bodyPr wrap="square">
            <a:spAutoFit/>
          </a:bodyPr>
          <a:lstStyle/>
          <a:p>
            <a:r>
              <a:rPr kumimoji="0" lang="nl-NL" sz="3600" b="1" i="0" u="none" strike="noStrike" kern="1200" cap="none" spc="0" normalizeH="0" baseline="0" noProof="0" dirty="0">
                <a:ln>
                  <a:noFill/>
                </a:ln>
                <a:solidFill>
                  <a:srgbClr val="7CC4A4"/>
                </a:solidFill>
                <a:effectLst/>
                <a:uLnTx/>
                <a:uFillTx/>
                <a:latin typeface="DM Sans"/>
                <a:ea typeface="+mj-ea"/>
                <a:cs typeface="Calibri" panose="020F0502020204030204" pitchFamily="34" charset="0"/>
              </a:rPr>
              <a:t>Voortgang sinds ALV 28 maart 2024</a:t>
            </a:r>
            <a:endParaRPr lang="nl-NL" dirty="0">
              <a:solidFill>
                <a:srgbClr val="7CC4A4"/>
              </a:solidFill>
            </a:endParaRPr>
          </a:p>
        </p:txBody>
      </p:sp>
    </p:spTree>
    <p:extLst>
      <p:ext uri="{BB962C8B-B14F-4D97-AF65-F5344CB8AC3E}">
        <p14:creationId xmlns:p14="http://schemas.microsoft.com/office/powerpoint/2010/main" val="24878131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1A95E44-0FA9-1ABB-8FD8-71C4C6879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8DAA4A6C-1188-F368-1A8D-EA5F063A5A35}"/>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Financieel paragraaf</a:t>
            </a:r>
            <a:endParaRPr lang="nl-NL" sz="4000" b="1" dirty="0">
              <a:solidFill>
                <a:srgbClr val="7CC4A4"/>
              </a:solidFill>
            </a:endParaRPr>
          </a:p>
        </p:txBody>
      </p:sp>
      <p:sp>
        <p:nvSpPr>
          <p:cNvPr id="4" name="Tijdelijke aanduiding voor tekst 3">
            <a:extLst>
              <a:ext uri="{FF2B5EF4-FFF2-40B4-BE49-F238E27FC236}">
                <a16:creationId xmlns:a16="http://schemas.microsoft.com/office/drawing/2014/main" id="{BCA690AB-7CB2-3522-69AB-F44712B91AF4}"/>
              </a:ext>
            </a:extLst>
          </p:cNvPr>
          <p:cNvSpPr>
            <a:spLocks noGrp="1"/>
          </p:cNvSpPr>
          <p:nvPr>
            <p:ph type="body" sz="quarter" idx="13"/>
          </p:nvPr>
        </p:nvSpPr>
        <p:spPr>
          <a:xfrm>
            <a:off x="942535" y="1625812"/>
            <a:ext cx="10517625" cy="4607933"/>
          </a:xfrm>
        </p:spPr>
        <p:txBody>
          <a:bodyPr anchor="t"/>
          <a:lstStyle/>
          <a:p>
            <a:pPr algn="l"/>
            <a:r>
              <a:rPr lang="nl-NL" sz="2400" dirty="0">
                <a:solidFill>
                  <a:srgbClr val="7CC4A4"/>
                </a:solidFill>
                <a:latin typeface="+mn-lt"/>
                <a:ea typeface="Calibri" panose="020F0502020204030204" pitchFamily="34" charset="0"/>
                <a:cs typeface="Times New Roman" panose="02020603050405020304" pitchFamily="18" charset="0"/>
              </a:rPr>
              <a:t>De jaarrekening is samengesteld door de accountant Berlo en Nijmeijer.</a:t>
            </a:r>
            <a:br>
              <a:rPr lang="nl-NL" sz="2400" dirty="0">
                <a:solidFill>
                  <a:srgbClr val="7CC4A4"/>
                </a:solidFill>
                <a:latin typeface="+mn-lt"/>
                <a:ea typeface="Calibri" panose="020F0502020204030204" pitchFamily="34" charset="0"/>
                <a:cs typeface="Times New Roman" panose="02020603050405020304" pitchFamily="18" charset="0"/>
              </a:rPr>
            </a:br>
            <a:endParaRPr lang="nl-NL" sz="2400" dirty="0">
              <a:solidFill>
                <a:srgbClr val="7CC4A4"/>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49994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1A95E44-0FA9-1ABB-8FD8-71C4C6879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8DAA4A6C-1188-F368-1A8D-EA5F063A5A35}"/>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Financieel paragraaf</a:t>
            </a:r>
            <a:endParaRPr lang="nl-NL" sz="4000" b="1" dirty="0">
              <a:solidFill>
                <a:srgbClr val="7CC4A4"/>
              </a:solidFill>
            </a:endParaRPr>
          </a:p>
        </p:txBody>
      </p:sp>
      <p:sp>
        <p:nvSpPr>
          <p:cNvPr id="4" name="Tijdelijke aanduiding voor tekst 3">
            <a:extLst>
              <a:ext uri="{FF2B5EF4-FFF2-40B4-BE49-F238E27FC236}">
                <a16:creationId xmlns:a16="http://schemas.microsoft.com/office/drawing/2014/main" id="{BCA690AB-7CB2-3522-69AB-F44712B91AF4}"/>
              </a:ext>
            </a:extLst>
          </p:cNvPr>
          <p:cNvSpPr>
            <a:spLocks noGrp="1"/>
          </p:cNvSpPr>
          <p:nvPr>
            <p:ph type="body" sz="quarter" idx="13"/>
          </p:nvPr>
        </p:nvSpPr>
        <p:spPr>
          <a:xfrm>
            <a:off x="942535" y="1625812"/>
            <a:ext cx="10517625" cy="4607933"/>
          </a:xfrm>
        </p:spPr>
        <p:txBody>
          <a:bodyPr anchor="t"/>
          <a:lstStyle/>
          <a:p>
            <a:pPr algn="l"/>
            <a:r>
              <a:rPr lang="nl-NL" sz="2400" dirty="0">
                <a:solidFill>
                  <a:srgbClr val="7CC4A4"/>
                </a:solidFill>
                <a:latin typeface="+mn-lt"/>
                <a:ea typeface="Calibri" panose="020F0502020204030204" pitchFamily="34" charset="0"/>
                <a:cs typeface="Times New Roman" panose="02020603050405020304" pitchFamily="18" charset="0"/>
              </a:rPr>
              <a:t>De jaarrekening is samengesteld door de accountant Berlo en Nijmeijer.</a:t>
            </a:r>
            <a:br>
              <a:rPr lang="nl-NL" sz="2400" dirty="0">
                <a:solidFill>
                  <a:srgbClr val="7CC4A4"/>
                </a:solidFill>
                <a:latin typeface="+mn-lt"/>
                <a:ea typeface="Calibri" panose="020F0502020204030204" pitchFamily="34" charset="0"/>
                <a:cs typeface="Times New Roman" panose="02020603050405020304" pitchFamily="18" charset="0"/>
              </a:rPr>
            </a:br>
            <a:endParaRPr lang="nl-NL" sz="2400" dirty="0">
              <a:solidFill>
                <a:srgbClr val="7CC4A4"/>
              </a:solidFill>
              <a:latin typeface="+mn-lt"/>
              <a:ea typeface="Calibri" panose="020F0502020204030204" pitchFamily="34" charset="0"/>
              <a:cs typeface="Times New Roman" panose="02020603050405020304" pitchFamily="18" charset="0"/>
            </a:endParaRPr>
          </a:p>
          <a:p>
            <a:pPr marL="571500" indent="-571500" algn="l">
              <a:buSzPct val="80000"/>
              <a:buFont typeface="Arial" panose="020B0604020202020204" pitchFamily="34" charset="0"/>
              <a:buChar char="•"/>
            </a:pPr>
            <a:r>
              <a:rPr lang="nl-NL" sz="2400" dirty="0">
                <a:solidFill>
                  <a:srgbClr val="7CC4A4"/>
                </a:solidFill>
                <a:latin typeface="+mn-lt"/>
                <a:ea typeface="Calibri" panose="020F0502020204030204" pitchFamily="34" charset="0"/>
                <a:cs typeface="Times New Roman" panose="02020603050405020304" pitchFamily="18" charset="0"/>
              </a:rPr>
              <a:t>Jaarrekening 2023 van de UA ter goedkeuring</a:t>
            </a:r>
          </a:p>
        </p:txBody>
      </p:sp>
    </p:spTree>
    <p:extLst>
      <p:ext uri="{BB962C8B-B14F-4D97-AF65-F5344CB8AC3E}">
        <p14:creationId xmlns:p14="http://schemas.microsoft.com/office/powerpoint/2010/main" val="27787756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1A95E44-0FA9-1ABB-8FD8-71C4C6879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8DAA4A6C-1188-F368-1A8D-EA5F063A5A35}"/>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Financieel paragraaf</a:t>
            </a:r>
            <a:endParaRPr lang="nl-NL" sz="4000" b="1" dirty="0">
              <a:solidFill>
                <a:srgbClr val="7CC4A4"/>
              </a:solidFill>
            </a:endParaRPr>
          </a:p>
        </p:txBody>
      </p:sp>
      <p:sp>
        <p:nvSpPr>
          <p:cNvPr id="4" name="Tijdelijke aanduiding voor tekst 3">
            <a:extLst>
              <a:ext uri="{FF2B5EF4-FFF2-40B4-BE49-F238E27FC236}">
                <a16:creationId xmlns:a16="http://schemas.microsoft.com/office/drawing/2014/main" id="{BCA690AB-7CB2-3522-69AB-F44712B91AF4}"/>
              </a:ext>
            </a:extLst>
          </p:cNvPr>
          <p:cNvSpPr>
            <a:spLocks noGrp="1"/>
          </p:cNvSpPr>
          <p:nvPr>
            <p:ph type="body" sz="quarter" idx="13"/>
          </p:nvPr>
        </p:nvSpPr>
        <p:spPr>
          <a:xfrm>
            <a:off x="942535" y="1625812"/>
            <a:ext cx="10517625" cy="4607933"/>
          </a:xfrm>
        </p:spPr>
        <p:txBody>
          <a:bodyPr anchor="t"/>
          <a:lstStyle/>
          <a:p>
            <a:pPr algn="l"/>
            <a:r>
              <a:rPr lang="nl-NL" sz="2400" dirty="0">
                <a:solidFill>
                  <a:srgbClr val="7CC4A4"/>
                </a:solidFill>
                <a:latin typeface="+mn-lt"/>
                <a:ea typeface="Calibri" panose="020F0502020204030204" pitchFamily="34" charset="0"/>
                <a:cs typeface="Times New Roman" panose="02020603050405020304" pitchFamily="18" charset="0"/>
              </a:rPr>
              <a:t>De jaarrekening is samengesteld door de accountant Berlo en Nijmeijer.</a:t>
            </a:r>
            <a:br>
              <a:rPr lang="nl-NL" sz="2400" dirty="0">
                <a:solidFill>
                  <a:srgbClr val="7CC4A4"/>
                </a:solidFill>
                <a:latin typeface="+mn-lt"/>
                <a:ea typeface="Calibri" panose="020F0502020204030204" pitchFamily="34" charset="0"/>
                <a:cs typeface="Times New Roman" panose="02020603050405020304" pitchFamily="18" charset="0"/>
              </a:rPr>
            </a:br>
            <a:endParaRPr lang="nl-NL" sz="2400" dirty="0">
              <a:solidFill>
                <a:srgbClr val="7CC4A4"/>
              </a:solidFill>
              <a:latin typeface="+mn-lt"/>
              <a:ea typeface="Calibri" panose="020F0502020204030204" pitchFamily="34" charset="0"/>
              <a:cs typeface="Times New Roman" panose="02020603050405020304" pitchFamily="18" charset="0"/>
            </a:endParaRPr>
          </a:p>
          <a:p>
            <a:pPr marL="571500" indent="-571500" algn="l">
              <a:buSzPct val="80000"/>
              <a:buFont typeface="Arial" panose="020B0604020202020204" pitchFamily="34" charset="0"/>
              <a:buChar char="•"/>
            </a:pPr>
            <a:r>
              <a:rPr lang="nl-NL" sz="2400" dirty="0">
                <a:solidFill>
                  <a:srgbClr val="7CC4A4"/>
                </a:solidFill>
                <a:latin typeface="+mn-lt"/>
                <a:ea typeface="Calibri" panose="020F0502020204030204" pitchFamily="34" charset="0"/>
                <a:cs typeface="Times New Roman" panose="02020603050405020304" pitchFamily="18" charset="0"/>
              </a:rPr>
              <a:t>Jaarrekening 2023 van de UA ter goedkeuring</a:t>
            </a:r>
          </a:p>
          <a:p>
            <a:pPr marL="571500" indent="-571500" algn="l">
              <a:buSzPct val="80000"/>
              <a:buFont typeface="Arial" panose="020B0604020202020204" pitchFamily="34" charset="0"/>
              <a:buChar char="•"/>
            </a:pPr>
            <a:r>
              <a:rPr lang="nl-NL" sz="2400" dirty="0">
                <a:solidFill>
                  <a:srgbClr val="7CC4A4"/>
                </a:solidFill>
                <a:latin typeface="+mn-lt"/>
                <a:ea typeface="Calibri" panose="020F0502020204030204" pitchFamily="34" charset="0"/>
                <a:cs typeface="Times New Roman" panose="02020603050405020304" pitchFamily="18" charset="0"/>
              </a:rPr>
              <a:t>Ter kennisname van de UA is eveneens de jaarrekening van de BV toegevoegd</a:t>
            </a:r>
          </a:p>
          <a:p>
            <a:pPr algn="l"/>
            <a:endParaRPr lang="nl-NL" sz="3600" dirty="0">
              <a:solidFill>
                <a:srgbClr val="7CC4A4"/>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37794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6C28B9-76AE-A61E-14A8-1B8F545CFF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D28985-6AB1-D202-4FFF-CB2C86A5A7B3}"/>
              </a:ext>
            </a:extLst>
          </p:cNvPr>
          <p:cNvSpPr/>
          <p:nvPr/>
        </p:nvSpPr>
        <p:spPr>
          <a:xfrm>
            <a:off x="5219798" y="588551"/>
            <a:ext cx="5968902" cy="4466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DE6CB75C-A272-5581-EEBE-68B4B74CC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22A386D4-A50D-AEA4-D52D-4038B9CFC08C}"/>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Balans</a:t>
            </a:r>
            <a:endParaRPr lang="nl-NL" sz="4000" b="1" dirty="0">
              <a:solidFill>
                <a:srgbClr val="7CC4A4"/>
              </a:solidFill>
            </a:endParaRPr>
          </a:p>
        </p:txBody>
      </p:sp>
      <p:graphicFrame>
        <p:nvGraphicFramePr>
          <p:cNvPr id="7" name="Object 6">
            <a:extLst>
              <a:ext uri="{FF2B5EF4-FFF2-40B4-BE49-F238E27FC236}">
                <a16:creationId xmlns:a16="http://schemas.microsoft.com/office/drawing/2014/main" id="{29DD4BBC-FB8D-BFBA-3B9C-5177EA5A61FA}"/>
              </a:ext>
            </a:extLst>
          </p:cNvPr>
          <p:cNvGraphicFramePr>
            <a:graphicFrameLocks noChangeAspect="1"/>
          </p:cNvGraphicFramePr>
          <p:nvPr>
            <p:extLst>
              <p:ext uri="{D42A27DB-BD31-4B8C-83A1-F6EECF244321}">
                <p14:modId xmlns:p14="http://schemas.microsoft.com/office/powerpoint/2010/main" val="881803071"/>
              </p:ext>
            </p:extLst>
          </p:nvPr>
        </p:nvGraphicFramePr>
        <p:xfrm>
          <a:off x="5219798" y="588551"/>
          <a:ext cx="5968902" cy="4466881"/>
        </p:xfrm>
        <a:graphic>
          <a:graphicData uri="http://schemas.openxmlformats.org/presentationml/2006/ole">
            <mc:AlternateContent xmlns:mc="http://schemas.openxmlformats.org/markup-compatibility/2006">
              <mc:Choice xmlns:v="urn:schemas-microsoft-com:vml" Requires="v">
                <p:oleObj spid="_x0000_s1030" name="Werkblad" r:id="rId5" imgW="5803900" imgH="4343400" progId="Excel.Sheet.12">
                  <p:embed/>
                </p:oleObj>
              </mc:Choice>
              <mc:Fallback>
                <p:oleObj name="Werkblad" r:id="rId5" imgW="5803900" imgH="4343400" progId="Excel.Sheet.12">
                  <p:embed/>
                  <p:pic>
                    <p:nvPicPr>
                      <p:cNvPr id="7" name="Object 6">
                        <a:extLst>
                          <a:ext uri="{FF2B5EF4-FFF2-40B4-BE49-F238E27FC236}">
                            <a16:creationId xmlns:a16="http://schemas.microsoft.com/office/drawing/2014/main" id="{29DD4BBC-FB8D-BFBA-3B9C-5177EA5A61FA}"/>
                          </a:ext>
                        </a:extLst>
                      </p:cNvPr>
                      <p:cNvPicPr/>
                      <p:nvPr/>
                    </p:nvPicPr>
                    <p:blipFill>
                      <a:blip r:embed="rId6"/>
                      <a:stretch>
                        <a:fillRect/>
                      </a:stretch>
                    </p:blipFill>
                    <p:spPr>
                      <a:xfrm>
                        <a:off x="5219798" y="588551"/>
                        <a:ext cx="5968902" cy="4466881"/>
                      </a:xfrm>
                      <a:prstGeom prst="rect">
                        <a:avLst/>
                      </a:prstGeom>
                    </p:spPr>
                  </p:pic>
                </p:oleObj>
              </mc:Fallback>
            </mc:AlternateContent>
          </a:graphicData>
        </a:graphic>
      </p:graphicFrame>
    </p:spTree>
    <p:extLst>
      <p:ext uri="{BB962C8B-B14F-4D97-AF65-F5344CB8AC3E}">
        <p14:creationId xmlns:p14="http://schemas.microsoft.com/office/powerpoint/2010/main" val="38373557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6C28B9-76AE-A61E-14A8-1B8F545CFF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D28985-6AB1-D202-4FFF-CB2C86A5A7B3}"/>
              </a:ext>
            </a:extLst>
          </p:cNvPr>
          <p:cNvSpPr/>
          <p:nvPr/>
        </p:nvSpPr>
        <p:spPr>
          <a:xfrm>
            <a:off x="5219798" y="588551"/>
            <a:ext cx="5968902" cy="4466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DE6CB75C-A272-5581-EEBE-68B4B74CC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22A386D4-A50D-AEA4-D52D-4038B9CFC08C}"/>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Balans</a:t>
            </a:r>
            <a:endParaRPr lang="nl-NL" sz="4000" b="1" dirty="0">
              <a:solidFill>
                <a:srgbClr val="7CC4A4"/>
              </a:solidFill>
            </a:endParaRPr>
          </a:p>
        </p:txBody>
      </p:sp>
      <p:graphicFrame>
        <p:nvGraphicFramePr>
          <p:cNvPr id="7" name="Object 6">
            <a:extLst>
              <a:ext uri="{FF2B5EF4-FFF2-40B4-BE49-F238E27FC236}">
                <a16:creationId xmlns:a16="http://schemas.microsoft.com/office/drawing/2014/main" id="{29DD4BBC-FB8D-BFBA-3B9C-5177EA5A61FA}"/>
              </a:ext>
            </a:extLst>
          </p:cNvPr>
          <p:cNvGraphicFramePr>
            <a:graphicFrameLocks noChangeAspect="1"/>
          </p:cNvGraphicFramePr>
          <p:nvPr/>
        </p:nvGraphicFramePr>
        <p:xfrm>
          <a:off x="5219798" y="588551"/>
          <a:ext cx="5968902" cy="4466881"/>
        </p:xfrm>
        <a:graphic>
          <a:graphicData uri="http://schemas.openxmlformats.org/presentationml/2006/ole">
            <mc:AlternateContent xmlns:mc="http://schemas.openxmlformats.org/markup-compatibility/2006">
              <mc:Choice xmlns:v="urn:schemas-microsoft-com:vml" Requires="v">
                <p:oleObj spid="_x0000_s3078" name="Werkblad" r:id="rId5" imgW="5803900" imgH="4343400" progId="Excel.Sheet.12">
                  <p:embed/>
                </p:oleObj>
              </mc:Choice>
              <mc:Fallback>
                <p:oleObj name="Werkblad" r:id="rId5" imgW="5803900" imgH="4343400" progId="Excel.Sheet.12">
                  <p:embed/>
                  <p:pic>
                    <p:nvPicPr>
                      <p:cNvPr id="7" name="Object 6">
                        <a:extLst>
                          <a:ext uri="{FF2B5EF4-FFF2-40B4-BE49-F238E27FC236}">
                            <a16:creationId xmlns:a16="http://schemas.microsoft.com/office/drawing/2014/main" id="{29DD4BBC-FB8D-BFBA-3B9C-5177EA5A61FA}"/>
                          </a:ext>
                        </a:extLst>
                      </p:cNvPr>
                      <p:cNvPicPr/>
                      <p:nvPr/>
                    </p:nvPicPr>
                    <p:blipFill>
                      <a:blip r:embed="rId6"/>
                      <a:stretch>
                        <a:fillRect/>
                      </a:stretch>
                    </p:blipFill>
                    <p:spPr>
                      <a:xfrm>
                        <a:off x="5219798" y="588551"/>
                        <a:ext cx="5968902" cy="4466881"/>
                      </a:xfrm>
                      <a:prstGeom prst="rect">
                        <a:avLst/>
                      </a:prstGeom>
                    </p:spPr>
                  </p:pic>
                </p:oleObj>
              </mc:Fallback>
            </mc:AlternateContent>
          </a:graphicData>
        </a:graphic>
      </p:graphicFrame>
      <p:sp>
        <p:nvSpPr>
          <p:cNvPr id="8" name="Tekstvak 7">
            <a:extLst>
              <a:ext uri="{FF2B5EF4-FFF2-40B4-BE49-F238E27FC236}">
                <a16:creationId xmlns:a16="http://schemas.microsoft.com/office/drawing/2014/main" id="{E58A7E9D-99A3-00C1-FBC6-C024A517BEC7}"/>
              </a:ext>
            </a:extLst>
          </p:cNvPr>
          <p:cNvSpPr txBox="1"/>
          <p:nvPr/>
        </p:nvSpPr>
        <p:spPr>
          <a:xfrm>
            <a:off x="675249" y="1631852"/>
            <a:ext cx="4392051" cy="1200329"/>
          </a:xfrm>
          <a:prstGeom prst="rect">
            <a:avLst/>
          </a:prstGeom>
          <a:noFill/>
        </p:spPr>
        <p:txBody>
          <a:bodyPr wrap="square" rtlCol="0">
            <a:spAutoFit/>
          </a:bodyPr>
          <a:lstStyle/>
          <a:p>
            <a:r>
              <a:rPr lang="nl-NL" sz="2400" dirty="0">
                <a:solidFill>
                  <a:srgbClr val="7CC4A4"/>
                </a:solidFill>
                <a:cs typeface="Arial" panose="020B0604020202020204" pitchFamily="34" charset="0"/>
              </a:rPr>
              <a:t>Moet in evenwicht zijn:</a:t>
            </a:r>
            <a:endParaRPr lang="nl-NL" sz="2400" dirty="0">
              <a:solidFill>
                <a:srgbClr val="7CC4A4"/>
              </a:solidFill>
              <a:effectLst/>
              <a:cs typeface="Arial" panose="020B0604020202020204" pitchFamily="34" charset="0"/>
            </a:endParaRPr>
          </a:p>
          <a:p>
            <a:r>
              <a:rPr lang="nl-NL" sz="2400" dirty="0">
                <a:solidFill>
                  <a:srgbClr val="7CC4A4"/>
                </a:solidFill>
                <a:effectLst/>
                <a:cs typeface="Arial" panose="020B0604020202020204" pitchFamily="34" charset="0"/>
              </a:rPr>
              <a:t>Activa = Passiva </a:t>
            </a:r>
            <a:br>
              <a:rPr lang="nl-NL" sz="2400" dirty="0">
                <a:solidFill>
                  <a:srgbClr val="7CC4A4"/>
                </a:solidFill>
                <a:effectLst/>
                <a:cs typeface="Arial" panose="020B0604020202020204" pitchFamily="34" charset="0"/>
              </a:rPr>
            </a:br>
            <a:r>
              <a:rPr lang="nl-NL" sz="2400" dirty="0">
                <a:solidFill>
                  <a:srgbClr val="7CC4A4"/>
                </a:solidFill>
                <a:effectLst/>
                <a:cs typeface="Arial" panose="020B0604020202020204" pitchFamily="34" charset="0"/>
              </a:rPr>
              <a:t>(Eigen vermogen + Schulden)</a:t>
            </a:r>
          </a:p>
        </p:txBody>
      </p:sp>
    </p:spTree>
    <p:extLst>
      <p:ext uri="{BB962C8B-B14F-4D97-AF65-F5344CB8AC3E}">
        <p14:creationId xmlns:p14="http://schemas.microsoft.com/office/powerpoint/2010/main" val="27732465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6C28B9-76AE-A61E-14A8-1B8F545CFF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D28985-6AB1-D202-4FFF-CB2C86A5A7B3}"/>
              </a:ext>
            </a:extLst>
          </p:cNvPr>
          <p:cNvSpPr/>
          <p:nvPr/>
        </p:nvSpPr>
        <p:spPr>
          <a:xfrm>
            <a:off x="5219798" y="588551"/>
            <a:ext cx="5968902" cy="4466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DE6CB75C-A272-5581-EEBE-68B4B74CC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22A386D4-A50D-AEA4-D52D-4038B9CFC08C}"/>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Balans</a:t>
            </a:r>
            <a:endParaRPr lang="nl-NL" sz="4000" b="1" dirty="0">
              <a:solidFill>
                <a:srgbClr val="7CC4A4"/>
              </a:solidFill>
            </a:endParaRPr>
          </a:p>
        </p:txBody>
      </p:sp>
      <p:sp>
        <p:nvSpPr>
          <p:cNvPr id="17" name="Tekstvak 16">
            <a:extLst>
              <a:ext uri="{FF2B5EF4-FFF2-40B4-BE49-F238E27FC236}">
                <a16:creationId xmlns:a16="http://schemas.microsoft.com/office/drawing/2014/main" id="{3C04ADB6-DF52-BC52-6BEB-031F1A40BADD}"/>
              </a:ext>
            </a:extLst>
          </p:cNvPr>
          <p:cNvSpPr txBox="1"/>
          <p:nvPr/>
        </p:nvSpPr>
        <p:spPr>
          <a:xfrm>
            <a:off x="900332" y="5186571"/>
            <a:ext cx="10434485" cy="1477328"/>
          </a:xfrm>
          <a:prstGeom prst="rect">
            <a:avLst/>
          </a:prstGeom>
          <a:noFill/>
        </p:spPr>
        <p:txBody>
          <a:bodyPr wrap="square" rtlCol="0">
            <a:spAutoFit/>
          </a:bodyPr>
          <a:lstStyle/>
          <a:p>
            <a:r>
              <a:rPr lang="nl-NL" dirty="0">
                <a:solidFill>
                  <a:srgbClr val="7CC4A4"/>
                </a:solidFill>
              </a:rPr>
              <a:t>Overige vorderingen bestaan uit de nog te ontvangen subsidie van de gemeente (fase 1-3) en de rekening courant.</a:t>
            </a:r>
          </a:p>
          <a:p>
            <a:r>
              <a:rPr lang="nl-NL" dirty="0">
                <a:solidFill>
                  <a:srgbClr val="7CC4A4"/>
                </a:solidFill>
              </a:rPr>
              <a:t>Overige reserves bestaan uit de stand per 1 januari en de bestemming van het resultaat boekjaar. De overlopende passiva zijn nog te betalen (ontwerp) kosten en accountant en administratiekosten.</a:t>
            </a:r>
          </a:p>
        </p:txBody>
      </p:sp>
      <p:graphicFrame>
        <p:nvGraphicFramePr>
          <p:cNvPr id="7" name="Object 6">
            <a:extLst>
              <a:ext uri="{FF2B5EF4-FFF2-40B4-BE49-F238E27FC236}">
                <a16:creationId xmlns:a16="http://schemas.microsoft.com/office/drawing/2014/main" id="{29DD4BBC-FB8D-BFBA-3B9C-5177EA5A61FA}"/>
              </a:ext>
            </a:extLst>
          </p:cNvPr>
          <p:cNvGraphicFramePr>
            <a:graphicFrameLocks noChangeAspect="1"/>
          </p:cNvGraphicFramePr>
          <p:nvPr>
            <p:extLst>
              <p:ext uri="{D42A27DB-BD31-4B8C-83A1-F6EECF244321}">
                <p14:modId xmlns:p14="http://schemas.microsoft.com/office/powerpoint/2010/main" val="1379185137"/>
              </p:ext>
            </p:extLst>
          </p:nvPr>
        </p:nvGraphicFramePr>
        <p:xfrm>
          <a:off x="5219798" y="588551"/>
          <a:ext cx="5968902" cy="4466881"/>
        </p:xfrm>
        <a:graphic>
          <a:graphicData uri="http://schemas.openxmlformats.org/presentationml/2006/ole">
            <mc:AlternateContent xmlns:mc="http://schemas.openxmlformats.org/markup-compatibility/2006">
              <mc:Choice xmlns:v="urn:schemas-microsoft-com:vml" Requires="v">
                <p:oleObj spid="_x0000_s5125" name="Werkblad" r:id="rId5" imgW="5803900" imgH="4343400" progId="Excel.Sheet.12">
                  <p:embed/>
                </p:oleObj>
              </mc:Choice>
              <mc:Fallback>
                <p:oleObj name="Werkblad" r:id="rId5" imgW="5803900" imgH="4343400" progId="Excel.Sheet.12">
                  <p:embed/>
                  <p:pic>
                    <p:nvPicPr>
                      <p:cNvPr id="7" name="Object 6">
                        <a:extLst>
                          <a:ext uri="{FF2B5EF4-FFF2-40B4-BE49-F238E27FC236}">
                            <a16:creationId xmlns:a16="http://schemas.microsoft.com/office/drawing/2014/main" id="{29DD4BBC-FB8D-BFBA-3B9C-5177EA5A61FA}"/>
                          </a:ext>
                        </a:extLst>
                      </p:cNvPr>
                      <p:cNvPicPr/>
                      <p:nvPr/>
                    </p:nvPicPr>
                    <p:blipFill>
                      <a:blip r:embed="rId6"/>
                      <a:stretch>
                        <a:fillRect/>
                      </a:stretch>
                    </p:blipFill>
                    <p:spPr>
                      <a:xfrm>
                        <a:off x="5219798" y="588551"/>
                        <a:ext cx="5968902" cy="4466881"/>
                      </a:xfrm>
                      <a:prstGeom prst="rect">
                        <a:avLst/>
                      </a:prstGeom>
                    </p:spPr>
                  </p:pic>
                </p:oleObj>
              </mc:Fallback>
            </mc:AlternateContent>
          </a:graphicData>
        </a:graphic>
      </p:graphicFrame>
      <p:sp>
        <p:nvSpPr>
          <p:cNvPr id="8" name="Tekstvak 7">
            <a:extLst>
              <a:ext uri="{FF2B5EF4-FFF2-40B4-BE49-F238E27FC236}">
                <a16:creationId xmlns:a16="http://schemas.microsoft.com/office/drawing/2014/main" id="{E58A7E9D-99A3-00C1-FBC6-C024A517BEC7}"/>
              </a:ext>
            </a:extLst>
          </p:cNvPr>
          <p:cNvSpPr txBox="1"/>
          <p:nvPr/>
        </p:nvSpPr>
        <p:spPr>
          <a:xfrm>
            <a:off x="675249" y="1631852"/>
            <a:ext cx="4392051" cy="1200329"/>
          </a:xfrm>
          <a:prstGeom prst="rect">
            <a:avLst/>
          </a:prstGeom>
          <a:noFill/>
        </p:spPr>
        <p:txBody>
          <a:bodyPr wrap="square" rtlCol="0">
            <a:spAutoFit/>
          </a:bodyPr>
          <a:lstStyle/>
          <a:p>
            <a:r>
              <a:rPr lang="nl-NL" sz="2400" dirty="0">
                <a:solidFill>
                  <a:srgbClr val="7CC4A4"/>
                </a:solidFill>
                <a:cs typeface="Arial" panose="020B0604020202020204" pitchFamily="34" charset="0"/>
              </a:rPr>
              <a:t>Moet in evenwicht zijn:</a:t>
            </a:r>
            <a:endParaRPr lang="nl-NL" sz="2400" dirty="0">
              <a:solidFill>
                <a:srgbClr val="7CC4A4"/>
              </a:solidFill>
              <a:effectLst/>
              <a:cs typeface="Arial" panose="020B0604020202020204" pitchFamily="34" charset="0"/>
            </a:endParaRPr>
          </a:p>
          <a:p>
            <a:r>
              <a:rPr lang="nl-NL" sz="2400" dirty="0">
                <a:solidFill>
                  <a:srgbClr val="7CC4A4"/>
                </a:solidFill>
                <a:effectLst/>
                <a:cs typeface="Arial" panose="020B0604020202020204" pitchFamily="34" charset="0"/>
              </a:rPr>
              <a:t>Activa = Passiva </a:t>
            </a:r>
            <a:br>
              <a:rPr lang="nl-NL" sz="2400" dirty="0">
                <a:solidFill>
                  <a:srgbClr val="7CC4A4"/>
                </a:solidFill>
                <a:effectLst/>
                <a:cs typeface="Arial" panose="020B0604020202020204" pitchFamily="34" charset="0"/>
              </a:rPr>
            </a:br>
            <a:r>
              <a:rPr lang="nl-NL" sz="2400" dirty="0">
                <a:solidFill>
                  <a:srgbClr val="7CC4A4"/>
                </a:solidFill>
                <a:effectLst/>
                <a:cs typeface="Arial" panose="020B0604020202020204" pitchFamily="34" charset="0"/>
              </a:rPr>
              <a:t>(Eigen vermogen + Schulden)</a:t>
            </a:r>
          </a:p>
        </p:txBody>
      </p:sp>
    </p:spTree>
    <p:extLst>
      <p:ext uri="{BB962C8B-B14F-4D97-AF65-F5344CB8AC3E}">
        <p14:creationId xmlns:p14="http://schemas.microsoft.com/office/powerpoint/2010/main" val="42293189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28EC99-9272-4E38-4659-4237DE540F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6CCD4E-ED96-8C1A-D722-59C5658AD986}"/>
              </a:ext>
            </a:extLst>
          </p:cNvPr>
          <p:cNvSpPr/>
          <p:nvPr/>
        </p:nvSpPr>
        <p:spPr>
          <a:xfrm>
            <a:off x="3530600" y="1261558"/>
            <a:ext cx="8061178" cy="3578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EFA59C8A-9758-3BB4-CAE0-2CF685D88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B36D97A5-15F9-1C3D-496A-CFF8EF9A2605}"/>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Resultaatvergelijking</a:t>
            </a:r>
            <a:endParaRPr lang="nl-NL" sz="4000" b="1" dirty="0">
              <a:solidFill>
                <a:srgbClr val="7CC4A4"/>
              </a:solidFill>
            </a:endParaRPr>
          </a:p>
        </p:txBody>
      </p:sp>
      <p:graphicFrame>
        <p:nvGraphicFramePr>
          <p:cNvPr id="19" name="Object 18">
            <a:extLst>
              <a:ext uri="{FF2B5EF4-FFF2-40B4-BE49-F238E27FC236}">
                <a16:creationId xmlns:a16="http://schemas.microsoft.com/office/drawing/2014/main" id="{DE82DF27-86B1-AC5F-63AD-84EE0143FB0B}"/>
              </a:ext>
            </a:extLst>
          </p:cNvPr>
          <p:cNvGraphicFramePr>
            <a:graphicFrameLocks noChangeAspect="1"/>
          </p:cNvGraphicFramePr>
          <p:nvPr/>
        </p:nvGraphicFramePr>
        <p:xfrm>
          <a:off x="3530600" y="1261558"/>
          <a:ext cx="8061178" cy="5507141"/>
        </p:xfrm>
        <a:graphic>
          <a:graphicData uri="http://schemas.openxmlformats.org/presentationml/2006/ole">
            <mc:AlternateContent xmlns:mc="http://schemas.openxmlformats.org/markup-compatibility/2006">
              <mc:Choice xmlns:v="urn:schemas-microsoft-com:vml" Requires="v">
                <p:oleObj spid="_x0000_s6149" name="Werkblad" r:id="rId5" imgW="5130800" imgH="3505200" progId="Excel.Sheet.12">
                  <p:embed/>
                </p:oleObj>
              </mc:Choice>
              <mc:Fallback>
                <p:oleObj name="Werkblad" r:id="rId5" imgW="5130800" imgH="3505200" progId="Excel.Sheet.12">
                  <p:embed/>
                  <p:pic>
                    <p:nvPicPr>
                      <p:cNvPr id="19" name="Object 18">
                        <a:extLst>
                          <a:ext uri="{FF2B5EF4-FFF2-40B4-BE49-F238E27FC236}">
                            <a16:creationId xmlns:a16="http://schemas.microsoft.com/office/drawing/2014/main" id="{DE82DF27-86B1-AC5F-63AD-84EE0143FB0B}"/>
                          </a:ext>
                        </a:extLst>
                      </p:cNvPr>
                      <p:cNvPicPr/>
                      <p:nvPr/>
                    </p:nvPicPr>
                    <p:blipFill>
                      <a:blip r:embed="rId6"/>
                      <a:stretch>
                        <a:fillRect/>
                      </a:stretch>
                    </p:blipFill>
                    <p:spPr>
                      <a:xfrm>
                        <a:off x="3530600" y="1261558"/>
                        <a:ext cx="8061178" cy="5507141"/>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8B243FBE-DAC2-4CFE-C315-BE438DDE63D3}"/>
              </a:ext>
            </a:extLst>
          </p:cNvPr>
          <p:cNvSpPr/>
          <p:nvPr/>
        </p:nvSpPr>
        <p:spPr>
          <a:xfrm>
            <a:off x="3340100" y="4801770"/>
            <a:ext cx="8343900" cy="20562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Tekstvak 19">
            <a:extLst>
              <a:ext uri="{FF2B5EF4-FFF2-40B4-BE49-F238E27FC236}">
                <a16:creationId xmlns:a16="http://schemas.microsoft.com/office/drawing/2014/main" id="{562AA8ED-18C5-CA0D-71A1-C0486F5AD430}"/>
              </a:ext>
            </a:extLst>
          </p:cNvPr>
          <p:cNvSpPr txBox="1"/>
          <p:nvPr/>
        </p:nvSpPr>
        <p:spPr>
          <a:xfrm>
            <a:off x="419099" y="1214616"/>
            <a:ext cx="3111501" cy="830997"/>
          </a:xfrm>
          <a:prstGeom prst="rect">
            <a:avLst/>
          </a:prstGeom>
          <a:noFill/>
        </p:spPr>
        <p:txBody>
          <a:bodyPr wrap="square" rtlCol="0">
            <a:spAutoFit/>
          </a:bodyPr>
          <a:lstStyle/>
          <a:p>
            <a:r>
              <a:rPr lang="nl-NL" sz="2400" dirty="0">
                <a:solidFill>
                  <a:srgbClr val="7CC4A4"/>
                </a:solidFill>
              </a:rPr>
              <a:t>Omzet, kosten en nettoresultaat</a:t>
            </a:r>
          </a:p>
        </p:txBody>
      </p:sp>
    </p:spTree>
    <p:extLst>
      <p:ext uri="{BB962C8B-B14F-4D97-AF65-F5344CB8AC3E}">
        <p14:creationId xmlns:p14="http://schemas.microsoft.com/office/powerpoint/2010/main" val="38903783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28EC99-9272-4E38-4659-4237DE540F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6CCD4E-ED96-8C1A-D722-59C5658AD986}"/>
              </a:ext>
            </a:extLst>
          </p:cNvPr>
          <p:cNvSpPr/>
          <p:nvPr/>
        </p:nvSpPr>
        <p:spPr>
          <a:xfrm>
            <a:off x="3530600" y="1261558"/>
            <a:ext cx="8061178" cy="3578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EFA59C8A-9758-3BB4-CAE0-2CF685D88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B36D97A5-15F9-1C3D-496A-CFF8EF9A2605}"/>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Resultaatvergelijking</a:t>
            </a:r>
            <a:endParaRPr lang="nl-NL" sz="4000" b="1" dirty="0">
              <a:solidFill>
                <a:srgbClr val="7CC4A4"/>
              </a:solidFill>
            </a:endParaRPr>
          </a:p>
        </p:txBody>
      </p:sp>
      <p:graphicFrame>
        <p:nvGraphicFramePr>
          <p:cNvPr id="19" name="Object 18">
            <a:extLst>
              <a:ext uri="{FF2B5EF4-FFF2-40B4-BE49-F238E27FC236}">
                <a16:creationId xmlns:a16="http://schemas.microsoft.com/office/drawing/2014/main" id="{DE82DF27-86B1-AC5F-63AD-84EE0143FB0B}"/>
              </a:ext>
            </a:extLst>
          </p:cNvPr>
          <p:cNvGraphicFramePr>
            <a:graphicFrameLocks noChangeAspect="1"/>
          </p:cNvGraphicFramePr>
          <p:nvPr/>
        </p:nvGraphicFramePr>
        <p:xfrm>
          <a:off x="3530600" y="1261558"/>
          <a:ext cx="8061178" cy="5507141"/>
        </p:xfrm>
        <a:graphic>
          <a:graphicData uri="http://schemas.openxmlformats.org/presentationml/2006/ole">
            <mc:AlternateContent xmlns:mc="http://schemas.openxmlformats.org/markup-compatibility/2006">
              <mc:Choice xmlns:v="urn:schemas-microsoft-com:vml" Requires="v">
                <p:oleObj spid="_x0000_s4102" name="Werkblad" r:id="rId5" imgW="5130800" imgH="3505200" progId="Excel.Sheet.12">
                  <p:embed/>
                </p:oleObj>
              </mc:Choice>
              <mc:Fallback>
                <p:oleObj name="Werkblad" r:id="rId5" imgW="5130800" imgH="3505200" progId="Excel.Sheet.12">
                  <p:embed/>
                  <p:pic>
                    <p:nvPicPr>
                      <p:cNvPr id="19" name="Object 18">
                        <a:extLst>
                          <a:ext uri="{FF2B5EF4-FFF2-40B4-BE49-F238E27FC236}">
                            <a16:creationId xmlns:a16="http://schemas.microsoft.com/office/drawing/2014/main" id="{DE82DF27-86B1-AC5F-63AD-84EE0143FB0B}"/>
                          </a:ext>
                        </a:extLst>
                      </p:cNvPr>
                      <p:cNvPicPr/>
                      <p:nvPr/>
                    </p:nvPicPr>
                    <p:blipFill>
                      <a:blip r:embed="rId6"/>
                      <a:stretch>
                        <a:fillRect/>
                      </a:stretch>
                    </p:blipFill>
                    <p:spPr>
                      <a:xfrm>
                        <a:off x="3530600" y="1261558"/>
                        <a:ext cx="8061178" cy="5507141"/>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8B243FBE-DAC2-4CFE-C315-BE438DDE63D3}"/>
              </a:ext>
            </a:extLst>
          </p:cNvPr>
          <p:cNvSpPr/>
          <p:nvPr/>
        </p:nvSpPr>
        <p:spPr>
          <a:xfrm>
            <a:off x="3340100" y="4801770"/>
            <a:ext cx="8343900" cy="20562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Tekstvak 19">
            <a:extLst>
              <a:ext uri="{FF2B5EF4-FFF2-40B4-BE49-F238E27FC236}">
                <a16:creationId xmlns:a16="http://schemas.microsoft.com/office/drawing/2014/main" id="{562AA8ED-18C5-CA0D-71A1-C0486F5AD430}"/>
              </a:ext>
            </a:extLst>
          </p:cNvPr>
          <p:cNvSpPr txBox="1"/>
          <p:nvPr/>
        </p:nvSpPr>
        <p:spPr>
          <a:xfrm>
            <a:off x="419099" y="1214616"/>
            <a:ext cx="3111501" cy="830997"/>
          </a:xfrm>
          <a:prstGeom prst="rect">
            <a:avLst/>
          </a:prstGeom>
          <a:noFill/>
        </p:spPr>
        <p:txBody>
          <a:bodyPr wrap="square" rtlCol="0">
            <a:spAutoFit/>
          </a:bodyPr>
          <a:lstStyle/>
          <a:p>
            <a:r>
              <a:rPr lang="nl-NL" sz="2400" dirty="0">
                <a:solidFill>
                  <a:srgbClr val="7CC4A4"/>
                </a:solidFill>
              </a:rPr>
              <a:t>Omzet, kosten en nettoresultaat</a:t>
            </a:r>
          </a:p>
        </p:txBody>
      </p:sp>
      <p:sp>
        <p:nvSpPr>
          <p:cNvPr id="8" name="Tekstvak 16">
            <a:extLst>
              <a:ext uri="{FF2B5EF4-FFF2-40B4-BE49-F238E27FC236}">
                <a16:creationId xmlns:a16="http://schemas.microsoft.com/office/drawing/2014/main" id="{78763077-5895-7F8B-CE44-D15ACC8C4C6D}"/>
              </a:ext>
            </a:extLst>
          </p:cNvPr>
          <p:cNvSpPr txBox="1"/>
          <p:nvPr/>
        </p:nvSpPr>
        <p:spPr>
          <a:xfrm>
            <a:off x="878757" y="5020477"/>
            <a:ext cx="10713021" cy="1569660"/>
          </a:xfrm>
          <a:prstGeom prst="rect">
            <a:avLst/>
          </a:prstGeom>
          <a:noFill/>
        </p:spPr>
        <p:txBody>
          <a:bodyPr wrap="square" rtlCol="0">
            <a:spAutoFit/>
          </a:bodyPr>
          <a:lstStyle/>
          <a:p>
            <a:r>
              <a:rPr lang="nl-NL" sz="2400" dirty="0">
                <a:solidFill>
                  <a:srgbClr val="7CC4A4"/>
                </a:solidFill>
              </a:rPr>
              <a:t>Het resultaat ten opzichte van vorig jaar is gunstig beïnvloed door een stijging van EUR 272.378,– van de baten en is ongunstig beïnvloed door Activiteiten lasten, algemene kosten en belastingen met een totaal van EUR 199.644,-</a:t>
            </a:r>
          </a:p>
        </p:txBody>
      </p:sp>
    </p:spTree>
    <p:extLst>
      <p:ext uri="{BB962C8B-B14F-4D97-AF65-F5344CB8AC3E}">
        <p14:creationId xmlns:p14="http://schemas.microsoft.com/office/powerpoint/2010/main" val="40648792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6E52D69-CD65-F394-F12D-8908B92233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87C437-7162-CD38-DDAF-13D03A88355E}"/>
              </a:ext>
            </a:extLst>
          </p:cNvPr>
          <p:cNvSpPr/>
          <p:nvPr/>
        </p:nvSpPr>
        <p:spPr>
          <a:xfrm>
            <a:off x="6473386" y="138339"/>
            <a:ext cx="4390136" cy="6288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3941F6C4-734B-4AB3-8549-F5323ED09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71F35C47-59BF-8E0F-D5A9-522AC82FBBC0}"/>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rgbClr val="7CC4A4"/>
                </a:solidFill>
                <a:latin typeface="DM Sans"/>
              </a:rPr>
              <a:t>Baten en lasten</a:t>
            </a:r>
            <a:endParaRPr lang="nl-NL" sz="4000" b="1" dirty="0">
              <a:solidFill>
                <a:srgbClr val="7CC4A4"/>
              </a:solidFill>
            </a:endParaRPr>
          </a:p>
        </p:txBody>
      </p:sp>
      <p:graphicFrame>
        <p:nvGraphicFramePr>
          <p:cNvPr id="4" name="Object 3">
            <a:extLst>
              <a:ext uri="{FF2B5EF4-FFF2-40B4-BE49-F238E27FC236}">
                <a16:creationId xmlns:a16="http://schemas.microsoft.com/office/drawing/2014/main" id="{8EE229E2-1A5E-CC5C-ACAE-9FE50766A582}"/>
              </a:ext>
            </a:extLst>
          </p:cNvPr>
          <p:cNvGraphicFramePr>
            <a:graphicFrameLocks noChangeAspect="1"/>
          </p:cNvGraphicFramePr>
          <p:nvPr/>
        </p:nvGraphicFramePr>
        <p:xfrm>
          <a:off x="6473386" y="138339"/>
          <a:ext cx="4390136" cy="6288258"/>
        </p:xfrm>
        <a:graphic>
          <a:graphicData uri="http://schemas.openxmlformats.org/presentationml/2006/ole">
            <mc:AlternateContent xmlns:mc="http://schemas.openxmlformats.org/markup-compatibility/2006">
              <mc:Choice xmlns:v="urn:schemas-microsoft-com:vml" Requires="v">
                <p:oleObj spid="_x0000_s7173" name="Werkblad" r:id="rId5" imgW="4787900" imgH="6858000" progId="Excel.Sheet.12">
                  <p:embed/>
                </p:oleObj>
              </mc:Choice>
              <mc:Fallback>
                <p:oleObj name="Werkblad" r:id="rId5" imgW="4787900" imgH="6858000" progId="Excel.Sheet.12">
                  <p:embed/>
                  <p:pic>
                    <p:nvPicPr>
                      <p:cNvPr id="4" name="Object 3">
                        <a:extLst>
                          <a:ext uri="{FF2B5EF4-FFF2-40B4-BE49-F238E27FC236}">
                            <a16:creationId xmlns:a16="http://schemas.microsoft.com/office/drawing/2014/main" id="{8EE229E2-1A5E-CC5C-ACAE-9FE50766A582}"/>
                          </a:ext>
                        </a:extLst>
                      </p:cNvPr>
                      <p:cNvPicPr/>
                      <p:nvPr/>
                    </p:nvPicPr>
                    <p:blipFill>
                      <a:blip r:embed="rId6"/>
                      <a:stretch>
                        <a:fillRect/>
                      </a:stretch>
                    </p:blipFill>
                    <p:spPr>
                      <a:xfrm>
                        <a:off x="6473386" y="138339"/>
                        <a:ext cx="4390136" cy="6288258"/>
                      </a:xfrm>
                      <a:prstGeom prst="rect">
                        <a:avLst/>
                      </a:prstGeom>
                    </p:spPr>
                  </p:pic>
                </p:oleObj>
              </mc:Fallback>
            </mc:AlternateContent>
          </a:graphicData>
        </a:graphic>
      </p:graphicFrame>
    </p:spTree>
    <p:extLst>
      <p:ext uri="{BB962C8B-B14F-4D97-AF65-F5344CB8AC3E}">
        <p14:creationId xmlns:p14="http://schemas.microsoft.com/office/powerpoint/2010/main" val="11373639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1292BBC-B6C8-C5BA-CDBE-CD44F8805E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FF3835-A438-6CB5-0735-E77335C7F544}"/>
              </a:ext>
            </a:extLst>
          </p:cNvPr>
          <p:cNvSpPr/>
          <p:nvPr/>
        </p:nvSpPr>
        <p:spPr>
          <a:xfrm>
            <a:off x="4641950" y="1285724"/>
            <a:ext cx="7170222" cy="5013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9BCB8066-ACE7-30AE-96A3-D22C9AB7F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93813AEE-3B8C-050D-AC5A-39FE77ACF9C5}"/>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dirty="0">
                <a:solidFill>
                  <a:srgbClr val="7CC4A4"/>
                </a:solidFill>
              </a:rPr>
              <a:t>Jaarrekening bv</a:t>
            </a:r>
          </a:p>
          <a:p>
            <a:r>
              <a:rPr lang="nl-NL" sz="4000" b="1" dirty="0">
                <a:solidFill>
                  <a:srgbClr val="7CC4A4"/>
                </a:solidFill>
                <a:latin typeface="DM Sans"/>
              </a:rPr>
              <a:t>  </a:t>
            </a:r>
            <a:endParaRPr lang="nl-NL" sz="4000" b="1" dirty="0">
              <a:solidFill>
                <a:srgbClr val="7CC4A4"/>
              </a:solidFill>
            </a:endParaRPr>
          </a:p>
        </p:txBody>
      </p:sp>
      <p:graphicFrame>
        <p:nvGraphicFramePr>
          <p:cNvPr id="3" name="Object 2">
            <a:extLst>
              <a:ext uri="{FF2B5EF4-FFF2-40B4-BE49-F238E27FC236}">
                <a16:creationId xmlns:a16="http://schemas.microsoft.com/office/drawing/2014/main" id="{1F9D17D6-684A-B8BB-D1D5-84028009724C}"/>
              </a:ext>
            </a:extLst>
          </p:cNvPr>
          <p:cNvGraphicFramePr>
            <a:graphicFrameLocks noChangeAspect="1"/>
          </p:cNvGraphicFramePr>
          <p:nvPr>
            <p:extLst>
              <p:ext uri="{D42A27DB-BD31-4B8C-83A1-F6EECF244321}">
                <p14:modId xmlns:p14="http://schemas.microsoft.com/office/powerpoint/2010/main" val="1691573036"/>
              </p:ext>
            </p:extLst>
          </p:nvPr>
        </p:nvGraphicFramePr>
        <p:xfrm>
          <a:off x="4641950" y="1306739"/>
          <a:ext cx="7170222" cy="5114863"/>
        </p:xfrm>
        <a:graphic>
          <a:graphicData uri="http://schemas.openxmlformats.org/presentationml/2006/ole">
            <mc:AlternateContent xmlns:mc="http://schemas.openxmlformats.org/markup-compatibility/2006">
              <mc:Choice xmlns:v="urn:schemas-microsoft-com:vml" Requires="v">
                <p:oleObj spid="_x0000_s8197" name="Werkblad" r:id="rId5" imgW="5803900" imgH="4140200" progId="Excel.Sheet.12">
                  <p:embed/>
                </p:oleObj>
              </mc:Choice>
              <mc:Fallback>
                <p:oleObj name="Werkblad" r:id="rId5" imgW="5803900" imgH="4140200" progId="Excel.Sheet.12">
                  <p:embed/>
                  <p:pic>
                    <p:nvPicPr>
                      <p:cNvPr id="3" name="Object 2">
                        <a:extLst>
                          <a:ext uri="{FF2B5EF4-FFF2-40B4-BE49-F238E27FC236}">
                            <a16:creationId xmlns:a16="http://schemas.microsoft.com/office/drawing/2014/main" id="{1F9D17D6-684A-B8BB-D1D5-84028009724C}"/>
                          </a:ext>
                        </a:extLst>
                      </p:cNvPr>
                      <p:cNvPicPr/>
                      <p:nvPr/>
                    </p:nvPicPr>
                    <p:blipFill>
                      <a:blip r:embed="rId6"/>
                      <a:stretch>
                        <a:fillRect/>
                      </a:stretch>
                    </p:blipFill>
                    <p:spPr>
                      <a:xfrm>
                        <a:off x="4641950" y="1306739"/>
                        <a:ext cx="7170222" cy="5114863"/>
                      </a:xfrm>
                      <a:prstGeom prst="rect">
                        <a:avLst/>
                      </a:prstGeom>
                    </p:spPr>
                  </p:pic>
                </p:oleObj>
              </mc:Fallback>
            </mc:AlternateContent>
          </a:graphicData>
        </a:graphic>
      </p:graphicFrame>
    </p:spTree>
    <p:extLst>
      <p:ext uri="{BB962C8B-B14F-4D97-AF65-F5344CB8AC3E}">
        <p14:creationId xmlns:p14="http://schemas.microsoft.com/office/powerpoint/2010/main" val="43068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844D6A-236A-6C54-BA0D-2EC75134BAAA}"/>
            </a:ext>
          </a:extLst>
        </p:cNvPr>
        <p:cNvGrpSpPr/>
        <p:nvPr/>
      </p:nvGrpSpPr>
      <p:grpSpPr>
        <a:xfrm>
          <a:off x="0" y="0"/>
          <a:ext cx="0" cy="0"/>
          <a:chOff x="0" y="0"/>
          <a:chExt cx="0" cy="0"/>
        </a:xfrm>
      </p:grpSpPr>
      <p:pic>
        <p:nvPicPr>
          <p:cNvPr id="2" name="Picture 31" descr="Van Baarsen Buisleidingen">
            <a:hlinkClick r:id="rId2"/>
            <a:extLst>
              <a:ext uri="{FF2B5EF4-FFF2-40B4-BE49-F238E27FC236}">
                <a16:creationId xmlns:a16="http://schemas.microsoft.com/office/drawing/2014/main" id="{B414628E-725D-725B-3524-F86419C2B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792" y="3522577"/>
            <a:ext cx="1514414" cy="1514414"/>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3" name="Picture 29" descr="Comfort Partners | TBI - YouTube">
            <a:hlinkClick r:id="rId4"/>
            <a:extLst>
              <a:ext uri="{FF2B5EF4-FFF2-40B4-BE49-F238E27FC236}">
                <a16:creationId xmlns:a16="http://schemas.microsoft.com/office/drawing/2014/main" id="{662A7019-1FF4-E7C9-95FE-2BFBB079F28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6301" y="3112769"/>
            <a:ext cx="1577837" cy="157783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4" name="Picture 9" descr="Stadgenoot - Amsterdamse woningcorporatie - Home">
            <a:hlinkClick r:id="rId6"/>
            <a:extLst>
              <a:ext uri="{FF2B5EF4-FFF2-40B4-BE49-F238E27FC236}">
                <a16:creationId xmlns:a16="http://schemas.microsoft.com/office/drawing/2014/main" id="{F495249D-4436-5A36-E365-99DE2A1EC6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140" y="2454697"/>
            <a:ext cx="2057124" cy="65807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5" name="Picture 11" descr="Waternet logo | Waternet">
            <a:hlinkClick r:id="rId8"/>
            <a:extLst>
              <a:ext uri="{FF2B5EF4-FFF2-40B4-BE49-F238E27FC236}">
                <a16:creationId xmlns:a16="http://schemas.microsoft.com/office/drawing/2014/main" id="{3174020D-30E9-B44D-06FF-66469F22C1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3140" y="830867"/>
            <a:ext cx="2711450" cy="74930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6" name="Picture 13" descr="Amsterdam Engineering B.V. - BIG in Pipelines">
            <a:hlinkClick r:id="rId10"/>
            <a:extLst>
              <a:ext uri="{FF2B5EF4-FFF2-40B4-BE49-F238E27FC236}">
                <a16:creationId xmlns:a16="http://schemas.microsoft.com/office/drawing/2014/main" id="{AC26C724-0ED7-C349-41A9-B6B204AFFE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218" y="700297"/>
            <a:ext cx="1644650" cy="123190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7" name="Picture 15" descr="De Ondergrondse - BT Geoconsult BV">
            <a:hlinkClick r:id="rId12"/>
            <a:extLst>
              <a:ext uri="{FF2B5EF4-FFF2-40B4-BE49-F238E27FC236}">
                <a16:creationId xmlns:a16="http://schemas.microsoft.com/office/drawing/2014/main" id="{2CA2C44D-7DE0-E90F-A631-4774DEA25F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36897" y="5767191"/>
            <a:ext cx="1941482" cy="485371"/>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8" name="Picture 17" descr="IF Technology - Geothermie Nederland">
            <a:hlinkClick r:id="rId14"/>
            <a:extLst>
              <a:ext uri="{FF2B5EF4-FFF2-40B4-BE49-F238E27FC236}">
                <a16:creationId xmlns:a16="http://schemas.microsoft.com/office/drawing/2014/main" id="{30E931F7-36A7-5F3C-DF3E-3E0FBEA1168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44979" y="1478401"/>
            <a:ext cx="1837803" cy="124539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9" name="Picture 19" descr="Vacature Constructeur Van Rossum">
            <a:hlinkClick r:id="rId16"/>
            <a:extLst>
              <a:ext uri="{FF2B5EF4-FFF2-40B4-BE49-F238E27FC236}">
                <a16:creationId xmlns:a16="http://schemas.microsoft.com/office/drawing/2014/main" id="{896D34A6-2C4F-1C49-943C-8AE62C62515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74725" y="5294058"/>
            <a:ext cx="1414432" cy="698376"/>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 name="Picture 21" descr="Home - Roodenburg">
            <a:hlinkClick r:id="rId18"/>
            <a:extLst>
              <a:ext uri="{FF2B5EF4-FFF2-40B4-BE49-F238E27FC236}">
                <a16:creationId xmlns:a16="http://schemas.microsoft.com/office/drawing/2014/main" id="{FE0FCDDF-BCDE-2443-3848-22EF19498AA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07638" y="3941805"/>
            <a:ext cx="1863086" cy="49141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1" name="Picture 23" descr="De Vries Werkendam – Gedreven door vakmanschap">
            <a:hlinkClick r:id="rId20"/>
            <a:extLst>
              <a:ext uri="{FF2B5EF4-FFF2-40B4-BE49-F238E27FC236}">
                <a16:creationId xmlns:a16="http://schemas.microsoft.com/office/drawing/2014/main" id="{6AC458C9-B5E7-9D4F-416F-CA5AF47DCF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24582" y="206833"/>
            <a:ext cx="1640233" cy="878451"/>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2" name="Picture 25" descr="Van den Biggelaar Grond- en waterbouw">
            <a:hlinkClick r:id="rId22"/>
            <a:extLst>
              <a:ext uri="{FF2B5EF4-FFF2-40B4-BE49-F238E27FC236}">
                <a16:creationId xmlns:a16="http://schemas.microsoft.com/office/drawing/2014/main" id="{A1247A15-D3E4-DA95-2EA3-66EE25AAF6A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056281" y="3204846"/>
            <a:ext cx="1711496" cy="57049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3" name="Picture 27" descr="Grondboorbedrijf Haitjema B.V. | LinkedIn">
            <a:hlinkClick r:id="rId24"/>
            <a:extLst>
              <a:ext uri="{FF2B5EF4-FFF2-40B4-BE49-F238E27FC236}">
                <a16:creationId xmlns:a16="http://schemas.microsoft.com/office/drawing/2014/main" id="{77EC4DBB-D603-3B4A-0998-FB268D4633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15101" y="4168461"/>
            <a:ext cx="1211138" cy="121113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4" name="Picture 33" descr="Penta Advies Groep, Terneuzen">
            <a:hlinkClick r:id="rId26"/>
            <a:extLst>
              <a:ext uri="{FF2B5EF4-FFF2-40B4-BE49-F238E27FC236}">
                <a16:creationId xmlns:a16="http://schemas.microsoft.com/office/drawing/2014/main" id="{E1387DCF-0248-9296-FCC4-B1A84D412B5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88037" y="2130681"/>
            <a:ext cx="1717183" cy="55393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6" name="Picture 37" descr="De WarmteTransitieMakers - Koploper in de warmtetransitie">
            <a:hlinkClick r:id="rId28"/>
            <a:extLst>
              <a:ext uri="{FF2B5EF4-FFF2-40B4-BE49-F238E27FC236}">
                <a16:creationId xmlns:a16="http://schemas.microsoft.com/office/drawing/2014/main" id="{C9617E70-3297-7BDA-6DAA-E0C1453AC9F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944699" y="5587292"/>
            <a:ext cx="1667841" cy="71478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7" name="Picture 39" descr="Bestand:Logo of Gemeente Amsterdam.svg - Wikipedia">
            <a:hlinkClick r:id="rId30"/>
            <a:extLst>
              <a:ext uri="{FF2B5EF4-FFF2-40B4-BE49-F238E27FC236}">
                <a16:creationId xmlns:a16="http://schemas.microsoft.com/office/drawing/2014/main" id="{DA82B151-9E5F-1C56-8D1C-51E45A4BEB9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37587" y="507328"/>
            <a:ext cx="1837803" cy="82838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2030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4291D99-0504-C8DB-A7AD-336FC50540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73BDB2-1953-A6F7-D0B6-058885DF391C}"/>
              </a:ext>
            </a:extLst>
          </p:cNvPr>
          <p:cNvSpPr/>
          <p:nvPr/>
        </p:nvSpPr>
        <p:spPr>
          <a:xfrm>
            <a:off x="5281551" y="1705278"/>
            <a:ext cx="6178609" cy="24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277B99B8-B035-C354-D317-B1706E202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9B20C45E-2EA8-B1B8-7953-310CB7B098CC}"/>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dirty="0">
                <a:solidFill>
                  <a:srgbClr val="7CC4A4"/>
                </a:solidFill>
                <a:latin typeface="DM Sans"/>
              </a:rPr>
              <a:t>Jaarrekening bv</a:t>
            </a:r>
            <a:r>
              <a:rPr lang="nl-NL" sz="4000" b="1" dirty="0">
                <a:solidFill>
                  <a:srgbClr val="7CC4A4"/>
                </a:solidFill>
                <a:latin typeface="DM Sans"/>
              </a:rPr>
              <a:t>  </a:t>
            </a:r>
            <a:endParaRPr lang="nl-NL" sz="4000" b="1" dirty="0">
              <a:solidFill>
                <a:srgbClr val="7CC4A4"/>
              </a:solidFill>
            </a:endParaRPr>
          </a:p>
        </p:txBody>
      </p:sp>
      <p:sp>
        <p:nvSpPr>
          <p:cNvPr id="8" name="Tekstvak 7">
            <a:extLst>
              <a:ext uri="{FF2B5EF4-FFF2-40B4-BE49-F238E27FC236}">
                <a16:creationId xmlns:a16="http://schemas.microsoft.com/office/drawing/2014/main" id="{4C6CD368-0CAE-B7F2-686E-EDC178656D10}"/>
              </a:ext>
            </a:extLst>
          </p:cNvPr>
          <p:cNvSpPr txBox="1"/>
          <p:nvPr/>
        </p:nvSpPr>
        <p:spPr>
          <a:xfrm>
            <a:off x="379828" y="1382113"/>
            <a:ext cx="4948280" cy="646331"/>
          </a:xfrm>
          <a:prstGeom prst="rect">
            <a:avLst/>
          </a:prstGeom>
          <a:noFill/>
        </p:spPr>
        <p:txBody>
          <a:bodyPr wrap="square" rtlCol="0">
            <a:spAutoFit/>
          </a:bodyPr>
          <a:lstStyle/>
          <a:p>
            <a:endParaRPr lang="nl-NL" sz="3600" dirty="0">
              <a:solidFill>
                <a:srgbClr val="7CC4A4"/>
              </a:solidFill>
            </a:endParaRPr>
          </a:p>
        </p:txBody>
      </p:sp>
      <p:graphicFrame>
        <p:nvGraphicFramePr>
          <p:cNvPr id="2" name="Object 1">
            <a:extLst>
              <a:ext uri="{FF2B5EF4-FFF2-40B4-BE49-F238E27FC236}">
                <a16:creationId xmlns:a16="http://schemas.microsoft.com/office/drawing/2014/main" id="{4BD118FA-D851-338E-1ADF-271783B84ACE}"/>
              </a:ext>
            </a:extLst>
          </p:cNvPr>
          <p:cNvGraphicFramePr>
            <a:graphicFrameLocks noChangeAspect="1"/>
          </p:cNvGraphicFramePr>
          <p:nvPr/>
        </p:nvGraphicFramePr>
        <p:xfrm>
          <a:off x="5281551" y="1705278"/>
          <a:ext cx="6178609" cy="2430624"/>
        </p:xfrm>
        <a:graphic>
          <a:graphicData uri="http://schemas.openxmlformats.org/presentationml/2006/ole">
            <mc:AlternateContent xmlns:mc="http://schemas.openxmlformats.org/markup-compatibility/2006">
              <mc:Choice xmlns:v="urn:schemas-microsoft-com:vml" Requires="v">
                <p:oleObj spid="_x0000_s9221" name="Werkblad" r:id="rId5" imgW="4229100" imgH="1663700" progId="Excel.Sheet.12">
                  <p:embed/>
                </p:oleObj>
              </mc:Choice>
              <mc:Fallback>
                <p:oleObj name="Werkblad" r:id="rId5" imgW="4229100" imgH="1663700" progId="Excel.Sheet.12">
                  <p:embed/>
                  <p:pic>
                    <p:nvPicPr>
                      <p:cNvPr id="2" name="Object 1">
                        <a:extLst>
                          <a:ext uri="{FF2B5EF4-FFF2-40B4-BE49-F238E27FC236}">
                            <a16:creationId xmlns:a16="http://schemas.microsoft.com/office/drawing/2014/main" id="{4BD118FA-D851-338E-1ADF-271783B84ACE}"/>
                          </a:ext>
                        </a:extLst>
                      </p:cNvPr>
                      <p:cNvPicPr/>
                      <p:nvPr/>
                    </p:nvPicPr>
                    <p:blipFill>
                      <a:blip r:embed="rId6"/>
                      <a:stretch>
                        <a:fillRect/>
                      </a:stretch>
                    </p:blipFill>
                    <p:spPr>
                      <a:xfrm>
                        <a:off x="5281551" y="1705278"/>
                        <a:ext cx="6178609" cy="2430624"/>
                      </a:xfrm>
                      <a:prstGeom prst="rect">
                        <a:avLst/>
                      </a:prstGeom>
                    </p:spPr>
                  </p:pic>
                </p:oleObj>
              </mc:Fallback>
            </mc:AlternateContent>
          </a:graphicData>
        </a:graphic>
      </p:graphicFrame>
      <p:sp>
        <p:nvSpPr>
          <p:cNvPr id="4" name="Tekstvak 3">
            <a:extLst>
              <a:ext uri="{FF2B5EF4-FFF2-40B4-BE49-F238E27FC236}">
                <a16:creationId xmlns:a16="http://schemas.microsoft.com/office/drawing/2014/main" id="{7FEF9370-0D7B-FAE0-EDE5-25128DAE0361}"/>
              </a:ext>
            </a:extLst>
          </p:cNvPr>
          <p:cNvSpPr txBox="1"/>
          <p:nvPr/>
        </p:nvSpPr>
        <p:spPr>
          <a:xfrm>
            <a:off x="379829" y="2248309"/>
            <a:ext cx="4573172" cy="1200329"/>
          </a:xfrm>
          <a:prstGeom prst="rect">
            <a:avLst/>
          </a:prstGeom>
          <a:noFill/>
        </p:spPr>
        <p:txBody>
          <a:bodyPr wrap="square" rtlCol="0">
            <a:spAutoFit/>
          </a:bodyPr>
          <a:lstStyle/>
          <a:p>
            <a:r>
              <a:rPr lang="nl-NL" sz="2400" dirty="0">
                <a:solidFill>
                  <a:srgbClr val="7CC4A4"/>
                </a:solidFill>
              </a:rPr>
              <a:t>De algemene kosten zijn notariskosten, accountants-kosten en rekeningkosten</a:t>
            </a:r>
          </a:p>
        </p:txBody>
      </p:sp>
    </p:spTree>
    <p:extLst>
      <p:ext uri="{BB962C8B-B14F-4D97-AF65-F5344CB8AC3E}">
        <p14:creationId xmlns:p14="http://schemas.microsoft.com/office/powerpoint/2010/main" val="21772364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5EB396-DA37-EC4F-6A1F-CA99DF908A39}"/>
              </a:ext>
            </a:extLst>
          </p:cNvPr>
          <p:cNvSpPr>
            <a:spLocks noGrp="1"/>
          </p:cNvSpPr>
          <p:nvPr>
            <p:ph type="sldNum" sz="quarter" idx="27"/>
          </p:nvPr>
        </p:nvSpPr>
        <p:spPr/>
        <p:txBody>
          <a:bodyPr/>
          <a:lstStyle/>
          <a:p>
            <a:endParaRPr lang="en-US" dirty="0">
              <a:solidFill>
                <a:srgbClr val="7CC4A4"/>
              </a:solidFill>
            </a:endParaRPr>
          </a:p>
        </p:txBody>
      </p:sp>
      <p:sp>
        <p:nvSpPr>
          <p:cNvPr id="3" name="Titel 2">
            <a:extLst>
              <a:ext uri="{FF2B5EF4-FFF2-40B4-BE49-F238E27FC236}">
                <a16:creationId xmlns:a16="http://schemas.microsoft.com/office/drawing/2014/main" id="{E6D5914A-76C5-F48E-D174-B35F95CF068A}"/>
              </a:ext>
            </a:extLst>
          </p:cNvPr>
          <p:cNvSpPr>
            <a:spLocks noGrp="1"/>
          </p:cNvSpPr>
          <p:nvPr>
            <p:ph type="title"/>
          </p:nvPr>
        </p:nvSpPr>
        <p:spPr/>
        <p:txBody>
          <a:bodyPr/>
          <a:lstStyle/>
          <a:p>
            <a:r>
              <a:rPr lang="en-US" dirty="0" err="1">
                <a:solidFill>
                  <a:srgbClr val="7CC4A4"/>
                </a:solidFill>
              </a:rPr>
              <a:t>Akkoord</a:t>
            </a:r>
            <a:r>
              <a:rPr lang="en-US" dirty="0">
                <a:solidFill>
                  <a:srgbClr val="7CC4A4"/>
                </a:solidFill>
              </a:rPr>
              <a:t> </a:t>
            </a:r>
            <a:r>
              <a:rPr lang="en-US" dirty="0" err="1">
                <a:solidFill>
                  <a:srgbClr val="7CC4A4"/>
                </a:solidFill>
              </a:rPr>
              <a:t>jaarrekening</a:t>
            </a:r>
            <a:r>
              <a:rPr lang="en-US" dirty="0">
                <a:solidFill>
                  <a:srgbClr val="7CC4A4"/>
                </a:solidFill>
              </a:rPr>
              <a:t> UA</a:t>
            </a:r>
          </a:p>
        </p:txBody>
      </p:sp>
      <p:sp>
        <p:nvSpPr>
          <p:cNvPr id="4" name="Tijdelijke aanduiding voor inhoud 3">
            <a:extLst>
              <a:ext uri="{FF2B5EF4-FFF2-40B4-BE49-F238E27FC236}">
                <a16:creationId xmlns:a16="http://schemas.microsoft.com/office/drawing/2014/main" id="{B1EC8EB2-154E-C497-8E6A-EC563B5D912C}"/>
              </a:ext>
            </a:extLst>
          </p:cNvPr>
          <p:cNvSpPr>
            <a:spLocks noGrp="1"/>
          </p:cNvSpPr>
          <p:nvPr>
            <p:ph idx="1"/>
          </p:nvPr>
        </p:nvSpPr>
        <p:spPr>
          <a:xfrm>
            <a:off x="1295399" y="1603513"/>
            <a:ext cx="10728324" cy="4525824"/>
          </a:xfrm>
        </p:spPr>
        <p:txBody>
          <a:bodyPr/>
          <a:lstStyle/>
          <a:p>
            <a:endParaRPr lang="en-US" sz="2400" b="1" i="1" dirty="0">
              <a:solidFill>
                <a:srgbClr val="7CC4A4"/>
              </a:solidFill>
            </a:endParaRPr>
          </a:p>
          <a:p>
            <a:r>
              <a:rPr lang="en-US" sz="2400" b="1" i="1" dirty="0">
                <a:solidFill>
                  <a:srgbClr val="7CC4A4"/>
                </a:solidFill>
              </a:rPr>
              <a:t>‘We </a:t>
            </a:r>
            <a:r>
              <a:rPr lang="en-US" sz="2400" b="1" i="1" dirty="0" err="1">
                <a:solidFill>
                  <a:srgbClr val="7CC4A4"/>
                </a:solidFill>
              </a:rPr>
              <a:t>zijn</a:t>
            </a:r>
            <a:r>
              <a:rPr lang="en-US" sz="2400" b="1" i="1" dirty="0">
                <a:solidFill>
                  <a:srgbClr val="7CC4A4"/>
                </a:solidFill>
              </a:rPr>
              <a:t> </a:t>
            </a:r>
            <a:r>
              <a:rPr lang="en-US" sz="2400" b="1" i="1" dirty="0" err="1">
                <a:solidFill>
                  <a:srgbClr val="7CC4A4"/>
                </a:solidFill>
              </a:rPr>
              <a:t>akkoord</a:t>
            </a:r>
            <a:r>
              <a:rPr lang="en-US" sz="2400" b="1" i="1" dirty="0">
                <a:solidFill>
                  <a:srgbClr val="7CC4A4"/>
                </a:solidFill>
              </a:rPr>
              <a:t> met de </a:t>
            </a:r>
            <a:r>
              <a:rPr lang="en-US" sz="2400" b="1" i="1" dirty="0" err="1">
                <a:solidFill>
                  <a:srgbClr val="7CC4A4"/>
                </a:solidFill>
              </a:rPr>
              <a:t>gepresenteerde</a:t>
            </a:r>
            <a:r>
              <a:rPr lang="en-US" sz="2400" b="1" i="1" dirty="0">
                <a:solidFill>
                  <a:srgbClr val="7CC4A4"/>
                </a:solidFill>
              </a:rPr>
              <a:t> </a:t>
            </a:r>
            <a:r>
              <a:rPr lang="en-US" sz="2400" b="1" i="1" dirty="0" err="1">
                <a:solidFill>
                  <a:srgbClr val="7CC4A4"/>
                </a:solidFill>
              </a:rPr>
              <a:t>jaarrekening</a:t>
            </a:r>
            <a:r>
              <a:rPr lang="en-US" sz="2400" b="1" i="1" dirty="0">
                <a:solidFill>
                  <a:srgbClr val="7CC4A4"/>
                </a:solidFill>
              </a:rPr>
              <a:t> van de </a:t>
            </a:r>
            <a:r>
              <a:rPr lang="en-US" sz="2400" b="1" i="1" dirty="0" err="1">
                <a:solidFill>
                  <a:srgbClr val="7CC4A4"/>
                </a:solidFill>
              </a:rPr>
              <a:t>coöperatie</a:t>
            </a:r>
            <a:r>
              <a:rPr lang="en-US" sz="2400" b="1" i="1" dirty="0">
                <a:solidFill>
                  <a:srgbClr val="7CC4A4"/>
                </a:solidFill>
              </a:rPr>
              <a:t>.’</a:t>
            </a:r>
          </a:p>
          <a:p>
            <a:endParaRPr lang="en-US" sz="2400" i="1" dirty="0">
              <a:solidFill>
                <a:srgbClr val="7CC4A4"/>
              </a:solidFill>
            </a:endParaRPr>
          </a:p>
          <a:p>
            <a:r>
              <a:rPr lang="en-US" sz="2400" i="1" dirty="0" err="1">
                <a:solidFill>
                  <a:srgbClr val="7CC4A4"/>
                </a:solidFill>
                <a:highlight>
                  <a:srgbClr val="00FF00"/>
                </a:highlight>
              </a:rPr>
              <a:t>Groene</a:t>
            </a:r>
            <a:r>
              <a:rPr lang="en-US" sz="2400" i="1" dirty="0">
                <a:solidFill>
                  <a:srgbClr val="7CC4A4"/>
                </a:solidFill>
                <a:highlight>
                  <a:srgbClr val="00FF00"/>
                </a:highlight>
              </a:rPr>
              <a:t> </a:t>
            </a:r>
            <a:r>
              <a:rPr lang="en-US" sz="2400" i="1" dirty="0" err="1">
                <a:solidFill>
                  <a:srgbClr val="7CC4A4"/>
                </a:solidFill>
                <a:highlight>
                  <a:srgbClr val="00FF00"/>
                </a:highlight>
              </a:rPr>
              <a:t>kaart</a:t>
            </a:r>
            <a:r>
              <a:rPr lang="en-US" sz="2400" i="1" dirty="0">
                <a:solidFill>
                  <a:srgbClr val="7CC4A4"/>
                </a:solidFill>
              </a:rPr>
              <a:t>: 	</a:t>
            </a:r>
            <a:r>
              <a:rPr lang="en-US" sz="2400" i="1" dirty="0" err="1">
                <a:solidFill>
                  <a:srgbClr val="7CC4A4"/>
                </a:solidFill>
              </a:rPr>
              <a:t>akkoord</a:t>
            </a:r>
            <a:endParaRPr lang="en-US" sz="2400" i="1" dirty="0">
              <a:solidFill>
                <a:srgbClr val="7CC4A4"/>
              </a:solidFill>
            </a:endParaRPr>
          </a:p>
          <a:p>
            <a:r>
              <a:rPr lang="en-US" sz="2400" i="1" dirty="0">
                <a:solidFill>
                  <a:srgbClr val="7CC4A4"/>
                </a:solidFill>
                <a:highlight>
                  <a:srgbClr val="FF0000"/>
                </a:highlight>
              </a:rPr>
              <a:t>Rode </a:t>
            </a:r>
            <a:r>
              <a:rPr lang="en-US" sz="2400" i="1" dirty="0" err="1">
                <a:solidFill>
                  <a:srgbClr val="7CC4A4"/>
                </a:solidFill>
                <a:highlight>
                  <a:srgbClr val="FF0000"/>
                </a:highlight>
              </a:rPr>
              <a:t>kaart</a:t>
            </a:r>
            <a:r>
              <a:rPr lang="en-US" sz="2400" i="1" dirty="0">
                <a:solidFill>
                  <a:srgbClr val="7CC4A4"/>
                </a:solidFill>
              </a:rPr>
              <a:t>: 		</a:t>
            </a:r>
            <a:r>
              <a:rPr lang="en-US" sz="2400" i="1" dirty="0" err="1">
                <a:solidFill>
                  <a:srgbClr val="7CC4A4"/>
                </a:solidFill>
              </a:rPr>
              <a:t>niet</a:t>
            </a:r>
            <a:r>
              <a:rPr lang="en-US" sz="2400" i="1" dirty="0">
                <a:solidFill>
                  <a:srgbClr val="7CC4A4"/>
                </a:solidFill>
              </a:rPr>
              <a:t> </a:t>
            </a:r>
            <a:r>
              <a:rPr lang="en-US" sz="2400" i="1" dirty="0" err="1">
                <a:solidFill>
                  <a:srgbClr val="7CC4A4"/>
                </a:solidFill>
              </a:rPr>
              <a:t>akkoord</a:t>
            </a:r>
            <a:endParaRPr lang="en-US" sz="2400" i="1" dirty="0">
              <a:solidFill>
                <a:srgbClr val="7CC4A4"/>
              </a:solidFill>
            </a:endParaRPr>
          </a:p>
          <a:p>
            <a:r>
              <a:rPr lang="en-US" sz="2400" i="1" dirty="0">
                <a:solidFill>
                  <a:srgbClr val="7CC4A4"/>
                </a:solidFill>
                <a:highlight>
                  <a:srgbClr val="C0C0C0"/>
                </a:highlight>
              </a:rPr>
              <a:t>Witte </a:t>
            </a:r>
            <a:r>
              <a:rPr lang="en-US" sz="2400" i="1" dirty="0" err="1">
                <a:solidFill>
                  <a:srgbClr val="7CC4A4"/>
                </a:solidFill>
                <a:highlight>
                  <a:srgbClr val="C0C0C0"/>
                </a:highlight>
              </a:rPr>
              <a:t>kaart</a:t>
            </a:r>
            <a:r>
              <a:rPr lang="en-US" sz="2400" i="1" dirty="0">
                <a:solidFill>
                  <a:srgbClr val="7CC4A4"/>
                </a:solidFill>
              </a:rPr>
              <a:t>: 		</a:t>
            </a:r>
            <a:r>
              <a:rPr lang="en-US" sz="2400" i="1" dirty="0" err="1">
                <a:solidFill>
                  <a:srgbClr val="7CC4A4"/>
                </a:solidFill>
              </a:rPr>
              <a:t>blanco</a:t>
            </a:r>
            <a:r>
              <a:rPr lang="en-US" sz="2400" i="1" dirty="0">
                <a:solidFill>
                  <a:srgbClr val="7CC4A4"/>
                </a:solidFill>
              </a:rPr>
              <a:t> / </a:t>
            </a:r>
            <a:r>
              <a:rPr lang="en-US" sz="2400" i="1" dirty="0" err="1">
                <a:solidFill>
                  <a:srgbClr val="7CC4A4"/>
                </a:solidFill>
              </a:rPr>
              <a:t>geen</a:t>
            </a:r>
            <a:r>
              <a:rPr lang="en-US" sz="2400" i="1" dirty="0">
                <a:solidFill>
                  <a:srgbClr val="7CC4A4"/>
                </a:solidFill>
              </a:rPr>
              <a:t> </a:t>
            </a:r>
            <a:r>
              <a:rPr lang="en-US" sz="2400" i="1" dirty="0" err="1">
                <a:solidFill>
                  <a:srgbClr val="7CC4A4"/>
                </a:solidFill>
              </a:rPr>
              <a:t>mening</a:t>
            </a:r>
            <a:endParaRPr lang="en-US" sz="2400" i="1" dirty="0">
              <a:solidFill>
                <a:srgbClr val="7CC4A4"/>
              </a:solidFill>
            </a:endParaRPr>
          </a:p>
          <a:p>
            <a:endParaRPr lang="en-US" sz="2400" i="1" dirty="0">
              <a:solidFill>
                <a:srgbClr val="7CC4A4"/>
              </a:solidFill>
            </a:endParaRPr>
          </a:p>
        </p:txBody>
      </p:sp>
      <p:sp>
        <p:nvSpPr>
          <p:cNvPr id="5" name="Tijdelijke aanduiding voor tekst 4">
            <a:extLst>
              <a:ext uri="{FF2B5EF4-FFF2-40B4-BE49-F238E27FC236}">
                <a16:creationId xmlns:a16="http://schemas.microsoft.com/office/drawing/2014/main" id="{4502B4BD-8C76-21B3-4DD9-B6D870876ADD}"/>
              </a:ext>
            </a:extLst>
          </p:cNvPr>
          <p:cNvSpPr>
            <a:spLocks noGrp="1"/>
          </p:cNvSpPr>
          <p:nvPr>
            <p:ph type="body" sz="quarter" idx="29"/>
          </p:nvPr>
        </p:nvSpPr>
        <p:spPr/>
        <p:txBody>
          <a:bodyPr/>
          <a:lstStyle/>
          <a:p>
            <a:endParaRPr lang="en-US">
              <a:solidFill>
                <a:srgbClr val="7CC4A4"/>
              </a:solidFill>
            </a:endParaRPr>
          </a:p>
        </p:txBody>
      </p:sp>
    </p:spTree>
    <p:extLst>
      <p:ext uri="{BB962C8B-B14F-4D97-AF65-F5344CB8AC3E}">
        <p14:creationId xmlns:p14="http://schemas.microsoft.com/office/powerpoint/2010/main" val="27840872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7866"/>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7668F9-2B94-7325-8243-DF53847BCFB8}"/>
              </a:ext>
            </a:extLst>
          </p:cNvPr>
          <p:cNvSpPr>
            <a:spLocks noGrp="1"/>
          </p:cNvSpPr>
          <p:nvPr>
            <p:ph type="body" sz="quarter" idx="13"/>
          </p:nvPr>
        </p:nvSpPr>
        <p:spPr>
          <a:xfrm>
            <a:off x="731837" y="728663"/>
            <a:ext cx="10728325" cy="3470968"/>
          </a:xfrm>
        </p:spPr>
        <p:txBody>
          <a:bodyPr/>
          <a:lstStyle/>
          <a:p>
            <a:r>
              <a:rPr lang="nl-NL" dirty="0">
                <a:solidFill>
                  <a:schemeClr val="accent1"/>
                </a:solidFill>
              </a:rPr>
              <a:t>Op weg naar realisatie…</a:t>
            </a:r>
          </a:p>
        </p:txBody>
      </p:sp>
      <p:sp>
        <p:nvSpPr>
          <p:cNvPr id="4" name="Ezelsoor 3">
            <a:extLst>
              <a:ext uri="{FF2B5EF4-FFF2-40B4-BE49-F238E27FC236}">
                <a16:creationId xmlns:a16="http://schemas.microsoft.com/office/drawing/2014/main" id="{FB3C1B5A-AF29-82C4-437A-ECCC2E192074}"/>
              </a:ext>
            </a:extLst>
          </p:cNvPr>
          <p:cNvSpPr/>
          <p:nvPr/>
        </p:nvSpPr>
        <p:spPr>
          <a:xfrm rot="1040152">
            <a:off x="8254913" y="2964924"/>
            <a:ext cx="1909936" cy="957296"/>
          </a:xfrm>
          <a:prstGeom prst="foldedCorne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kstvak 4">
            <a:extLst>
              <a:ext uri="{FF2B5EF4-FFF2-40B4-BE49-F238E27FC236}">
                <a16:creationId xmlns:a16="http://schemas.microsoft.com/office/drawing/2014/main" id="{81B87EA3-96C6-73A4-24EF-8F4B347E0386}"/>
              </a:ext>
            </a:extLst>
          </p:cNvPr>
          <p:cNvSpPr txBox="1"/>
          <p:nvPr/>
        </p:nvSpPr>
        <p:spPr>
          <a:xfrm rot="1020642">
            <a:off x="8168700" y="3176907"/>
            <a:ext cx="1870357" cy="738664"/>
          </a:xfrm>
          <a:prstGeom prst="rect">
            <a:avLst/>
          </a:prstGeom>
          <a:noFill/>
        </p:spPr>
        <p:txBody>
          <a:bodyPr wrap="square" rtlCol="0">
            <a:spAutoFit/>
          </a:bodyPr>
          <a:lstStyle/>
          <a:p>
            <a:pPr algn="ctr"/>
            <a:r>
              <a:rPr lang="nl-NL" sz="2400" b="1" dirty="0">
                <a:solidFill>
                  <a:schemeClr val="accent4">
                    <a:lumMod val="50000"/>
                  </a:schemeClr>
                </a:solidFill>
                <a:effectLst/>
                <a:latin typeface="DM Sans" pitchFamily="2" charset="77"/>
                <a:ea typeface="Calibri" panose="020F0502020204030204" pitchFamily="34" charset="0"/>
                <a:cs typeface="Times New Roman" panose="02020603050405020304" pitchFamily="18" charset="0"/>
              </a:rPr>
              <a:t>Bijna!</a:t>
            </a:r>
          </a:p>
          <a:p>
            <a:endParaRPr lang="nl-NL" b="1" dirty="0">
              <a:latin typeface="DM Sans" pitchFamily="2" charset="77"/>
            </a:endParaRPr>
          </a:p>
        </p:txBody>
      </p:sp>
      <p:pic>
        <p:nvPicPr>
          <p:cNvPr id="6" name="Afbeelding 5">
            <a:extLst>
              <a:ext uri="{FF2B5EF4-FFF2-40B4-BE49-F238E27FC236}">
                <a16:creationId xmlns:a16="http://schemas.microsoft.com/office/drawing/2014/main" id="{028DD184-8982-2D2B-73A3-3DC0DA103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05442">
            <a:off x="8162141" y="2636130"/>
            <a:ext cx="463472" cy="861096"/>
          </a:xfrm>
          <a:prstGeom prst="rect">
            <a:avLst/>
          </a:prstGeom>
        </p:spPr>
      </p:pic>
      <p:sp>
        <p:nvSpPr>
          <p:cNvPr id="7" name="Tekstvak 6">
            <a:extLst>
              <a:ext uri="{FF2B5EF4-FFF2-40B4-BE49-F238E27FC236}">
                <a16:creationId xmlns:a16="http://schemas.microsoft.com/office/drawing/2014/main" id="{5EE50A98-3DA9-58C4-2ABF-BD2EB80757DD}"/>
              </a:ext>
            </a:extLst>
          </p:cNvPr>
          <p:cNvSpPr txBox="1"/>
          <p:nvPr/>
        </p:nvSpPr>
        <p:spPr>
          <a:xfrm>
            <a:off x="949620" y="4847105"/>
            <a:ext cx="6879770" cy="1477328"/>
          </a:xfrm>
          <a:prstGeom prst="rect">
            <a:avLst/>
          </a:prstGeom>
          <a:noFill/>
        </p:spPr>
        <p:txBody>
          <a:bodyPr wrap="square">
            <a:spAutoFit/>
          </a:bodyPr>
          <a:lstStyle/>
          <a:p>
            <a:r>
              <a:rPr lang="en-US" dirty="0">
                <a:solidFill>
                  <a:srgbClr val="FF7941"/>
                </a:solidFill>
                <a:highlight>
                  <a:srgbClr val="B4D6BF"/>
                </a:highlight>
                <a:hlinkClick r:id="rId3">
                  <a:extLst>
                    <a:ext uri="{A12FA001-AC4F-418D-AE19-62706E023703}">
                      <ahyp:hlinkClr xmlns:ahyp="http://schemas.microsoft.com/office/drawing/2018/hyperlinkcolor" val="tx"/>
                    </a:ext>
                  </a:extLst>
                </a:hlinkClick>
              </a:rPr>
              <a:t>KetelhuisWG.nl</a:t>
            </a:r>
            <a:endParaRPr lang="en-US" dirty="0">
              <a:solidFill>
                <a:srgbClr val="FF7941"/>
              </a:solidFill>
              <a:highlight>
                <a:srgbClr val="B4D6BF"/>
              </a:highlight>
            </a:endParaRPr>
          </a:p>
          <a:p>
            <a:endParaRPr lang="en-US" dirty="0">
              <a:solidFill>
                <a:srgbClr val="FF7941"/>
              </a:solidFill>
              <a:highlight>
                <a:srgbClr val="B4D6BF"/>
              </a:highlight>
            </a:endParaRPr>
          </a:p>
          <a:p>
            <a:r>
              <a:rPr lang="en-US" dirty="0">
                <a:solidFill>
                  <a:srgbClr val="FF7941"/>
                </a:solidFill>
                <a:highlight>
                  <a:srgbClr val="B4D6BF"/>
                </a:highlight>
                <a:hlinkClick r:id="rId4">
                  <a:extLst>
                    <a:ext uri="{A12FA001-AC4F-418D-AE19-62706E023703}">
                      <ahyp:hlinkClr xmlns:ahyp="http://schemas.microsoft.com/office/drawing/2018/hyperlinkcolor" val="tx"/>
                    </a:ext>
                  </a:extLst>
                </a:hlinkClick>
              </a:rPr>
              <a:t>PlankenZonderGas.nl</a:t>
            </a:r>
            <a:endParaRPr lang="en-US" dirty="0">
              <a:solidFill>
                <a:srgbClr val="FF7941"/>
              </a:solidFill>
              <a:highlight>
                <a:srgbClr val="B4D6BF"/>
              </a:highlight>
            </a:endParaRPr>
          </a:p>
          <a:p>
            <a:endParaRPr lang="en-US" dirty="0">
              <a:solidFill>
                <a:srgbClr val="FF7941"/>
              </a:solidFill>
              <a:highlight>
                <a:srgbClr val="B4D6BF"/>
              </a:highlight>
            </a:endParaRPr>
          </a:p>
          <a:p>
            <a:r>
              <a:rPr lang="en-US" u="sng" dirty="0" err="1">
                <a:solidFill>
                  <a:srgbClr val="FF7941"/>
                </a:solidFill>
                <a:highlight>
                  <a:srgbClr val="B4D6BF"/>
                </a:highlight>
              </a:rPr>
              <a:t>Dronefilm</a:t>
            </a:r>
            <a:r>
              <a:rPr lang="en-US" u="sng" dirty="0">
                <a:solidFill>
                  <a:srgbClr val="FF7941"/>
                </a:solidFill>
                <a:highlight>
                  <a:srgbClr val="B4D6BF"/>
                </a:highlight>
              </a:rPr>
              <a:t> 2022 </a:t>
            </a:r>
          </a:p>
        </p:txBody>
      </p:sp>
      <p:sp>
        <p:nvSpPr>
          <p:cNvPr id="3" name="TextBox 2">
            <a:extLst>
              <a:ext uri="{FF2B5EF4-FFF2-40B4-BE49-F238E27FC236}">
                <a16:creationId xmlns:a16="http://schemas.microsoft.com/office/drawing/2014/main" id="{F9605953-4DD0-D94C-3630-40C72BBFD2B8}"/>
              </a:ext>
            </a:extLst>
          </p:cNvPr>
          <p:cNvSpPr txBox="1"/>
          <p:nvPr/>
        </p:nvSpPr>
        <p:spPr>
          <a:xfrm>
            <a:off x="8085219" y="5944671"/>
            <a:ext cx="4596064" cy="369332"/>
          </a:xfrm>
          <a:prstGeom prst="rect">
            <a:avLst/>
          </a:prstGeom>
          <a:noFill/>
        </p:spPr>
        <p:txBody>
          <a:bodyPr wrap="square" rtlCol="0">
            <a:spAutoFit/>
          </a:bodyPr>
          <a:lstStyle/>
          <a:p>
            <a:r>
              <a:rPr lang="en-GB" b="1" dirty="0">
                <a:solidFill>
                  <a:schemeClr val="accent1"/>
                </a:solidFill>
              </a:rPr>
              <a:t>communicatie@ketelhuiswg.nl</a:t>
            </a:r>
            <a:endParaRPr lang="en-NL" b="1" dirty="0">
              <a:solidFill>
                <a:schemeClr val="accent1"/>
              </a:solidFill>
            </a:endParaRPr>
          </a:p>
        </p:txBody>
      </p:sp>
    </p:spTree>
    <p:extLst>
      <p:ext uri="{BB962C8B-B14F-4D97-AF65-F5344CB8AC3E}">
        <p14:creationId xmlns:p14="http://schemas.microsoft.com/office/powerpoint/2010/main" val="200734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dirty="0">
                <a:solidFill>
                  <a:srgbClr val="7CC4A4"/>
                </a:solidFill>
                <a:latin typeface="+mn-lt"/>
                <a:cs typeface="Calibri" panose="020F0502020204030204" pitchFamily="34" charset="0"/>
              </a:rPr>
              <a:t>Bewoners</a:t>
            </a:r>
            <a:r>
              <a:rPr lang="nl-NL" b="1" cap="none" dirty="0">
                <a:ln>
                  <a:noFill/>
                </a:ln>
                <a:solidFill>
                  <a:srgbClr val="7CC4A4"/>
                </a:solidFill>
                <a:effectLst/>
                <a:latin typeface="+mn-lt"/>
                <a:cs typeface="Calibri" panose="020F0502020204030204" pitchFamily="34" charset="0"/>
              </a:rPr>
              <a:t>bijeenkomsten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3" name="Rechthoek: afgeronde hoeken 2">
            <a:extLst>
              <a:ext uri="{FF2B5EF4-FFF2-40B4-BE49-F238E27FC236}">
                <a16:creationId xmlns:a16="http://schemas.microsoft.com/office/drawing/2014/main" id="{3392B922-C218-7A3A-C8F6-D769441E6E8D}"/>
              </a:ext>
            </a:extLst>
          </p:cNvPr>
          <p:cNvSpPr/>
          <p:nvPr/>
        </p:nvSpPr>
        <p:spPr>
          <a:xfrm>
            <a:off x="527125" y="6035675"/>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2622574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dirty="0">
                <a:solidFill>
                  <a:srgbClr val="7CC4A4"/>
                </a:solidFill>
                <a:latin typeface="+mn-lt"/>
                <a:cs typeface="Calibri" panose="020F0502020204030204" pitchFamily="34" charset="0"/>
              </a:rPr>
              <a:t>Bewoners</a:t>
            </a:r>
            <a:r>
              <a:rPr lang="nl-NL" b="1" cap="none" dirty="0">
                <a:ln>
                  <a:noFill/>
                </a:ln>
                <a:solidFill>
                  <a:srgbClr val="7CC4A4"/>
                </a:solidFill>
                <a:effectLst/>
                <a:latin typeface="+mn-lt"/>
                <a:cs typeface="Calibri" panose="020F0502020204030204" pitchFamily="34" charset="0"/>
              </a:rPr>
              <a:t>bijeenkomsten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731838" y="1095689"/>
            <a:ext cx="10279062" cy="3396621"/>
          </a:xfrm>
        </p:spPr>
        <p:txBody>
          <a:bodyPr/>
          <a:lstStyle/>
          <a:p>
            <a:r>
              <a:rPr lang="en-US" sz="2000" dirty="0" err="1">
                <a:solidFill>
                  <a:srgbClr val="7CC4A4"/>
                </a:solidFill>
              </a:rPr>
              <a:t>Informatieavond</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transformatorhuisje</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14 </a:t>
            </a:r>
            <a:r>
              <a:rPr lang="en-US" sz="2000" dirty="0" err="1">
                <a:solidFill>
                  <a:srgbClr val="7CC4A4"/>
                </a:solidFill>
              </a:rPr>
              <a:t>januari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2000" dirty="0">
              <a:solidFill>
                <a:srgbClr val="7CC4A4"/>
              </a:solidFill>
            </a:endParaRPr>
          </a:p>
          <a:p>
            <a:endParaRPr lang="en-US" sz="1600" dirty="0"/>
          </a:p>
        </p:txBody>
      </p:sp>
      <p:sp>
        <p:nvSpPr>
          <p:cNvPr id="3" name="Rechthoek: afgeronde hoeken 2">
            <a:extLst>
              <a:ext uri="{FF2B5EF4-FFF2-40B4-BE49-F238E27FC236}">
                <a16:creationId xmlns:a16="http://schemas.microsoft.com/office/drawing/2014/main" id="{3392B922-C218-7A3A-C8F6-D769441E6E8D}"/>
              </a:ext>
            </a:extLst>
          </p:cNvPr>
          <p:cNvSpPr/>
          <p:nvPr/>
        </p:nvSpPr>
        <p:spPr>
          <a:xfrm>
            <a:off x="527125" y="6035675"/>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2396884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dirty="0">
                <a:solidFill>
                  <a:srgbClr val="7CC4A4"/>
                </a:solidFill>
                <a:latin typeface="+mn-lt"/>
                <a:cs typeface="Calibri" panose="020F0502020204030204" pitchFamily="34" charset="0"/>
              </a:rPr>
              <a:t>Bewoners</a:t>
            </a:r>
            <a:r>
              <a:rPr lang="nl-NL" b="1" cap="none" dirty="0">
                <a:ln>
                  <a:noFill/>
                </a:ln>
                <a:solidFill>
                  <a:srgbClr val="7CC4A4"/>
                </a:solidFill>
                <a:effectLst/>
                <a:latin typeface="+mn-lt"/>
                <a:cs typeface="Calibri" panose="020F0502020204030204" pitchFamily="34" charset="0"/>
              </a:rPr>
              <a:t>bijeenkomsten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731838" y="1095689"/>
            <a:ext cx="10279062" cy="3396621"/>
          </a:xfrm>
        </p:spPr>
        <p:txBody>
          <a:bodyPr/>
          <a:lstStyle/>
          <a:p>
            <a:r>
              <a:rPr lang="en-US" sz="2000" dirty="0" err="1">
                <a:solidFill>
                  <a:srgbClr val="7CC4A4"/>
                </a:solidFill>
              </a:rPr>
              <a:t>Informatieavond</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transformatorhuisje</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14 </a:t>
            </a:r>
            <a:r>
              <a:rPr lang="en-US" sz="2000" dirty="0" err="1">
                <a:solidFill>
                  <a:srgbClr val="7CC4A4"/>
                </a:solidFill>
              </a:rPr>
              <a:t>januari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2000" dirty="0">
              <a:solidFill>
                <a:srgbClr val="7CC4A4"/>
              </a:solidFill>
            </a:endParaRPr>
          </a:p>
          <a:p>
            <a:r>
              <a:rPr lang="en-US" sz="2000" dirty="0" err="1">
                <a:solidFill>
                  <a:srgbClr val="7CC4A4"/>
                </a:solidFill>
              </a:rPr>
              <a:t>Informatieavond</a:t>
            </a:r>
            <a:r>
              <a:rPr lang="en-US" sz="2000" dirty="0">
                <a:solidFill>
                  <a:srgbClr val="7CC4A4"/>
                </a:solidFill>
              </a:rPr>
              <a:t> start bouw ondergrondse </a:t>
            </a:r>
            <a:r>
              <a:rPr lang="en-US" sz="2000" dirty="0" err="1">
                <a:solidFill>
                  <a:srgbClr val="7CC4A4"/>
                </a:solidFill>
              </a:rPr>
              <a:t>kelder</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21 </a:t>
            </a:r>
            <a:r>
              <a:rPr lang="en-US" sz="2000" dirty="0" err="1">
                <a:solidFill>
                  <a:srgbClr val="7CC4A4"/>
                </a:solidFill>
              </a:rPr>
              <a:t>januari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1600" dirty="0"/>
          </a:p>
        </p:txBody>
      </p:sp>
      <p:sp>
        <p:nvSpPr>
          <p:cNvPr id="3" name="Rechthoek: afgeronde hoeken 2">
            <a:extLst>
              <a:ext uri="{FF2B5EF4-FFF2-40B4-BE49-F238E27FC236}">
                <a16:creationId xmlns:a16="http://schemas.microsoft.com/office/drawing/2014/main" id="{3392B922-C218-7A3A-C8F6-D769441E6E8D}"/>
              </a:ext>
            </a:extLst>
          </p:cNvPr>
          <p:cNvSpPr/>
          <p:nvPr/>
        </p:nvSpPr>
        <p:spPr>
          <a:xfrm>
            <a:off x="527125" y="6035675"/>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179972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dirty="0">
                <a:solidFill>
                  <a:srgbClr val="7CC4A4"/>
                </a:solidFill>
                <a:latin typeface="+mn-lt"/>
                <a:cs typeface="Calibri" panose="020F0502020204030204" pitchFamily="34" charset="0"/>
              </a:rPr>
              <a:t>Bewoners</a:t>
            </a:r>
            <a:r>
              <a:rPr lang="nl-NL" b="1" cap="none" dirty="0">
                <a:ln>
                  <a:noFill/>
                </a:ln>
                <a:solidFill>
                  <a:srgbClr val="7CC4A4"/>
                </a:solidFill>
                <a:effectLst/>
                <a:latin typeface="+mn-lt"/>
                <a:cs typeface="Calibri" panose="020F0502020204030204" pitchFamily="34" charset="0"/>
              </a:rPr>
              <a:t>bijeenkomsten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731838" y="1095689"/>
            <a:ext cx="10279062" cy="3396621"/>
          </a:xfrm>
        </p:spPr>
        <p:txBody>
          <a:bodyPr/>
          <a:lstStyle/>
          <a:p>
            <a:r>
              <a:rPr lang="en-US" sz="2000" dirty="0" err="1">
                <a:solidFill>
                  <a:srgbClr val="7CC4A4"/>
                </a:solidFill>
              </a:rPr>
              <a:t>Informatieavond</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transformatorhuisje</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14 </a:t>
            </a:r>
            <a:r>
              <a:rPr lang="en-US" sz="2000" dirty="0" err="1">
                <a:solidFill>
                  <a:srgbClr val="7CC4A4"/>
                </a:solidFill>
              </a:rPr>
              <a:t>januari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2000" dirty="0">
              <a:solidFill>
                <a:srgbClr val="7CC4A4"/>
              </a:solidFill>
            </a:endParaRPr>
          </a:p>
          <a:p>
            <a:r>
              <a:rPr lang="en-US" sz="2000" dirty="0" err="1">
                <a:solidFill>
                  <a:srgbClr val="7CC4A4"/>
                </a:solidFill>
              </a:rPr>
              <a:t>Informatieavond</a:t>
            </a:r>
            <a:r>
              <a:rPr lang="en-US" sz="2000" dirty="0">
                <a:solidFill>
                  <a:srgbClr val="7CC4A4"/>
                </a:solidFill>
              </a:rPr>
              <a:t> start bouw ondergrondse </a:t>
            </a:r>
            <a:r>
              <a:rPr lang="en-US" sz="2000" dirty="0" err="1">
                <a:solidFill>
                  <a:srgbClr val="7CC4A4"/>
                </a:solidFill>
              </a:rPr>
              <a:t>kelder</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21 </a:t>
            </a:r>
            <a:r>
              <a:rPr lang="en-US" sz="2000" dirty="0" err="1">
                <a:solidFill>
                  <a:srgbClr val="7CC4A4"/>
                </a:solidFill>
              </a:rPr>
              <a:t>januari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2000" dirty="0">
              <a:solidFill>
                <a:srgbClr val="7CC4A4"/>
              </a:solidFill>
            </a:endParaRPr>
          </a:p>
          <a:p>
            <a:r>
              <a:rPr lang="en-US" sz="2000" dirty="0" err="1">
                <a:solidFill>
                  <a:srgbClr val="7CC4A4"/>
                </a:solidFill>
              </a:rPr>
              <a:t>Informatieavond</a:t>
            </a:r>
            <a:r>
              <a:rPr lang="en-US" sz="2000" dirty="0">
                <a:solidFill>
                  <a:srgbClr val="7CC4A4"/>
                </a:solidFill>
              </a:rPr>
              <a:t> </a:t>
            </a:r>
            <a:r>
              <a:rPr lang="en-US" sz="2000" dirty="0" err="1">
                <a:solidFill>
                  <a:srgbClr val="7CC4A4"/>
                </a:solidFill>
              </a:rPr>
              <a:t>ontwerp</a:t>
            </a:r>
            <a:r>
              <a:rPr lang="en-US" sz="2000" dirty="0">
                <a:solidFill>
                  <a:srgbClr val="7CC4A4"/>
                </a:solidFill>
              </a:rPr>
              <a:t> </a:t>
            </a:r>
            <a:r>
              <a:rPr lang="en-US" sz="2000" dirty="0" err="1">
                <a:solidFill>
                  <a:srgbClr val="7CC4A4"/>
                </a:solidFill>
              </a:rPr>
              <a:t>beschermconstructie</a:t>
            </a:r>
            <a:r>
              <a:rPr lang="en-US" sz="2000" dirty="0">
                <a:solidFill>
                  <a:srgbClr val="7CC4A4"/>
                </a:solidFill>
              </a:rPr>
              <a:t> </a:t>
            </a:r>
            <a:r>
              <a:rPr lang="en-US" sz="2000" dirty="0" err="1">
                <a:solidFill>
                  <a:srgbClr val="7CC4A4"/>
                </a:solidFill>
              </a:rPr>
              <a:t>waterinlaat</a:t>
            </a:r>
            <a:r>
              <a:rPr lang="en-US" sz="2000" dirty="0">
                <a:solidFill>
                  <a:srgbClr val="7CC4A4"/>
                </a:solidFill>
              </a:rPr>
              <a:t> </a:t>
            </a:r>
            <a:r>
              <a:rPr lang="en-US" sz="2000" dirty="0" err="1">
                <a:solidFill>
                  <a:srgbClr val="7CC4A4"/>
                </a:solidFill>
              </a:rPr>
              <a:t>installatie</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4 </a:t>
            </a:r>
            <a:r>
              <a:rPr lang="en-US" sz="2000" dirty="0" err="1">
                <a:solidFill>
                  <a:srgbClr val="7CC4A4"/>
                </a:solidFill>
              </a:rPr>
              <a:t>februari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1600" dirty="0"/>
          </a:p>
        </p:txBody>
      </p:sp>
      <p:sp>
        <p:nvSpPr>
          <p:cNvPr id="3" name="Rechthoek: afgeronde hoeken 2">
            <a:extLst>
              <a:ext uri="{FF2B5EF4-FFF2-40B4-BE49-F238E27FC236}">
                <a16:creationId xmlns:a16="http://schemas.microsoft.com/office/drawing/2014/main" id="{3392B922-C218-7A3A-C8F6-D769441E6E8D}"/>
              </a:ext>
            </a:extLst>
          </p:cNvPr>
          <p:cNvSpPr/>
          <p:nvPr/>
        </p:nvSpPr>
        <p:spPr>
          <a:xfrm>
            <a:off x="527125" y="6035675"/>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79322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dirty="0">
                <a:solidFill>
                  <a:srgbClr val="7CC4A4"/>
                </a:solidFill>
                <a:latin typeface="+mn-lt"/>
                <a:cs typeface="Calibri" panose="020F0502020204030204" pitchFamily="34" charset="0"/>
              </a:rPr>
              <a:t>Bewoners</a:t>
            </a:r>
            <a:r>
              <a:rPr lang="nl-NL" b="1" cap="none" dirty="0">
                <a:ln>
                  <a:noFill/>
                </a:ln>
                <a:solidFill>
                  <a:srgbClr val="7CC4A4"/>
                </a:solidFill>
                <a:effectLst/>
                <a:latin typeface="+mn-lt"/>
                <a:cs typeface="Calibri" panose="020F0502020204030204" pitchFamily="34" charset="0"/>
              </a:rPr>
              <a:t>bijeenkomsten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731838" y="1095689"/>
            <a:ext cx="10279062" cy="3396621"/>
          </a:xfrm>
        </p:spPr>
        <p:txBody>
          <a:bodyPr/>
          <a:lstStyle/>
          <a:p>
            <a:r>
              <a:rPr lang="en-US" sz="2000" dirty="0" err="1">
                <a:solidFill>
                  <a:srgbClr val="7CC4A4"/>
                </a:solidFill>
              </a:rPr>
              <a:t>Informatieavond</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transformatorhuisje</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14 </a:t>
            </a:r>
            <a:r>
              <a:rPr lang="en-US" sz="2000" dirty="0" err="1">
                <a:solidFill>
                  <a:srgbClr val="7CC4A4"/>
                </a:solidFill>
              </a:rPr>
              <a:t>januari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2000" dirty="0">
              <a:solidFill>
                <a:srgbClr val="7CC4A4"/>
              </a:solidFill>
            </a:endParaRPr>
          </a:p>
          <a:p>
            <a:r>
              <a:rPr lang="en-US" sz="2000" dirty="0" err="1">
                <a:solidFill>
                  <a:srgbClr val="7CC4A4"/>
                </a:solidFill>
              </a:rPr>
              <a:t>Informatieavond</a:t>
            </a:r>
            <a:r>
              <a:rPr lang="en-US" sz="2000" dirty="0">
                <a:solidFill>
                  <a:srgbClr val="7CC4A4"/>
                </a:solidFill>
              </a:rPr>
              <a:t> start bouw ondergrondse </a:t>
            </a:r>
            <a:r>
              <a:rPr lang="en-US" sz="2000" dirty="0" err="1">
                <a:solidFill>
                  <a:srgbClr val="7CC4A4"/>
                </a:solidFill>
              </a:rPr>
              <a:t>kelder</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21 </a:t>
            </a:r>
            <a:r>
              <a:rPr lang="en-US" sz="2000" dirty="0" err="1">
                <a:solidFill>
                  <a:srgbClr val="7CC4A4"/>
                </a:solidFill>
              </a:rPr>
              <a:t>januari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2000" dirty="0">
              <a:solidFill>
                <a:srgbClr val="7CC4A4"/>
              </a:solidFill>
            </a:endParaRPr>
          </a:p>
          <a:p>
            <a:r>
              <a:rPr lang="en-US" sz="2000" dirty="0" err="1">
                <a:solidFill>
                  <a:srgbClr val="7CC4A4"/>
                </a:solidFill>
              </a:rPr>
              <a:t>Informatieavond</a:t>
            </a:r>
            <a:r>
              <a:rPr lang="en-US" sz="2000" dirty="0">
                <a:solidFill>
                  <a:srgbClr val="7CC4A4"/>
                </a:solidFill>
              </a:rPr>
              <a:t> </a:t>
            </a:r>
            <a:r>
              <a:rPr lang="en-US" sz="2000" dirty="0" err="1">
                <a:solidFill>
                  <a:srgbClr val="7CC4A4"/>
                </a:solidFill>
              </a:rPr>
              <a:t>ontwerp</a:t>
            </a:r>
            <a:r>
              <a:rPr lang="en-US" sz="2000" dirty="0">
                <a:solidFill>
                  <a:srgbClr val="7CC4A4"/>
                </a:solidFill>
              </a:rPr>
              <a:t> </a:t>
            </a:r>
            <a:r>
              <a:rPr lang="en-US" sz="2000" dirty="0" err="1">
                <a:solidFill>
                  <a:srgbClr val="7CC4A4"/>
                </a:solidFill>
              </a:rPr>
              <a:t>beschermconstructie</a:t>
            </a:r>
            <a:r>
              <a:rPr lang="en-US" sz="2000" dirty="0">
                <a:solidFill>
                  <a:srgbClr val="7CC4A4"/>
                </a:solidFill>
              </a:rPr>
              <a:t> </a:t>
            </a:r>
            <a:r>
              <a:rPr lang="en-US" sz="2000" dirty="0" err="1">
                <a:solidFill>
                  <a:srgbClr val="7CC4A4"/>
                </a:solidFill>
              </a:rPr>
              <a:t>waterinlaat</a:t>
            </a:r>
            <a:r>
              <a:rPr lang="en-US" sz="2000" dirty="0">
                <a:solidFill>
                  <a:srgbClr val="7CC4A4"/>
                </a:solidFill>
              </a:rPr>
              <a:t> </a:t>
            </a:r>
            <a:r>
              <a:rPr lang="en-US" sz="2000" dirty="0" err="1">
                <a:solidFill>
                  <a:srgbClr val="7CC4A4"/>
                </a:solidFill>
              </a:rPr>
              <a:t>installatie</a:t>
            </a:r>
            <a:r>
              <a:rPr lang="en-US" sz="2000" spc="-300" dirty="0">
                <a:solidFill>
                  <a:srgbClr val="7CC4A4"/>
                </a:solidFill>
              </a:rPr>
              <a:t> </a:t>
            </a:r>
            <a:r>
              <a:rPr lang="en-US" sz="2000" dirty="0">
                <a:solidFill>
                  <a:srgbClr val="7CC4A4"/>
                </a:solidFill>
              </a:rPr>
              <a:t>:</a:t>
            </a:r>
          </a:p>
          <a:p>
            <a:pPr marL="342900" indent="-342900">
              <a:buFont typeface="Arial" panose="020B0604020202020204" pitchFamily="34" charset="0"/>
              <a:buChar char="•"/>
            </a:pPr>
            <a:r>
              <a:rPr lang="en-US" sz="2000" dirty="0" err="1">
                <a:solidFill>
                  <a:srgbClr val="7CC4A4"/>
                </a:solidFill>
              </a:rPr>
              <a:t>Dinsdag</a:t>
            </a:r>
            <a:r>
              <a:rPr lang="en-US" sz="2000" dirty="0">
                <a:solidFill>
                  <a:srgbClr val="7CC4A4"/>
                </a:solidFill>
              </a:rPr>
              <a:t> 4 </a:t>
            </a:r>
            <a:r>
              <a:rPr lang="en-US" sz="2000" dirty="0" err="1">
                <a:solidFill>
                  <a:srgbClr val="7CC4A4"/>
                </a:solidFill>
              </a:rPr>
              <a:t>februari</a:t>
            </a:r>
            <a:r>
              <a:rPr lang="en-US" sz="2000" dirty="0">
                <a:solidFill>
                  <a:srgbClr val="7CC4A4"/>
                </a:solidFill>
              </a:rPr>
              <a:t> om 19:00 </a:t>
            </a:r>
            <a:r>
              <a:rPr lang="en-US" sz="2000" dirty="0" err="1">
                <a:solidFill>
                  <a:srgbClr val="7CC4A4"/>
                </a:solidFill>
              </a:rPr>
              <a:t>uur</a:t>
            </a:r>
            <a:r>
              <a:rPr lang="en-US" sz="2000" dirty="0">
                <a:solidFill>
                  <a:srgbClr val="7CC4A4"/>
                </a:solidFill>
              </a:rPr>
              <a:t>, </a:t>
            </a:r>
            <a:r>
              <a:rPr lang="en-US" sz="2000" dirty="0" err="1">
                <a:solidFill>
                  <a:srgbClr val="7CC4A4"/>
                </a:solidFill>
              </a:rPr>
              <a:t>locatie</a:t>
            </a:r>
            <a:r>
              <a:rPr lang="en-US" sz="2000" dirty="0">
                <a:solidFill>
                  <a:srgbClr val="7CC4A4"/>
                </a:solidFill>
              </a:rPr>
              <a:t> </a:t>
            </a:r>
            <a:r>
              <a:rPr lang="en-US" sz="2000" dirty="0" err="1">
                <a:solidFill>
                  <a:srgbClr val="7CC4A4"/>
                </a:solidFill>
              </a:rPr>
              <a:t>bijeenkomst</a:t>
            </a:r>
            <a:r>
              <a:rPr lang="en-US" sz="2000" dirty="0">
                <a:solidFill>
                  <a:srgbClr val="7CC4A4"/>
                </a:solidFill>
              </a:rPr>
              <a:t> </a:t>
            </a:r>
            <a:r>
              <a:rPr lang="en-US" sz="2000" dirty="0" err="1">
                <a:solidFill>
                  <a:srgbClr val="7CC4A4"/>
                </a:solidFill>
              </a:rPr>
              <a:t>volgt</a:t>
            </a:r>
            <a:endParaRPr lang="en-US" sz="2000" dirty="0">
              <a:solidFill>
                <a:srgbClr val="7CC4A4"/>
              </a:solidFill>
            </a:endParaRPr>
          </a:p>
          <a:p>
            <a:endParaRPr lang="en-US" sz="2000" dirty="0">
              <a:solidFill>
                <a:srgbClr val="7CC4A4"/>
              </a:solidFill>
            </a:endParaRPr>
          </a:p>
          <a:p>
            <a:r>
              <a:rPr lang="en-US" sz="2000" dirty="0" err="1">
                <a:solidFill>
                  <a:srgbClr val="7CC4A4"/>
                </a:solidFill>
              </a:rPr>
              <a:t>Aanmelden</a:t>
            </a:r>
            <a:r>
              <a:rPr lang="en-US" sz="2000" dirty="0">
                <a:solidFill>
                  <a:srgbClr val="7CC4A4"/>
                </a:solidFill>
              </a:rPr>
              <a:t> per e-mail: </a:t>
            </a:r>
            <a:br>
              <a:rPr lang="en-US" sz="2000" dirty="0">
                <a:solidFill>
                  <a:srgbClr val="7CC4A4"/>
                </a:solidFill>
              </a:rPr>
            </a:br>
            <a:r>
              <a:rPr lang="en-US" sz="2000" dirty="0">
                <a:solidFill>
                  <a:srgbClr val="7CC4A4"/>
                </a:solidFill>
                <a:hlinkClick r:id="rId3">
                  <a:extLst>
                    <a:ext uri="{A12FA001-AC4F-418D-AE19-62706E023703}">
                      <ahyp:hlinkClr xmlns:ahyp="http://schemas.microsoft.com/office/drawing/2018/hyperlinkcolor" val="tx"/>
                    </a:ext>
                  </a:extLst>
                </a:hlinkClick>
              </a:rPr>
              <a:t>communicatie@ketelhuiswg.nl</a:t>
            </a:r>
            <a:r>
              <a:rPr lang="en-US" sz="2000" dirty="0">
                <a:solidFill>
                  <a:srgbClr val="7CC4A4"/>
                </a:solidFill>
              </a:rPr>
              <a:t>  en </a:t>
            </a:r>
            <a:r>
              <a:rPr lang="en-US" sz="2000" dirty="0">
                <a:solidFill>
                  <a:srgbClr val="7CC4A4"/>
                </a:solidFill>
                <a:hlinkClick r:id="rId4">
                  <a:extLst>
                    <a:ext uri="{A12FA001-AC4F-418D-AE19-62706E023703}">
                      <ahyp:hlinkClr xmlns:ahyp="http://schemas.microsoft.com/office/drawing/2018/hyperlinkcolor" val="tx"/>
                    </a:ext>
                  </a:extLst>
                </a:hlinkClick>
              </a:rPr>
              <a:t>monika@ketelhuiswg.nl</a:t>
            </a:r>
            <a:r>
              <a:rPr lang="en-US" sz="2000" dirty="0">
                <a:solidFill>
                  <a:srgbClr val="7CC4A4"/>
                </a:solidFill>
              </a:rPr>
              <a:t> </a:t>
            </a:r>
          </a:p>
          <a:p>
            <a:endParaRPr lang="en-US" sz="1600" dirty="0"/>
          </a:p>
        </p:txBody>
      </p:sp>
      <p:sp>
        <p:nvSpPr>
          <p:cNvPr id="3" name="Rechthoek: afgeronde hoeken 2">
            <a:extLst>
              <a:ext uri="{FF2B5EF4-FFF2-40B4-BE49-F238E27FC236}">
                <a16:creationId xmlns:a16="http://schemas.microsoft.com/office/drawing/2014/main" id="{3392B922-C218-7A3A-C8F6-D769441E6E8D}"/>
              </a:ext>
            </a:extLst>
          </p:cNvPr>
          <p:cNvSpPr/>
          <p:nvPr/>
        </p:nvSpPr>
        <p:spPr>
          <a:xfrm>
            <a:off x="527125" y="6035675"/>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128333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Tree>
    <p:extLst>
      <p:ext uri="{BB962C8B-B14F-4D97-AF65-F5344CB8AC3E}">
        <p14:creationId xmlns:p14="http://schemas.microsoft.com/office/powerpoint/2010/main" val="2921242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6C289E-305E-CE5C-48DE-BD7C290A1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1" y="138339"/>
            <a:ext cx="2565400" cy="1168400"/>
          </a:xfrm>
          <a:prstGeom prst="rect">
            <a:avLst/>
          </a:prstGeom>
        </p:spPr>
      </p:pic>
      <p:sp>
        <p:nvSpPr>
          <p:cNvPr id="6" name="Tekstvak 5">
            <a:extLst>
              <a:ext uri="{FF2B5EF4-FFF2-40B4-BE49-F238E27FC236}">
                <a16:creationId xmlns:a16="http://schemas.microsoft.com/office/drawing/2014/main" id="{C61D36A2-A4E1-D7AE-0507-2C28DD549A80}"/>
              </a:ext>
            </a:extLst>
          </p:cNvPr>
          <p:cNvSpPr txBox="1"/>
          <p:nvPr/>
        </p:nvSpPr>
        <p:spPr>
          <a:xfrm>
            <a:off x="1903057" y="443898"/>
            <a:ext cx="9919597" cy="5889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mn-ea"/>
                <a:cs typeface="+mn-cs"/>
              </a:rPr>
              <a:t>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solidFill>
                <a:srgbClr val="00816C"/>
              </a:solidFill>
              <a:latin typeface="DM Sans"/>
            </a:endParaRP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lang="nl-NL" sz="2400" dirty="0">
                <a:solidFill>
                  <a:srgbClr val="7CC4A4"/>
                </a:solidFill>
                <a:latin typeface="DM Sans"/>
              </a:rPr>
              <a:t>Inleiding (Ted </a:t>
            </a:r>
            <a:r>
              <a:rPr lang="nl-NL" sz="2400" dirty="0" err="1">
                <a:solidFill>
                  <a:srgbClr val="7CC4A4"/>
                </a:solidFill>
                <a:latin typeface="DM Sans"/>
              </a:rPr>
              <a:t>Zwietering</a:t>
            </a:r>
            <a:r>
              <a:rPr lang="nl-NL" sz="2400" dirty="0">
                <a:solidFill>
                  <a:srgbClr val="7CC4A4"/>
                </a:solidFill>
                <a:latin typeface="DM Sans"/>
              </a:rPr>
              <a:t>)</a:t>
            </a: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kumimoji="0" lang="nl-NL" sz="2400" i="0" u="none" strike="noStrike" kern="1200" cap="none" spc="0" normalizeH="0" baseline="0" noProof="0" dirty="0">
                <a:ln>
                  <a:noFill/>
                </a:ln>
                <a:solidFill>
                  <a:srgbClr val="7CC4A4"/>
                </a:solidFill>
                <a:effectLst/>
                <a:uLnTx/>
                <a:uFillTx/>
                <a:latin typeface="DM Sans"/>
                <a:ea typeface="+mn-ea"/>
                <a:cs typeface="+mn-cs"/>
              </a:rPr>
              <a:t>Verslag Algemene Ledenvereniging 28 maart</a:t>
            </a: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lang="nl-NL" sz="2400" dirty="0">
                <a:solidFill>
                  <a:srgbClr val="7CC4A4"/>
                </a:solidFill>
                <a:latin typeface="DM Sans"/>
              </a:rPr>
              <a:t>Presentatie realisatieplan (Monika Manios)</a:t>
            </a: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kumimoji="0" lang="nl-NL" sz="2400" i="0" u="none" strike="noStrike" kern="1200" cap="none" spc="0" normalizeH="0" baseline="0" noProof="0" dirty="0">
                <a:ln>
                  <a:noFill/>
                </a:ln>
                <a:solidFill>
                  <a:srgbClr val="7CC4A4"/>
                </a:solidFill>
                <a:effectLst/>
                <a:uLnTx/>
                <a:uFillTx/>
                <a:latin typeface="DM Sans"/>
                <a:ea typeface="+mn-ea"/>
                <a:cs typeface="+mn-cs"/>
              </a:rPr>
              <a:t>Present</a:t>
            </a:r>
            <a:r>
              <a:rPr lang="nl-NL" sz="2400" dirty="0" err="1">
                <a:solidFill>
                  <a:srgbClr val="7CC4A4"/>
                </a:solidFill>
                <a:latin typeface="DM Sans"/>
              </a:rPr>
              <a:t>atie</a:t>
            </a:r>
            <a:r>
              <a:rPr lang="nl-NL" sz="2400" dirty="0">
                <a:solidFill>
                  <a:srgbClr val="7CC4A4"/>
                </a:solidFill>
                <a:latin typeface="DM Sans"/>
              </a:rPr>
              <a:t> business case en financieringsplan (Theo Konijn) </a:t>
            </a: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lang="nl-NL" sz="2400" dirty="0">
                <a:solidFill>
                  <a:srgbClr val="7CC4A4"/>
                </a:solidFill>
                <a:latin typeface="DM Sans"/>
              </a:rPr>
              <a:t>Presentatie tarieven (Mechtild Linssen)</a:t>
            </a: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kumimoji="0" lang="nl-NL" sz="2400" i="0" u="none" strike="noStrike" kern="1200" cap="none" spc="0" normalizeH="0" baseline="0" noProof="0" dirty="0">
                <a:ln>
                  <a:noFill/>
                </a:ln>
                <a:solidFill>
                  <a:srgbClr val="7CC4A4"/>
                </a:solidFill>
                <a:effectLst/>
                <a:uLnTx/>
                <a:uFillTx/>
                <a:latin typeface="DM Sans"/>
                <a:ea typeface="+mn-ea"/>
                <a:cs typeface="+mn-cs"/>
              </a:rPr>
              <a:t>Besluiten</a:t>
            </a: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kumimoji="0" lang="nl-NL" sz="2400" i="0" u="none" strike="noStrike" kern="1200" cap="none" spc="0" normalizeH="0" baseline="0" noProof="0" dirty="0">
                <a:ln>
                  <a:noFill/>
                </a:ln>
                <a:solidFill>
                  <a:srgbClr val="7CC4A4"/>
                </a:solidFill>
                <a:effectLst/>
                <a:uLnTx/>
                <a:uFillTx/>
                <a:latin typeface="DM Sans"/>
                <a:ea typeface="+mn-ea"/>
                <a:cs typeface="+mn-cs"/>
              </a:rPr>
              <a:t>Jaarrekening 2023 (Hans Oele)</a:t>
            </a: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lang="nl-NL" sz="2400" dirty="0">
                <a:solidFill>
                  <a:srgbClr val="7CC4A4"/>
                </a:solidFill>
                <a:latin typeface="DM Sans"/>
              </a:rPr>
              <a:t>Rondvraag</a:t>
            </a:r>
          </a:p>
          <a:p>
            <a:pPr marL="342900" marR="0" lvl="0" indent="-342900" algn="l"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kumimoji="0" lang="nl-NL" sz="2400" i="0" u="none" strike="noStrike" kern="1200" cap="none" spc="0" normalizeH="0" baseline="0" noProof="0" dirty="0">
                <a:ln>
                  <a:noFill/>
                </a:ln>
                <a:solidFill>
                  <a:srgbClr val="7CC4A4"/>
                </a:solidFill>
                <a:effectLst/>
                <a:uLnTx/>
                <a:uFillTx/>
                <a:latin typeface="DM Sans"/>
                <a:ea typeface="+mn-ea"/>
                <a:cs typeface="+mn-cs"/>
              </a:rPr>
              <a:t>Sluiting en vooruitblik</a:t>
            </a:r>
          </a:p>
        </p:txBody>
      </p:sp>
    </p:spTree>
    <p:extLst>
      <p:ext uri="{BB962C8B-B14F-4D97-AF65-F5344CB8AC3E}">
        <p14:creationId xmlns:p14="http://schemas.microsoft.com/office/powerpoint/2010/main" val="3403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p:txBody>
      </p:sp>
    </p:spTree>
    <p:extLst>
      <p:ext uri="{BB962C8B-B14F-4D97-AF65-F5344CB8AC3E}">
        <p14:creationId xmlns:p14="http://schemas.microsoft.com/office/powerpoint/2010/main" val="3223846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a:buSzPct val="80000"/>
            </a:pPr>
            <a:endParaRPr lang="en-US" sz="2000" dirty="0">
              <a:solidFill>
                <a:srgbClr val="7CC4A4"/>
              </a:solidFill>
            </a:endParaRPr>
          </a:p>
        </p:txBody>
      </p:sp>
    </p:spTree>
    <p:extLst>
      <p:ext uri="{BB962C8B-B14F-4D97-AF65-F5344CB8AC3E}">
        <p14:creationId xmlns:p14="http://schemas.microsoft.com/office/powerpoint/2010/main" val="3479476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2 – </a:t>
            </a:r>
            <a:r>
              <a:rPr lang="en-US" sz="2000" dirty="0" err="1">
                <a:solidFill>
                  <a:srgbClr val="7CC4A4"/>
                </a:solidFill>
              </a:rPr>
              <a:t>Installaties</a:t>
            </a:r>
            <a:r>
              <a:rPr lang="en-US" sz="2000" dirty="0">
                <a:solidFill>
                  <a:srgbClr val="7CC4A4"/>
                </a:solidFill>
              </a:rPr>
              <a:t>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p:txBody>
      </p:sp>
    </p:spTree>
    <p:extLst>
      <p:ext uri="{BB962C8B-B14F-4D97-AF65-F5344CB8AC3E}">
        <p14:creationId xmlns:p14="http://schemas.microsoft.com/office/powerpoint/2010/main" val="30971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2 – </a:t>
            </a:r>
            <a:r>
              <a:rPr lang="en-US" sz="2000" dirty="0" err="1">
                <a:solidFill>
                  <a:srgbClr val="7CC4A4"/>
                </a:solidFill>
              </a:rPr>
              <a:t>Installaties</a:t>
            </a:r>
            <a:r>
              <a:rPr lang="en-US" sz="2000" dirty="0">
                <a:solidFill>
                  <a:srgbClr val="7CC4A4"/>
                </a:solidFill>
              </a:rPr>
              <a:t>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3 – </a:t>
            </a:r>
            <a:r>
              <a:rPr lang="en-US" sz="2000" dirty="0" err="1">
                <a:solidFill>
                  <a:srgbClr val="7CC4A4"/>
                </a:solidFill>
              </a:rPr>
              <a:t>Warmte</a:t>
            </a:r>
            <a:r>
              <a:rPr lang="en-US" sz="2000" dirty="0">
                <a:solidFill>
                  <a:srgbClr val="7CC4A4"/>
                </a:solidFill>
              </a:rPr>
              <a:t> </a:t>
            </a:r>
            <a:r>
              <a:rPr lang="en-US" sz="2000" dirty="0" err="1">
                <a:solidFill>
                  <a:srgbClr val="7CC4A4"/>
                </a:solidFill>
              </a:rPr>
              <a:t>Koude</a:t>
            </a:r>
            <a:r>
              <a:rPr lang="en-US" sz="2000" dirty="0">
                <a:solidFill>
                  <a:srgbClr val="7CC4A4"/>
                </a:solidFill>
              </a:rPr>
              <a:t> </a:t>
            </a:r>
            <a:r>
              <a:rPr lang="en-US" sz="2000" dirty="0" err="1">
                <a:solidFill>
                  <a:srgbClr val="7CC4A4"/>
                </a:solidFill>
              </a:rPr>
              <a:t>Opslag</a:t>
            </a:r>
            <a:r>
              <a:rPr lang="en-US" sz="2000" dirty="0">
                <a:solidFill>
                  <a:srgbClr val="7CC4A4"/>
                </a:solidFill>
              </a:rPr>
              <a:t> (WKO) </a:t>
            </a:r>
            <a:r>
              <a:rPr lang="en-US" sz="2000" dirty="0" err="1">
                <a:solidFill>
                  <a:srgbClr val="7CC4A4"/>
                </a:solidFill>
              </a:rPr>
              <a:t>installatie</a:t>
            </a:r>
            <a:endParaRPr lang="en-US" sz="2000" dirty="0">
              <a:solidFill>
                <a:srgbClr val="7CC4A4"/>
              </a:solidFill>
            </a:endParaRPr>
          </a:p>
        </p:txBody>
      </p:sp>
    </p:spTree>
    <p:extLst>
      <p:ext uri="{BB962C8B-B14F-4D97-AF65-F5344CB8AC3E}">
        <p14:creationId xmlns:p14="http://schemas.microsoft.com/office/powerpoint/2010/main" val="619115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2 – </a:t>
            </a:r>
            <a:r>
              <a:rPr lang="en-US" sz="2000" dirty="0" err="1">
                <a:solidFill>
                  <a:srgbClr val="7CC4A4"/>
                </a:solidFill>
              </a:rPr>
              <a:t>Installaties</a:t>
            </a:r>
            <a:r>
              <a:rPr lang="en-US" sz="2000" dirty="0">
                <a:solidFill>
                  <a:srgbClr val="7CC4A4"/>
                </a:solidFill>
              </a:rPr>
              <a:t>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3 – </a:t>
            </a:r>
            <a:r>
              <a:rPr lang="en-US" sz="2000" dirty="0" err="1">
                <a:solidFill>
                  <a:srgbClr val="7CC4A4"/>
                </a:solidFill>
              </a:rPr>
              <a:t>Warmte</a:t>
            </a:r>
            <a:r>
              <a:rPr lang="en-US" sz="2000" dirty="0">
                <a:solidFill>
                  <a:srgbClr val="7CC4A4"/>
                </a:solidFill>
              </a:rPr>
              <a:t> </a:t>
            </a:r>
            <a:r>
              <a:rPr lang="en-US" sz="2000" dirty="0" err="1">
                <a:solidFill>
                  <a:srgbClr val="7CC4A4"/>
                </a:solidFill>
              </a:rPr>
              <a:t>Koude</a:t>
            </a:r>
            <a:r>
              <a:rPr lang="en-US" sz="2000" dirty="0">
                <a:solidFill>
                  <a:srgbClr val="7CC4A4"/>
                </a:solidFill>
              </a:rPr>
              <a:t> </a:t>
            </a:r>
            <a:r>
              <a:rPr lang="en-US" sz="2000" dirty="0" err="1">
                <a:solidFill>
                  <a:srgbClr val="7CC4A4"/>
                </a:solidFill>
              </a:rPr>
              <a:t>Opslag</a:t>
            </a:r>
            <a:r>
              <a:rPr lang="en-US" sz="2000" dirty="0">
                <a:solidFill>
                  <a:srgbClr val="7CC4A4"/>
                </a:solidFill>
              </a:rPr>
              <a:t> (WKO) </a:t>
            </a:r>
            <a:r>
              <a:rPr lang="en-US" sz="2000" dirty="0" err="1">
                <a:solidFill>
                  <a:srgbClr val="7CC4A4"/>
                </a:solidFill>
              </a:rPr>
              <a:t>installatie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4 – </a:t>
            </a:r>
            <a:r>
              <a:rPr lang="en-US" sz="2000" dirty="0" err="1">
                <a:solidFill>
                  <a:srgbClr val="7CC4A4"/>
                </a:solidFill>
              </a:rPr>
              <a:t>Gebouwaansluitingen</a:t>
            </a:r>
            <a:endParaRPr lang="en-US" sz="2000" dirty="0">
              <a:solidFill>
                <a:srgbClr val="7CC4A4"/>
              </a:solidFill>
            </a:endParaRPr>
          </a:p>
        </p:txBody>
      </p:sp>
    </p:spTree>
    <p:extLst>
      <p:ext uri="{BB962C8B-B14F-4D97-AF65-F5344CB8AC3E}">
        <p14:creationId xmlns:p14="http://schemas.microsoft.com/office/powerpoint/2010/main" val="3436869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2 – </a:t>
            </a:r>
            <a:r>
              <a:rPr lang="en-US" sz="2000" dirty="0" err="1">
                <a:solidFill>
                  <a:srgbClr val="7CC4A4"/>
                </a:solidFill>
              </a:rPr>
              <a:t>Installaties</a:t>
            </a:r>
            <a:r>
              <a:rPr lang="en-US" sz="2000" dirty="0">
                <a:solidFill>
                  <a:srgbClr val="7CC4A4"/>
                </a:solidFill>
              </a:rPr>
              <a:t>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3 – </a:t>
            </a:r>
            <a:r>
              <a:rPr lang="en-US" sz="2000" dirty="0" err="1">
                <a:solidFill>
                  <a:srgbClr val="7CC4A4"/>
                </a:solidFill>
              </a:rPr>
              <a:t>Warmte</a:t>
            </a:r>
            <a:r>
              <a:rPr lang="en-US" sz="2000" dirty="0">
                <a:solidFill>
                  <a:srgbClr val="7CC4A4"/>
                </a:solidFill>
              </a:rPr>
              <a:t> </a:t>
            </a:r>
            <a:r>
              <a:rPr lang="en-US" sz="2000" dirty="0" err="1">
                <a:solidFill>
                  <a:srgbClr val="7CC4A4"/>
                </a:solidFill>
              </a:rPr>
              <a:t>Koude</a:t>
            </a:r>
            <a:r>
              <a:rPr lang="en-US" sz="2000" dirty="0">
                <a:solidFill>
                  <a:srgbClr val="7CC4A4"/>
                </a:solidFill>
              </a:rPr>
              <a:t> </a:t>
            </a:r>
            <a:r>
              <a:rPr lang="en-US" sz="2000" dirty="0" err="1">
                <a:solidFill>
                  <a:srgbClr val="7CC4A4"/>
                </a:solidFill>
              </a:rPr>
              <a:t>Opslag</a:t>
            </a:r>
            <a:r>
              <a:rPr lang="en-US" sz="2000" dirty="0">
                <a:solidFill>
                  <a:srgbClr val="7CC4A4"/>
                </a:solidFill>
              </a:rPr>
              <a:t> (WKO) </a:t>
            </a:r>
            <a:r>
              <a:rPr lang="en-US" sz="2000" dirty="0" err="1">
                <a:solidFill>
                  <a:srgbClr val="7CC4A4"/>
                </a:solidFill>
              </a:rPr>
              <a:t>installatie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4 – </a:t>
            </a:r>
            <a:r>
              <a:rPr lang="en-US" sz="2000" dirty="0" err="1">
                <a:solidFill>
                  <a:srgbClr val="7CC4A4"/>
                </a:solidFill>
              </a:rPr>
              <a:t>Gebouwaansluitingen</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5 – </a:t>
            </a:r>
            <a:r>
              <a:rPr lang="en-US" sz="2000" dirty="0" err="1">
                <a:solidFill>
                  <a:srgbClr val="7CC4A4"/>
                </a:solidFill>
              </a:rPr>
              <a:t>Leidingnet</a:t>
            </a:r>
            <a:endParaRPr lang="en-US" sz="2000" dirty="0">
              <a:solidFill>
                <a:srgbClr val="7CC4A4"/>
              </a:solidFill>
            </a:endParaRPr>
          </a:p>
        </p:txBody>
      </p:sp>
    </p:spTree>
    <p:extLst>
      <p:ext uri="{BB962C8B-B14F-4D97-AF65-F5344CB8AC3E}">
        <p14:creationId xmlns:p14="http://schemas.microsoft.com/office/powerpoint/2010/main" val="1148286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2 – </a:t>
            </a:r>
            <a:r>
              <a:rPr lang="en-US" sz="2000" dirty="0" err="1">
                <a:solidFill>
                  <a:srgbClr val="7CC4A4"/>
                </a:solidFill>
              </a:rPr>
              <a:t>Installaties</a:t>
            </a:r>
            <a:r>
              <a:rPr lang="en-US" sz="2000" dirty="0">
                <a:solidFill>
                  <a:srgbClr val="7CC4A4"/>
                </a:solidFill>
              </a:rPr>
              <a:t>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3 – </a:t>
            </a:r>
            <a:r>
              <a:rPr lang="en-US" sz="2000" dirty="0" err="1">
                <a:solidFill>
                  <a:srgbClr val="7CC4A4"/>
                </a:solidFill>
              </a:rPr>
              <a:t>Warmte</a:t>
            </a:r>
            <a:r>
              <a:rPr lang="en-US" sz="2000" dirty="0">
                <a:solidFill>
                  <a:srgbClr val="7CC4A4"/>
                </a:solidFill>
              </a:rPr>
              <a:t> </a:t>
            </a:r>
            <a:r>
              <a:rPr lang="en-US" sz="2000" dirty="0" err="1">
                <a:solidFill>
                  <a:srgbClr val="7CC4A4"/>
                </a:solidFill>
              </a:rPr>
              <a:t>Koude</a:t>
            </a:r>
            <a:r>
              <a:rPr lang="en-US" sz="2000" dirty="0">
                <a:solidFill>
                  <a:srgbClr val="7CC4A4"/>
                </a:solidFill>
              </a:rPr>
              <a:t> </a:t>
            </a:r>
            <a:r>
              <a:rPr lang="en-US" sz="2000" dirty="0" err="1">
                <a:solidFill>
                  <a:srgbClr val="7CC4A4"/>
                </a:solidFill>
              </a:rPr>
              <a:t>Opslag</a:t>
            </a:r>
            <a:r>
              <a:rPr lang="en-US" sz="2000" dirty="0">
                <a:solidFill>
                  <a:srgbClr val="7CC4A4"/>
                </a:solidFill>
              </a:rPr>
              <a:t> (WKO) </a:t>
            </a:r>
            <a:r>
              <a:rPr lang="en-US" sz="2000" dirty="0" err="1">
                <a:solidFill>
                  <a:srgbClr val="7CC4A4"/>
                </a:solidFill>
              </a:rPr>
              <a:t>installatie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4 – </a:t>
            </a:r>
            <a:r>
              <a:rPr lang="en-US" sz="2000" dirty="0" err="1">
                <a:solidFill>
                  <a:srgbClr val="7CC4A4"/>
                </a:solidFill>
              </a:rPr>
              <a:t>Gebouwaansluitingen</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5 – </a:t>
            </a:r>
            <a:r>
              <a:rPr lang="en-US" sz="2000" dirty="0" err="1">
                <a:solidFill>
                  <a:srgbClr val="7CC4A4"/>
                </a:solidFill>
              </a:rPr>
              <a:t>Leidingnet</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6 – </a:t>
            </a:r>
            <a:r>
              <a:rPr lang="en-US" sz="2000" dirty="0" err="1">
                <a:solidFill>
                  <a:srgbClr val="7CC4A4"/>
                </a:solidFill>
              </a:rPr>
              <a:t>Transformatorhuisje</a:t>
            </a:r>
            <a:endParaRPr lang="en-US" sz="2000" dirty="0">
              <a:solidFill>
                <a:srgbClr val="7CC4A4"/>
              </a:solidFill>
            </a:endParaRPr>
          </a:p>
        </p:txBody>
      </p:sp>
    </p:spTree>
    <p:extLst>
      <p:ext uri="{BB962C8B-B14F-4D97-AF65-F5344CB8AC3E}">
        <p14:creationId xmlns:p14="http://schemas.microsoft.com/office/powerpoint/2010/main" val="700508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2 – </a:t>
            </a:r>
            <a:r>
              <a:rPr lang="en-US" sz="2000" dirty="0" err="1">
                <a:solidFill>
                  <a:srgbClr val="7CC4A4"/>
                </a:solidFill>
              </a:rPr>
              <a:t>Installaties</a:t>
            </a:r>
            <a:r>
              <a:rPr lang="en-US" sz="2000" dirty="0">
                <a:solidFill>
                  <a:srgbClr val="7CC4A4"/>
                </a:solidFill>
              </a:rPr>
              <a:t>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3 – </a:t>
            </a:r>
            <a:r>
              <a:rPr lang="en-US" sz="2000" dirty="0" err="1">
                <a:solidFill>
                  <a:srgbClr val="7CC4A4"/>
                </a:solidFill>
              </a:rPr>
              <a:t>Warmte</a:t>
            </a:r>
            <a:r>
              <a:rPr lang="en-US" sz="2000" dirty="0">
                <a:solidFill>
                  <a:srgbClr val="7CC4A4"/>
                </a:solidFill>
              </a:rPr>
              <a:t> </a:t>
            </a:r>
            <a:r>
              <a:rPr lang="en-US" sz="2000" dirty="0" err="1">
                <a:solidFill>
                  <a:srgbClr val="7CC4A4"/>
                </a:solidFill>
              </a:rPr>
              <a:t>Koude</a:t>
            </a:r>
            <a:r>
              <a:rPr lang="en-US" sz="2000" dirty="0">
                <a:solidFill>
                  <a:srgbClr val="7CC4A4"/>
                </a:solidFill>
              </a:rPr>
              <a:t> </a:t>
            </a:r>
            <a:r>
              <a:rPr lang="en-US" sz="2000" dirty="0" err="1">
                <a:solidFill>
                  <a:srgbClr val="7CC4A4"/>
                </a:solidFill>
              </a:rPr>
              <a:t>Opslag</a:t>
            </a:r>
            <a:r>
              <a:rPr lang="en-US" sz="2000" dirty="0">
                <a:solidFill>
                  <a:srgbClr val="7CC4A4"/>
                </a:solidFill>
              </a:rPr>
              <a:t> (WKO) </a:t>
            </a:r>
            <a:r>
              <a:rPr lang="en-US" sz="2000" dirty="0" err="1">
                <a:solidFill>
                  <a:srgbClr val="7CC4A4"/>
                </a:solidFill>
              </a:rPr>
              <a:t>installatie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4 – </a:t>
            </a:r>
            <a:r>
              <a:rPr lang="en-US" sz="2000" dirty="0" err="1">
                <a:solidFill>
                  <a:srgbClr val="7CC4A4"/>
                </a:solidFill>
              </a:rPr>
              <a:t>Gebouwaansluitingen</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5 – </a:t>
            </a:r>
            <a:r>
              <a:rPr lang="en-US" sz="2000" dirty="0" err="1">
                <a:solidFill>
                  <a:srgbClr val="7CC4A4"/>
                </a:solidFill>
              </a:rPr>
              <a:t>Leidingnet</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6 – </a:t>
            </a:r>
            <a:r>
              <a:rPr lang="en-US" sz="2000" dirty="0" err="1">
                <a:solidFill>
                  <a:srgbClr val="7CC4A4"/>
                </a:solidFill>
              </a:rPr>
              <a:t>Transformatorhuisje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Elektriciteitsaansluiting</a:t>
            </a:r>
            <a:r>
              <a:rPr lang="en-US" sz="2000" dirty="0">
                <a:solidFill>
                  <a:srgbClr val="7CC4A4"/>
                </a:solidFill>
              </a:rPr>
              <a:t> door </a:t>
            </a:r>
            <a:r>
              <a:rPr lang="en-US" sz="2000" dirty="0" err="1">
                <a:solidFill>
                  <a:srgbClr val="7CC4A4"/>
                </a:solidFill>
              </a:rPr>
              <a:t>Liander</a:t>
            </a:r>
            <a:endParaRPr lang="en-US" sz="2000" dirty="0">
              <a:solidFill>
                <a:srgbClr val="7CC4A4"/>
              </a:solidFill>
            </a:endParaRPr>
          </a:p>
        </p:txBody>
      </p:sp>
    </p:spTree>
    <p:extLst>
      <p:ext uri="{BB962C8B-B14F-4D97-AF65-F5344CB8AC3E}">
        <p14:creationId xmlns:p14="http://schemas.microsoft.com/office/powerpoint/2010/main" val="3927397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Deelprojecten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388055" y="1386145"/>
            <a:ext cx="10279062" cy="3396621"/>
          </a:xfrm>
        </p:spPr>
        <p:txBody>
          <a:bodyPr/>
          <a:lstStyle/>
          <a:p>
            <a:r>
              <a:rPr lang="en-US" sz="2000" dirty="0" err="1">
                <a:solidFill>
                  <a:srgbClr val="7CC4A4"/>
                </a:solidFill>
              </a:rPr>
              <a:t>Realisatie</a:t>
            </a:r>
            <a:r>
              <a:rPr lang="en-US" sz="2000" dirty="0">
                <a:solidFill>
                  <a:srgbClr val="7CC4A4"/>
                </a:solidFill>
              </a:rPr>
              <a:t> in </a:t>
            </a:r>
            <a:r>
              <a:rPr lang="en-US" sz="2000" dirty="0" err="1">
                <a:solidFill>
                  <a:srgbClr val="7CC4A4"/>
                </a:solidFill>
              </a:rPr>
              <a:t>zes</a:t>
            </a:r>
            <a:r>
              <a:rPr lang="en-US" sz="2000" dirty="0">
                <a:solidFill>
                  <a:srgbClr val="7CC4A4"/>
                </a:solidFill>
              </a:rPr>
              <a:t> </a:t>
            </a:r>
            <a:r>
              <a:rPr lang="en-US" sz="2000" dirty="0" err="1">
                <a:solidFill>
                  <a:srgbClr val="7CC4A4"/>
                </a:solidFill>
              </a:rPr>
              <a:t>deelprojecten</a:t>
            </a:r>
            <a:r>
              <a:rPr lang="en-US" sz="2000" spc="-300" dirty="0">
                <a:solidFill>
                  <a:srgbClr val="7CC4A4"/>
                </a:solidFill>
              </a:rPr>
              <a:t> </a:t>
            </a:r>
            <a:r>
              <a:rPr lang="en-US" sz="2000" dirty="0">
                <a:solidFill>
                  <a:srgbClr val="7CC4A4"/>
                </a:solidFill>
              </a:rPr>
              <a:t>:</a:t>
            </a: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2 – </a:t>
            </a:r>
            <a:r>
              <a:rPr lang="en-US" sz="2000" dirty="0" err="1">
                <a:solidFill>
                  <a:srgbClr val="7CC4A4"/>
                </a:solidFill>
              </a:rPr>
              <a:t>Installaties</a:t>
            </a:r>
            <a:r>
              <a:rPr lang="en-US" sz="2000" dirty="0">
                <a:solidFill>
                  <a:srgbClr val="7CC4A4"/>
                </a:solidFill>
              </a:rPr>
              <a:t>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3 – </a:t>
            </a:r>
            <a:r>
              <a:rPr lang="en-US" sz="2000" dirty="0" err="1">
                <a:solidFill>
                  <a:srgbClr val="7CC4A4"/>
                </a:solidFill>
              </a:rPr>
              <a:t>Warmte</a:t>
            </a:r>
            <a:r>
              <a:rPr lang="en-US" sz="2000" dirty="0">
                <a:solidFill>
                  <a:srgbClr val="7CC4A4"/>
                </a:solidFill>
              </a:rPr>
              <a:t> </a:t>
            </a:r>
            <a:r>
              <a:rPr lang="en-US" sz="2000" dirty="0" err="1">
                <a:solidFill>
                  <a:srgbClr val="7CC4A4"/>
                </a:solidFill>
              </a:rPr>
              <a:t>Koude</a:t>
            </a:r>
            <a:r>
              <a:rPr lang="en-US" sz="2000" dirty="0">
                <a:solidFill>
                  <a:srgbClr val="7CC4A4"/>
                </a:solidFill>
              </a:rPr>
              <a:t> </a:t>
            </a:r>
            <a:r>
              <a:rPr lang="en-US" sz="2000" dirty="0" err="1">
                <a:solidFill>
                  <a:srgbClr val="7CC4A4"/>
                </a:solidFill>
              </a:rPr>
              <a:t>Opslag</a:t>
            </a:r>
            <a:r>
              <a:rPr lang="en-US" sz="2000" dirty="0">
                <a:solidFill>
                  <a:srgbClr val="7CC4A4"/>
                </a:solidFill>
              </a:rPr>
              <a:t> (WKO) </a:t>
            </a:r>
            <a:r>
              <a:rPr lang="en-US" sz="2000" dirty="0" err="1">
                <a:solidFill>
                  <a:srgbClr val="7CC4A4"/>
                </a:solidFill>
              </a:rPr>
              <a:t>installatie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4 – </a:t>
            </a:r>
            <a:r>
              <a:rPr lang="en-US" sz="2000" dirty="0" err="1">
                <a:solidFill>
                  <a:srgbClr val="7CC4A4"/>
                </a:solidFill>
              </a:rPr>
              <a:t>Gebouwaansluitingen</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5 – </a:t>
            </a:r>
            <a:r>
              <a:rPr lang="en-US" sz="2000" dirty="0" err="1">
                <a:solidFill>
                  <a:srgbClr val="7CC4A4"/>
                </a:solidFill>
              </a:rPr>
              <a:t>Leidingnet</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Deelproject</a:t>
            </a:r>
            <a:r>
              <a:rPr lang="en-US" sz="2000" dirty="0">
                <a:solidFill>
                  <a:srgbClr val="7CC4A4"/>
                </a:solidFill>
              </a:rPr>
              <a:t> 6 – </a:t>
            </a:r>
            <a:r>
              <a:rPr lang="en-US" sz="2000" dirty="0" err="1">
                <a:solidFill>
                  <a:srgbClr val="7CC4A4"/>
                </a:solidFill>
              </a:rPr>
              <a:t>Transformatorhuisje</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Elektriciteitsaansluiting</a:t>
            </a:r>
            <a:r>
              <a:rPr lang="en-US" sz="2000" dirty="0">
                <a:solidFill>
                  <a:srgbClr val="7CC4A4"/>
                </a:solidFill>
              </a:rPr>
              <a:t> door </a:t>
            </a:r>
            <a:r>
              <a:rPr lang="en-US" sz="2000" dirty="0" err="1">
                <a:solidFill>
                  <a:srgbClr val="7CC4A4"/>
                </a:solidFill>
              </a:rPr>
              <a:t>Liander</a:t>
            </a:r>
            <a:endParaRPr lang="en-US" sz="2000" dirty="0">
              <a:solidFill>
                <a:srgbClr val="7CC4A4"/>
              </a:solidFill>
            </a:endParaRPr>
          </a:p>
          <a:p>
            <a:pPr marL="285750" indent="-285750">
              <a:buSzPct val="80000"/>
              <a:buFont typeface="Arial" panose="020B0604020202020204" pitchFamily="34" charset="0"/>
              <a:buChar char="•"/>
            </a:pPr>
            <a:r>
              <a:rPr lang="en-US" sz="2000" dirty="0" err="1">
                <a:solidFill>
                  <a:srgbClr val="7CC4A4"/>
                </a:solidFill>
              </a:rPr>
              <a:t>Herinrichting</a:t>
            </a:r>
            <a:r>
              <a:rPr lang="en-US" sz="2000" dirty="0">
                <a:solidFill>
                  <a:srgbClr val="7CC4A4"/>
                </a:solidFill>
              </a:rPr>
              <a:t>  </a:t>
            </a:r>
            <a:r>
              <a:rPr lang="en-US" sz="2000" i="1" dirty="0">
                <a:solidFill>
                  <a:srgbClr val="7CC4A4"/>
                </a:solidFill>
              </a:rPr>
              <a:t>Het </a:t>
            </a:r>
            <a:r>
              <a:rPr lang="en-US" sz="2000" i="1" dirty="0" err="1">
                <a:solidFill>
                  <a:srgbClr val="7CC4A4"/>
                </a:solidFill>
              </a:rPr>
              <a:t>groene</a:t>
            </a:r>
            <a:r>
              <a:rPr lang="en-US" sz="2000" i="1" dirty="0">
                <a:solidFill>
                  <a:srgbClr val="7CC4A4"/>
                </a:solidFill>
              </a:rPr>
              <a:t> </a:t>
            </a:r>
            <a:r>
              <a:rPr lang="en-US" sz="2000" i="1" dirty="0" err="1">
                <a:solidFill>
                  <a:srgbClr val="7CC4A4"/>
                </a:solidFill>
              </a:rPr>
              <a:t>gasthuis</a:t>
            </a:r>
            <a:r>
              <a:rPr lang="en-US" sz="2000" dirty="0">
                <a:solidFill>
                  <a:srgbClr val="7CC4A4"/>
                </a:solidFill>
              </a:rPr>
              <a:t> </a:t>
            </a:r>
          </a:p>
        </p:txBody>
      </p:sp>
    </p:spTree>
    <p:extLst>
      <p:ext uri="{BB962C8B-B14F-4D97-AF65-F5344CB8AC3E}">
        <p14:creationId xmlns:p14="http://schemas.microsoft.com/office/powerpoint/2010/main" val="4119988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619306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866"/>
        </a:solidFill>
        <a:effectLst/>
      </p:bgPr>
    </p:bg>
    <p:spTree>
      <p:nvGrpSpPr>
        <p:cNvPr id="1" name="">
          <a:extLst>
            <a:ext uri="{FF2B5EF4-FFF2-40B4-BE49-F238E27FC236}">
              <a16:creationId xmlns:a16="http://schemas.microsoft.com/office/drawing/2014/main" id="{7375E930-B60D-5275-EEB5-EBB5478FD7F5}"/>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79EEE8-A131-7D8C-B49F-D84BFF275F30}"/>
              </a:ext>
            </a:extLst>
          </p:cNvPr>
          <p:cNvSpPr>
            <a:spLocks noGrp="1"/>
          </p:cNvSpPr>
          <p:nvPr>
            <p:ph type="body" sz="quarter" idx="13"/>
          </p:nvPr>
        </p:nvSpPr>
        <p:spPr>
          <a:xfrm>
            <a:off x="2358189" y="1576942"/>
            <a:ext cx="3446117" cy="1394858"/>
          </a:xfrm>
          <a:solidFill>
            <a:schemeClr val="bg2">
              <a:lumMod val="20000"/>
              <a:lumOff val="80000"/>
            </a:schemeClr>
          </a:solidFill>
        </p:spPr>
        <p:txBody>
          <a:bodyPr anchor="t"/>
          <a:lstStyle/>
          <a:p>
            <a:pPr algn="l"/>
            <a:r>
              <a:rPr lang="nl-NL" sz="6000" dirty="0">
                <a:solidFill>
                  <a:srgbClr val="007664"/>
                </a:solidFill>
              </a:rPr>
              <a:t>Inleiding</a:t>
            </a:r>
          </a:p>
        </p:txBody>
      </p:sp>
      <p:pic>
        <p:nvPicPr>
          <p:cNvPr id="4" name="Picture 3" descr="A white line on a black background&#10;&#10;Description automatically generated">
            <a:extLst>
              <a:ext uri="{FF2B5EF4-FFF2-40B4-BE49-F238E27FC236}">
                <a16:creationId xmlns:a16="http://schemas.microsoft.com/office/drawing/2014/main" id="{37B0340F-5BC3-33C2-49B6-7D06B3E97566}"/>
              </a:ext>
            </a:extLst>
          </p:cNvPr>
          <p:cNvPicPr>
            <a:picLocks noChangeAspect="1"/>
          </p:cNvPicPr>
          <p:nvPr/>
        </p:nvPicPr>
        <p:blipFill>
          <a:blip r:embed="rId3">
            <a:alphaModFix/>
            <a:biLevel thresh="75000"/>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760745" y="2103165"/>
            <a:ext cx="2857500" cy="2857500"/>
          </a:xfrm>
          <a:prstGeom prst="rect">
            <a:avLst/>
          </a:prstGeom>
          <a:solidFill>
            <a:srgbClr val="F08050"/>
          </a:solidFill>
        </p:spPr>
      </p:pic>
    </p:spTree>
    <p:extLst>
      <p:ext uri="{BB962C8B-B14F-4D97-AF65-F5344CB8AC3E}">
        <p14:creationId xmlns:p14="http://schemas.microsoft.com/office/powerpoint/2010/main" val="2502270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AC74097-E5BE-51BF-3443-DE777D85251B}"/>
            </a:ext>
          </a:extLst>
        </p:cNvPr>
        <p:cNvGrpSpPr/>
        <p:nvPr/>
      </p:nvGrpSpPr>
      <p:grpSpPr>
        <a:xfrm>
          <a:off x="0" y="0"/>
          <a:ext cx="0" cy="0"/>
          <a:chOff x="0" y="0"/>
          <a:chExt cx="0" cy="0"/>
        </a:xfrm>
      </p:grpSpPr>
      <p:grpSp>
        <p:nvGrpSpPr>
          <p:cNvPr id="2" name="Groep 1">
            <a:extLst>
              <a:ext uri="{FF2B5EF4-FFF2-40B4-BE49-F238E27FC236}">
                <a16:creationId xmlns:a16="http://schemas.microsoft.com/office/drawing/2014/main" id="{28E1AEB2-5665-3DDC-E8F9-01263EBC6E9A}"/>
              </a:ext>
            </a:extLst>
          </p:cNvPr>
          <p:cNvGrpSpPr/>
          <p:nvPr/>
        </p:nvGrpSpPr>
        <p:grpSpPr>
          <a:xfrm>
            <a:off x="2427643" y="249086"/>
            <a:ext cx="7336715" cy="6432650"/>
            <a:chOff x="6179142" y="1842721"/>
            <a:chExt cx="5181763" cy="4290076"/>
          </a:xfrm>
        </p:grpSpPr>
        <p:pic>
          <p:nvPicPr>
            <p:cNvPr id="3" name="Afbeelding 2">
              <a:extLst>
                <a:ext uri="{FF2B5EF4-FFF2-40B4-BE49-F238E27FC236}">
                  <a16:creationId xmlns:a16="http://schemas.microsoft.com/office/drawing/2014/main" id="{2A10E49E-553B-F982-64AF-3E9071D322D8}"/>
                </a:ext>
              </a:extLst>
            </p:cNvPr>
            <p:cNvPicPr>
              <a:picLocks noChangeAspect="1"/>
            </p:cNvPicPr>
            <p:nvPr/>
          </p:nvPicPr>
          <p:blipFill>
            <a:blip r:embed="rId2"/>
            <a:stretch>
              <a:fillRect/>
            </a:stretch>
          </p:blipFill>
          <p:spPr>
            <a:xfrm>
              <a:off x="6179142" y="1842721"/>
              <a:ext cx="5181763" cy="4290076"/>
            </a:xfrm>
            <a:prstGeom prst="rect">
              <a:avLst/>
            </a:prstGeom>
            <a:ln w="12700">
              <a:solidFill>
                <a:schemeClr val="tx1"/>
              </a:solidFill>
            </a:ln>
          </p:spPr>
        </p:pic>
        <p:sp>
          <p:nvSpPr>
            <p:cNvPr id="4" name="Wolk 3">
              <a:extLst>
                <a:ext uri="{FF2B5EF4-FFF2-40B4-BE49-F238E27FC236}">
                  <a16:creationId xmlns:a16="http://schemas.microsoft.com/office/drawing/2014/main" id="{C6884CA4-7939-0DCD-930B-4CF132356125}"/>
                </a:ext>
              </a:extLst>
            </p:cNvPr>
            <p:cNvSpPr/>
            <p:nvPr/>
          </p:nvSpPr>
          <p:spPr>
            <a:xfrm>
              <a:off x="7594565" y="3638999"/>
              <a:ext cx="3183502" cy="465667"/>
            </a:xfrm>
            <a:prstGeom prst="cloud">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11">
              <a:extLst>
                <a:ext uri="{FF2B5EF4-FFF2-40B4-BE49-F238E27FC236}">
                  <a16:creationId xmlns:a16="http://schemas.microsoft.com/office/drawing/2014/main" id="{648AE662-C2A0-2000-5DEB-54A52A1F99DF}"/>
                </a:ext>
              </a:extLst>
            </p:cNvPr>
            <p:cNvSpPr/>
            <p:nvPr/>
          </p:nvSpPr>
          <p:spPr>
            <a:xfrm>
              <a:off x="7366000" y="3974915"/>
              <a:ext cx="3361267" cy="1667934"/>
            </a:xfrm>
            <a:custGeom>
              <a:avLst/>
              <a:gdLst>
                <a:gd name="connsiteX0" fmla="*/ 0 w 3361267"/>
                <a:gd name="connsiteY0" fmla="*/ 0 h 1667934"/>
                <a:gd name="connsiteX1" fmla="*/ 25400 w 3361267"/>
                <a:gd name="connsiteY1" fmla="*/ 1667934 h 1667934"/>
                <a:gd name="connsiteX2" fmla="*/ 3361267 w 3361267"/>
                <a:gd name="connsiteY2" fmla="*/ 1651000 h 1667934"/>
                <a:gd name="connsiteX3" fmla="*/ 3344333 w 3361267"/>
                <a:gd name="connsiteY3" fmla="*/ 381000 h 1667934"/>
                <a:gd name="connsiteX4" fmla="*/ 3056467 w 3361267"/>
                <a:gd name="connsiteY4" fmla="*/ 381000 h 1667934"/>
                <a:gd name="connsiteX5" fmla="*/ 3081867 w 3361267"/>
                <a:gd name="connsiteY5" fmla="*/ 1371600 h 1667934"/>
                <a:gd name="connsiteX6" fmla="*/ 321733 w 3361267"/>
                <a:gd name="connsiteY6" fmla="*/ 1405467 h 1667934"/>
                <a:gd name="connsiteX7" fmla="*/ 287867 w 3361267"/>
                <a:gd name="connsiteY7" fmla="*/ 0 h 1667934"/>
                <a:gd name="connsiteX8" fmla="*/ 0 w 3361267"/>
                <a:gd name="connsiteY8" fmla="*/ 0 h 1667934"/>
                <a:gd name="connsiteX0" fmla="*/ 0 w 3361267"/>
                <a:gd name="connsiteY0" fmla="*/ 0 h 1667934"/>
                <a:gd name="connsiteX1" fmla="*/ 25400 w 3361267"/>
                <a:gd name="connsiteY1" fmla="*/ 1667934 h 1667934"/>
                <a:gd name="connsiteX2" fmla="*/ 3361267 w 3361267"/>
                <a:gd name="connsiteY2" fmla="*/ 1651000 h 1667934"/>
                <a:gd name="connsiteX3" fmla="*/ 3344333 w 3361267"/>
                <a:gd name="connsiteY3" fmla="*/ 381000 h 1667934"/>
                <a:gd name="connsiteX4" fmla="*/ 3056467 w 3361267"/>
                <a:gd name="connsiteY4" fmla="*/ 381000 h 1667934"/>
                <a:gd name="connsiteX5" fmla="*/ 3056467 w 3361267"/>
                <a:gd name="connsiteY5" fmla="*/ 1413933 h 1667934"/>
                <a:gd name="connsiteX6" fmla="*/ 321733 w 3361267"/>
                <a:gd name="connsiteY6" fmla="*/ 1405467 h 1667934"/>
                <a:gd name="connsiteX7" fmla="*/ 287867 w 3361267"/>
                <a:gd name="connsiteY7" fmla="*/ 0 h 1667934"/>
                <a:gd name="connsiteX8" fmla="*/ 0 w 3361267"/>
                <a:gd name="connsiteY8" fmla="*/ 0 h 1667934"/>
                <a:gd name="connsiteX0" fmla="*/ 0 w 3361267"/>
                <a:gd name="connsiteY0" fmla="*/ 0 h 1667934"/>
                <a:gd name="connsiteX1" fmla="*/ 25400 w 3361267"/>
                <a:gd name="connsiteY1" fmla="*/ 1667934 h 1667934"/>
                <a:gd name="connsiteX2" fmla="*/ 3361267 w 3361267"/>
                <a:gd name="connsiteY2" fmla="*/ 1651000 h 1667934"/>
                <a:gd name="connsiteX3" fmla="*/ 3344333 w 3361267"/>
                <a:gd name="connsiteY3" fmla="*/ 381000 h 1667934"/>
                <a:gd name="connsiteX4" fmla="*/ 3056467 w 3361267"/>
                <a:gd name="connsiteY4" fmla="*/ 381000 h 1667934"/>
                <a:gd name="connsiteX5" fmla="*/ 3064934 w 3361267"/>
                <a:gd name="connsiteY5" fmla="*/ 1388533 h 1667934"/>
                <a:gd name="connsiteX6" fmla="*/ 321733 w 3361267"/>
                <a:gd name="connsiteY6" fmla="*/ 1405467 h 1667934"/>
                <a:gd name="connsiteX7" fmla="*/ 287867 w 3361267"/>
                <a:gd name="connsiteY7" fmla="*/ 0 h 1667934"/>
                <a:gd name="connsiteX8" fmla="*/ 0 w 3361267"/>
                <a:gd name="connsiteY8" fmla="*/ 0 h 166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267" h="1667934">
                  <a:moveTo>
                    <a:pt x="0" y="0"/>
                  </a:moveTo>
                  <a:lnTo>
                    <a:pt x="25400" y="1667934"/>
                  </a:lnTo>
                  <a:lnTo>
                    <a:pt x="3361267" y="1651000"/>
                  </a:lnTo>
                  <a:lnTo>
                    <a:pt x="3344333" y="381000"/>
                  </a:lnTo>
                  <a:lnTo>
                    <a:pt x="3056467" y="381000"/>
                  </a:lnTo>
                  <a:cubicBezTo>
                    <a:pt x="3059289" y="716844"/>
                    <a:pt x="3062112" y="1052689"/>
                    <a:pt x="3064934" y="1388533"/>
                  </a:cubicBezTo>
                  <a:lnTo>
                    <a:pt x="321733" y="1405467"/>
                  </a:lnTo>
                  <a:lnTo>
                    <a:pt x="287867" y="0"/>
                  </a:lnTo>
                  <a:lnTo>
                    <a:pt x="0" y="0"/>
                  </a:lnTo>
                  <a:close/>
                </a:path>
              </a:pathLst>
            </a:cu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26446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82547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747457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voor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1536958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a:solidFill>
                  <a:srgbClr val="7CC4A4"/>
                </a:solidFill>
              </a:rPr>
              <a:t>Alle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241521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voor </a:t>
            </a:r>
            <a:r>
              <a:rPr lang="en-US" sz="2000" dirty="0" err="1">
                <a:solidFill>
                  <a:srgbClr val="7CC4A4"/>
                </a:solidFill>
              </a:rPr>
              <a:t>watertransport</a:t>
            </a:r>
            <a:r>
              <a:rPr lang="en-US" sz="2000" dirty="0">
                <a:solidFill>
                  <a:srgbClr val="7CC4A4"/>
                </a:solidFill>
              </a:rPr>
              <a:t> voor transport </a:t>
            </a:r>
            <a:r>
              <a:rPr lang="en-US" sz="2000" dirty="0" err="1">
                <a:solidFill>
                  <a:srgbClr val="7CC4A4"/>
                </a:solidFill>
              </a:rPr>
              <a:t>groter</a:t>
            </a:r>
            <a:r>
              <a:rPr lang="en-US" sz="2000" dirty="0">
                <a:solidFill>
                  <a:srgbClr val="7CC4A4"/>
                </a:solidFill>
              </a:rPr>
              <a:t> dan 20m</a:t>
            </a: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844619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watertransport</a:t>
            </a:r>
            <a:r>
              <a:rPr lang="en-US" sz="2000" dirty="0">
                <a:solidFill>
                  <a:srgbClr val="7CC4A4"/>
                </a:solidFill>
              </a:rPr>
              <a:t> </a:t>
            </a:r>
            <a:r>
              <a:rPr lang="en-US" sz="2000" dirty="0" err="1">
                <a:solidFill>
                  <a:srgbClr val="7CC4A4"/>
                </a:solidFill>
              </a:rPr>
              <a:t>voor</a:t>
            </a:r>
            <a:r>
              <a:rPr lang="en-US" sz="2000" dirty="0">
                <a:solidFill>
                  <a:srgbClr val="7CC4A4"/>
                </a:solidFill>
              </a:rPr>
              <a:t> transport </a:t>
            </a:r>
            <a:r>
              <a:rPr lang="en-US" sz="2000" dirty="0" err="1">
                <a:solidFill>
                  <a:srgbClr val="7CC4A4"/>
                </a:solidFill>
              </a:rPr>
              <a:t>groter</a:t>
            </a:r>
            <a:r>
              <a:rPr lang="en-US" sz="2000" dirty="0">
                <a:solidFill>
                  <a:srgbClr val="7CC4A4"/>
                </a:solidFill>
              </a:rPr>
              <a:t> dan 20m</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27 </a:t>
            </a:r>
            <a:r>
              <a:rPr lang="en-US" sz="2000" dirty="0" err="1">
                <a:solidFill>
                  <a:srgbClr val="7CC4A4"/>
                </a:solidFill>
              </a:rPr>
              <a:t>januari</a:t>
            </a:r>
            <a:r>
              <a:rPr lang="en-US" sz="2000" dirty="0">
                <a:solidFill>
                  <a:srgbClr val="7CC4A4"/>
                </a:solidFill>
              </a:rPr>
              <a:t> 2025:</a:t>
            </a: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1634627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watertransport</a:t>
            </a:r>
            <a:r>
              <a:rPr lang="en-US" sz="2000" dirty="0">
                <a:solidFill>
                  <a:srgbClr val="7CC4A4"/>
                </a:solidFill>
              </a:rPr>
              <a:t> </a:t>
            </a:r>
            <a:r>
              <a:rPr lang="en-US" sz="2000" dirty="0" err="1">
                <a:solidFill>
                  <a:srgbClr val="7CC4A4"/>
                </a:solidFill>
              </a:rPr>
              <a:t>voor</a:t>
            </a:r>
            <a:r>
              <a:rPr lang="en-US" sz="2000" dirty="0">
                <a:solidFill>
                  <a:srgbClr val="7CC4A4"/>
                </a:solidFill>
              </a:rPr>
              <a:t> transport </a:t>
            </a:r>
            <a:r>
              <a:rPr lang="en-US" sz="2000" dirty="0" err="1">
                <a:solidFill>
                  <a:srgbClr val="7CC4A4"/>
                </a:solidFill>
              </a:rPr>
              <a:t>groter</a:t>
            </a:r>
            <a:r>
              <a:rPr lang="en-US" sz="2000" dirty="0">
                <a:solidFill>
                  <a:srgbClr val="7CC4A4"/>
                </a:solidFill>
              </a:rPr>
              <a:t> dan 20m</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27 </a:t>
            </a:r>
            <a:r>
              <a:rPr lang="en-US" sz="2000" dirty="0" err="1">
                <a:solidFill>
                  <a:srgbClr val="7CC4A4"/>
                </a:solidFill>
              </a:rPr>
              <a:t>januari</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Verleggen</a:t>
            </a:r>
            <a:r>
              <a:rPr lang="en-US" sz="1600" dirty="0">
                <a:solidFill>
                  <a:srgbClr val="7CC4A4"/>
                </a:solidFill>
              </a:rPr>
              <a:t> </a:t>
            </a:r>
            <a:r>
              <a:rPr lang="en-US" sz="1600" dirty="0" err="1">
                <a:solidFill>
                  <a:srgbClr val="7CC4A4"/>
                </a:solidFill>
              </a:rPr>
              <a:t>kabels</a:t>
            </a:r>
            <a:r>
              <a:rPr lang="en-US" sz="1600" dirty="0">
                <a:solidFill>
                  <a:srgbClr val="7CC4A4"/>
                </a:solidFill>
              </a:rPr>
              <a:t> en </a:t>
            </a:r>
            <a:r>
              <a:rPr lang="en-US" sz="1600" dirty="0" err="1">
                <a:solidFill>
                  <a:srgbClr val="7CC4A4"/>
                </a:solidFill>
              </a:rPr>
              <a:t>leidingen</a:t>
            </a:r>
            <a:r>
              <a:rPr lang="en-US" sz="1600" dirty="0">
                <a:solidFill>
                  <a:srgbClr val="7CC4A4"/>
                </a:solidFill>
              </a:rPr>
              <a:t> </a:t>
            </a:r>
            <a:r>
              <a:rPr lang="en-US" sz="1600" dirty="0" err="1">
                <a:solidFill>
                  <a:srgbClr val="7CC4A4"/>
                </a:solidFill>
              </a:rPr>
              <a:t>Liander</a:t>
            </a:r>
            <a:r>
              <a:rPr lang="en-US" sz="1600" dirty="0">
                <a:solidFill>
                  <a:srgbClr val="7CC4A4"/>
                </a:solidFill>
              </a:rPr>
              <a:t>, KPN </a:t>
            </a:r>
            <a:r>
              <a:rPr lang="en-US" sz="1600" dirty="0" err="1">
                <a:solidFill>
                  <a:srgbClr val="7CC4A4"/>
                </a:solidFill>
              </a:rPr>
              <a:t>en</a:t>
            </a:r>
            <a:r>
              <a:rPr lang="en-US" sz="1600" dirty="0">
                <a:solidFill>
                  <a:srgbClr val="7CC4A4"/>
                </a:solidFill>
              </a:rPr>
              <a:t> </a:t>
            </a:r>
            <a:r>
              <a:rPr lang="en-US" sz="1600" dirty="0" err="1">
                <a:solidFill>
                  <a:srgbClr val="7CC4A4"/>
                </a:solidFill>
              </a:rPr>
              <a:t>Eurofiber</a:t>
            </a:r>
            <a:endParaRPr lang="en-US" sz="1600" dirty="0">
              <a:solidFill>
                <a:srgbClr val="7CC4A4"/>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2999695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watertransport</a:t>
            </a:r>
            <a:r>
              <a:rPr lang="en-US" sz="2000" dirty="0">
                <a:solidFill>
                  <a:srgbClr val="7CC4A4"/>
                </a:solidFill>
              </a:rPr>
              <a:t> </a:t>
            </a:r>
            <a:r>
              <a:rPr lang="en-US" sz="2000" dirty="0" err="1">
                <a:solidFill>
                  <a:srgbClr val="7CC4A4"/>
                </a:solidFill>
              </a:rPr>
              <a:t>voor</a:t>
            </a:r>
            <a:r>
              <a:rPr lang="en-US" sz="2000" dirty="0">
                <a:solidFill>
                  <a:srgbClr val="7CC4A4"/>
                </a:solidFill>
              </a:rPr>
              <a:t> transport </a:t>
            </a:r>
            <a:r>
              <a:rPr lang="en-US" sz="2000" dirty="0" err="1">
                <a:solidFill>
                  <a:srgbClr val="7CC4A4"/>
                </a:solidFill>
              </a:rPr>
              <a:t>groter</a:t>
            </a:r>
            <a:r>
              <a:rPr lang="en-US" sz="2000" dirty="0">
                <a:solidFill>
                  <a:srgbClr val="7CC4A4"/>
                </a:solidFill>
              </a:rPr>
              <a:t> dan 20m</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27 </a:t>
            </a:r>
            <a:r>
              <a:rPr lang="en-US" sz="2000" dirty="0" err="1">
                <a:solidFill>
                  <a:srgbClr val="7CC4A4"/>
                </a:solidFill>
              </a:rPr>
              <a:t>januari</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Verleggen</a:t>
            </a:r>
            <a:r>
              <a:rPr lang="en-US" sz="1600" dirty="0">
                <a:solidFill>
                  <a:srgbClr val="7CC4A4"/>
                </a:solidFill>
              </a:rPr>
              <a:t> </a:t>
            </a:r>
            <a:r>
              <a:rPr lang="en-US" sz="1600" dirty="0" err="1">
                <a:solidFill>
                  <a:srgbClr val="7CC4A4"/>
                </a:solidFill>
              </a:rPr>
              <a:t>kabels</a:t>
            </a:r>
            <a:r>
              <a:rPr lang="en-US" sz="1600" dirty="0">
                <a:solidFill>
                  <a:srgbClr val="7CC4A4"/>
                </a:solidFill>
              </a:rPr>
              <a:t> en </a:t>
            </a:r>
            <a:r>
              <a:rPr lang="en-US" sz="1600" dirty="0" err="1">
                <a:solidFill>
                  <a:srgbClr val="7CC4A4"/>
                </a:solidFill>
              </a:rPr>
              <a:t>leidingen</a:t>
            </a:r>
            <a:r>
              <a:rPr lang="en-US" sz="1600" dirty="0">
                <a:solidFill>
                  <a:srgbClr val="7CC4A4"/>
                </a:solidFill>
              </a:rPr>
              <a:t> </a:t>
            </a:r>
            <a:r>
              <a:rPr lang="en-US" sz="1600" dirty="0" err="1">
                <a:solidFill>
                  <a:srgbClr val="7CC4A4"/>
                </a:solidFill>
              </a:rPr>
              <a:t>Liander</a:t>
            </a:r>
            <a:r>
              <a:rPr lang="en-US" sz="1600" dirty="0">
                <a:solidFill>
                  <a:srgbClr val="7CC4A4"/>
                </a:solidFill>
              </a:rPr>
              <a:t>, KPN en </a:t>
            </a:r>
            <a:r>
              <a:rPr lang="en-US" sz="1600" dirty="0" err="1">
                <a:solidFill>
                  <a:srgbClr val="7CC4A4"/>
                </a:solidFill>
              </a:rPr>
              <a:t>Eurofiber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Vrijmaken</a:t>
            </a:r>
            <a:r>
              <a:rPr lang="en-US" sz="1600" dirty="0">
                <a:solidFill>
                  <a:srgbClr val="7CC4A4"/>
                </a:solidFill>
              </a:rPr>
              <a:t> </a:t>
            </a:r>
            <a:r>
              <a:rPr lang="en-US" sz="1600" dirty="0" err="1">
                <a:solidFill>
                  <a:srgbClr val="7CC4A4"/>
                </a:solidFill>
              </a:rPr>
              <a:t>openbare</a:t>
            </a:r>
            <a:r>
              <a:rPr lang="en-US" sz="1600" dirty="0">
                <a:solidFill>
                  <a:srgbClr val="7CC4A4"/>
                </a:solidFill>
              </a:rPr>
              <a:t> </a:t>
            </a:r>
            <a:r>
              <a:rPr lang="en-US" sz="1600" dirty="0" err="1">
                <a:solidFill>
                  <a:srgbClr val="7CC4A4"/>
                </a:solidFill>
              </a:rPr>
              <a:t>ruimte</a:t>
            </a:r>
            <a:r>
              <a:rPr lang="en-US" sz="1600" dirty="0">
                <a:solidFill>
                  <a:srgbClr val="7CC4A4"/>
                </a:solidFill>
              </a:rPr>
              <a:t> </a:t>
            </a:r>
            <a:r>
              <a:rPr lang="en-US" sz="1600" dirty="0" err="1">
                <a:solidFill>
                  <a:srgbClr val="7CC4A4"/>
                </a:solidFill>
              </a:rPr>
              <a:t>Gasthuispleintje</a:t>
            </a:r>
            <a:r>
              <a:rPr lang="en-US" sz="1600" dirty="0">
                <a:solidFill>
                  <a:srgbClr val="7CC4A4"/>
                </a:solidFill>
              </a:rPr>
              <a:t> </a:t>
            </a:r>
            <a:br>
              <a:rPr lang="en-US" sz="1600" dirty="0">
                <a:solidFill>
                  <a:srgbClr val="7CC4A4"/>
                </a:solidFill>
              </a:rPr>
            </a:br>
            <a:endParaRPr lang="en-US" sz="1600" dirty="0">
              <a:solidFill>
                <a:srgbClr val="7CC4A4"/>
              </a:solidFill>
            </a:endParaRPr>
          </a:p>
          <a:p>
            <a:pPr lvl="1"/>
            <a:endParaRPr lang="en-US" sz="1600" dirty="0">
              <a:solidFill>
                <a:schemeClr val="tx2"/>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2508478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watertransport</a:t>
            </a:r>
            <a:r>
              <a:rPr lang="en-US" sz="2000" dirty="0">
                <a:solidFill>
                  <a:srgbClr val="7CC4A4"/>
                </a:solidFill>
              </a:rPr>
              <a:t> </a:t>
            </a:r>
            <a:r>
              <a:rPr lang="en-US" sz="2000" dirty="0" err="1">
                <a:solidFill>
                  <a:srgbClr val="7CC4A4"/>
                </a:solidFill>
              </a:rPr>
              <a:t>voor</a:t>
            </a:r>
            <a:r>
              <a:rPr lang="en-US" sz="2000" dirty="0">
                <a:solidFill>
                  <a:srgbClr val="7CC4A4"/>
                </a:solidFill>
              </a:rPr>
              <a:t> transport </a:t>
            </a:r>
            <a:r>
              <a:rPr lang="en-US" sz="2000" dirty="0" err="1">
                <a:solidFill>
                  <a:srgbClr val="7CC4A4"/>
                </a:solidFill>
              </a:rPr>
              <a:t>groter</a:t>
            </a:r>
            <a:r>
              <a:rPr lang="en-US" sz="2000" dirty="0">
                <a:solidFill>
                  <a:srgbClr val="7CC4A4"/>
                </a:solidFill>
              </a:rPr>
              <a:t> dan 20m</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27 </a:t>
            </a:r>
            <a:r>
              <a:rPr lang="en-US" sz="2000" dirty="0" err="1">
                <a:solidFill>
                  <a:srgbClr val="7CC4A4"/>
                </a:solidFill>
              </a:rPr>
              <a:t>januari</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Verleggen</a:t>
            </a:r>
            <a:r>
              <a:rPr lang="en-US" sz="1600" dirty="0">
                <a:solidFill>
                  <a:srgbClr val="7CC4A4"/>
                </a:solidFill>
              </a:rPr>
              <a:t> </a:t>
            </a:r>
            <a:r>
              <a:rPr lang="en-US" sz="1600" dirty="0" err="1">
                <a:solidFill>
                  <a:srgbClr val="7CC4A4"/>
                </a:solidFill>
              </a:rPr>
              <a:t>kabels</a:t>
            </a:r>
            <a:r>
              <a:rPr lang="en-US" sz="1600" dirty="0">
                <a:solidFill>
                  <a:srgbClr val="7CC4A4"/>
                </a:solidFill>
              </a:rPr>
              <a:t> en </a:t>
            </a:r>
            <a:r>
              <a:rPr lang="en-US" sz="1600" dirty="0" err="1">
                <a:solidFill>
                  <a:srgbClr val="7CC4A4"/>
                </a:solidFill>
              </a:rPr>
              <a:t>leidingen</a:t>
            </a:r>
            <a:r>
              <a:rPr lang="en-US" sz="1600" dirty="0">
                <a:solidFill>
                  <a:srgbClr val="7CC4A4"/>
                </a:solidFill>
              </a:rPr>
              <a:t> </a:t>
            </a:r>
            <a:r>
              <a:rPr lang="en-US" sz="1600" dirty="0" err="1">
                <a:solidFill>
                  <a:srgbClr val="7CC4A4"/>
                </a:solidFill>
              </a:rPr>
              <a:t>Liander</a:t>
            </a:r>
            <a:r>
              <a:rPr lang="en-US" sz="1600" dirty="0">
                <a:solidFill>
                  <a:srgbClr val="7CC4A4"/>
                </a:solidFill>
              </a:rPr>
              <a:t>, KPN en </a:t>
            </a:r>
            <a:r>
              <a:rPr lang="en-US" sz="1600" dirty="0" err="1">
                <a:solidFill>
                  <a:srgbClr val="7CC4A4"/>
                </a:solidFill>
              </a:rPr>
              <a:t>Eurofiber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Vrijmaken</a:t>
            </a:r>
            <a:r>
              <a:rPr lang="en-US" sz="1600" dirty="0">
                <a:solidFill>
                  <a:srgbClr val="7CC4A4"/>
                </a:solidFill>
              </a:rPr>
              <a:t> </a:t>
            </a:r>
            <a:r>
              <a:rPr lang="en-US" sz="1600" dirty="0" err="1">
                <a:solidFill>
                  <a:srgbClr val="7CC4A4"/>
                </a:solidFill>
              </a:rPr>
              <a:t>openbare</a:t>
            </a:r>
            <a:r>
              <a:rPr lang="en-US" sz="1600" dirty="0">
                <a:solidFill>
                  <a:srgbClr val="7CC4A4"/>
                </a:solidFill>
              </a:rPr>
              <a:t> </a:t>
            </a:r>
            <a:r>
              <a:rPr lang="en-US" sz="1600" dirty="0" err="1">
                <a:solidFill>
                  <a:srgbClr val="7CC4A4"/>
                </a:solidFill>
              </a:rPr>
              <a:t>ruimte</a:t>
            </a:r>
            <a:r>
              <a:rPr lang="en-US" sz="1600" dirty="0">
                <a:solidFill>
                  <a:srgbClr val="7CC4A4"/>
                </a:solidFill>
              </a:rPr>
              <a:t> </a:t>
            </a:r>
            <a:r>
              <a:rPr lang="en-US" sz="1600" dirty="0" err="1">
                <a:solidFill>
                  <a:srgbClr val="7CC4A4"/>
                </a:solidFill>
              </a:rPr>
              <a:t>Gasthuispleintje</a:t>
            </a:r>
            <a:r>
              <a:rPr lang="en-US" sz="1600" dirty="0">
                <a:solidFill>
                  <a:srgbClr val="7CC4A4"/>
                </a:solidFill>
              </a:rPr>
              <a:t> </a:t>
            </a:r>
          </a:p>
          <a:p>
            <a:pPr marL="1257300" lvl="2" indent="-342900">
              <a:buSzPct val="80000"/>
              <a:buFont typeface="Arial" panose="020B0604020202020204" pitchFamily="34" charset="0"/>
              <a:buChar char="•"/>
            </a:pPr>
            <a:r>
              <a:rPr lang="en-US" sz="1600" dirty="0" err="1">
                <a:solidFill>
                  <a:srgbClr val="7CC4A4"/>
                </a:solidFill>
              </a:rPr>
              <a:t>Aanbrengen</a:t>
            </a:r>
            <a:r>
              <a:rPr lang="en-US" sz="1600" dirty="0">
                <a:solidFill>
                  <a:srgbClr val="7CC4A4"/>
                </a:solidFill>
              </a:rPr>
              <a:t> </a:t>
            </a:r>
            <a:r>
              <a:rPr lang="en-US" sz="1600" dirty="0" err="1">
                <a:solidFill>
                  <a:srgbClr val="7CC4A4"/>
                </a:solidFill>
              </a:rPr>
              <a:t>damwanden</a:t>
            </a:r>
            <a:r>
              <a:rPr lang="en-US" sz="1600" dirty="0">
                <a:solidFill>
                  <a:srgbClr val="7CC4A4"/>
                </a:solidFill>
              </a:rPr>
              <a:t> </a:t>
            </a:r>
            <a:r>
              <a:rPr lang="en-US" sz="1600" dirty="0" err="1">
                <a:solidFill>
                  <a:srgbClr val="7CC4A4"/>
                </a:solidFill>
              </a:rPr>
              <a:t>vanaf</a:t>
            </a:r>
            <a:r>
              <a:rPr lang="en-US" sz="1600" dirty="0">
                <a:solidFill>
                  <a:srgbClr val="7CC4A4"/>
                </a:solidFill>
              </a:rPr>
              <a:t> 14 </a:t>
            </a:r>
            <a:r>
              <a:rPr lang="en-US" sz="1600" dirty="0" err="1">
                <a:solidFill>
                  <a:srgbClr val="7CC4A4"/>
                </a:solidFill>
              </a:rPr>
              <a:t>februari</a:t>
            </a:r>
            <a:br>
              <a:rPr lang="en-US" sz="1600" dirty="0">
                <a:solidFill>
                  <a:srgbClr val="7CC4A4"/>
                </a:solidFill>
              </a:rPr>
            </a:br>
            <a:endParaRPr lang="en-US" sz="1600" dirty="0">
              <a:solidFill>
                <a:srgbClr val="7CC4A4"/>
              </a:solidFill>
            </a:endParaRPr>
          </a:p>
          <a:p>
            <a:pPr lvl="1"/>
            <a:endParaRPr lang="en-US" sz="1600" dirty="0">
              <a:solidFill>
                <a:schemeClr val="tx2"/>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3880961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Afbeelding 2" descr="Afbeelding met diagram&#10;&#10;Automatisch gegenereerde beschrijving">
            <a:extLst>
              <a:ext uri="{FF2B5EF4-FFF2-40B4-BE49-F238E27FC236}">
                <a16:creationId xmlns:a16="http://schemas.microsoft.com/office/drawing/2014/main" id="{19B917D2-BEA7-7872-BAC2-0BB80AFE8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52" y="4452880"/>
            <a:ext cx="12228318" cy="1999397"/>
          </a:xfrm>
          <a:prstGeom prst="rect">
            <a:avLst/>
          </a:prstGeom>
        </p:spPr>
      </p:pic>
      <p:sp>
        <p:nvSpPr>
          <p:cNvPr id="11" name="Tekstvak 10">
            <a:extLst>
              <a:ext uri="{FF2B5EF4-FFF2-40B4-BE49-F238E27FC236}">
                <a16:creationId xmlns:a16="http://schemas.microsoft.com/office/drawing/2014/main" id="{B08D6826-521F-10F3-83DF-CBD94877B569}"/>
              </a:ext>
            </a:extLst>
          </p:cNvPr>
          <p:cNvSpPr txBox="1"/>
          <p:nvPr/>
        </p:nvSpPr>
        <p:spPr>
          <a:xfrm>
            <a:off x="740795" y="1606243"/>
            <a:ext cx="2359864" cy="400110"/>
          </a:xfrm>
          <a:prstGeom prst="rect">
            <a:avLst/>
          </a:prstGeom>
          <a:noFill/>
        </p:spPr>
        <p:txBody>
          <a:bodyPr wrap="square" rtlCol="0">
            <a:spAutoFit/>
          </a:bodyPr>
          <a:lstStyle/>
          <a:p>
            <a:r>
              <a:rPr lang="nl-NL" sz="2000" b="1" dirty="0">
                <a:solidFill>
                  <a:srgbClr val="007866"/>
                </a:solidFill>
                <a:latin typeface="DM Sans" pitchFamily="2" charset="0"/>
              </a:rPr>
              <a:t>juli 24 – jan 25</a:t>
            </a:r>
          </a:p>
        </p:txBody>
      </p:sp>
      <p:sp>
        <p:nvSpPr>
          <p:cNvPr id="14" name="Afgeronde rechthoek 13">
            <a:extLst>
              <a:ext uri="{FF2B5EF4-FFF2-40B4-BE49-F238E27FC236}">
                <a16:creationId xmlns:a16="http://schemas.microsoft.com/office/drawing/2014/main" id="{EF558973-7966-6FD8-06C3-ADB387DC8CCC}"/>
              </a:ext>
            </a:extLst>
          </p:cNvPr>
          <p:cNvSpPr/>
          <p:nvPr/>
        </p:nvSpPr>
        <p:spPr>
          <a:xfrm>
            <a:off x="371378" y="2621223"/>
            <a:ext cx="2203501" cy="1226086"/>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2000" b="1" i="0" u="none" strike="noStrike" dirty="0">
                <a:solidFill>
                  <a:srgbClr val="F08050"/>
                </a:solidFill>
                <a:effectLst/>
                <a:latin typeface="DM Sans" pitchFamily="2" charset="0"/>
              </a:rPr>
              <a:t>selectie aannemers 6 deelprojecten</a:t>
            </a:r>
            <a:endParaRPr lang="nl-NL" sz="2000" b="0" i="0" u="none" strike="noStrike" dirty="0">
              <a:solidFill>
                <a:srgbClr val="F08050"/>
              </a:solidFill>
              <a:effectLst/>
              <a:latin typeface="DM Sans" pitchFamily="2" charset="0"/>
            </a:endParaRPr>
          </a:p>
        </p:txBody>
      </p:sp>
      <p:sp>
        <p:nvSpPr>
          <p:cNvPr id="20" name="Pijl omlaag 19">
            <a:extLst>
              <a:ext uri="{FF2B5EF4-FFF2-40B4-BE49-F238E27FC236}">
                <a16:creationId xmlns:a16="http://schemas.microsoft.com/office/drawing/2014/main" id="{F5EC1CEC-11C7-DD4B-1EA2-6F680BE830A9}"/>
              </a:ext>
            </a:extLst>
          </p:cNvPr>
          <p:cNvSpPr/>
          <p:nvPr/>
        </p:nvSpPr>
        <p:spPr>
          <a:xfrm>
            <a:off x="1299193" y="2032690"/>
            <a:ext cx="400817" cy="478910"/>
          </a:xfrm>
          <a:prstGeom prst="downArrow">
            <a:avLst/>
          </a:prstGeom>
          <a:solidFill>
            <a:srgbClr val="C2DCAF"/>
          </a:solidFill>
          <a:ln>
            <a:solidFill>
              <a:srgbClr val="007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DM Sans" pitchFamily="2" charset="0"/>
            </a:endParaRPr>
          </a:p>
        </p:txBody>
      </p:sp>
      <p:sp>
        <p:nvSpPr>
          <p:cNvPr id="24" name="Titel 2">
            <a:extLst>
              <a:ext uri="{FF2B5EF4-FFF2-40B4-BE49-F238E27FC236}">
                <a16:creationId xmlns:a16="http://schemas.microsoft.com/office/drawing/2014/main" id="{7D238595-1426-6BD5-F6D6-AD75951E9DA4}"/>
              </a:ext>
            </a:extLst>
          </p:cNvPr>
          <p:cNvSpPr txBox="1">
            <a:spLocks/>
          </p:cNvSpPr>
          <p:nvPr/>
        </p:nvSpPr>
        <p:spPr>
          <a:xfrm>
            <a:off x="1400687" y="466002"/>
            <a:ext cx="9643668" cy="60363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3200" b="1" dirty="0">
                <a:solidFill>
                  <a:srgbClr val="7CC4A4"/>
                </a:solidFill>
                <a:latin typeface="DM Sans"/>
              </a:rPr>
              <a:t>Inleiding</a:t>
            </a:r>
            <a:endParaRPr kumimoji="0" lang="nl-NL" sz="4000" b="1" i="0" u="none" strike="noStrike" kern="1200" cap="none" spc="0" normalizeH="0" baseline="0" noProof="0" dirty="0">
              <a:ln>
                <a:noFill/>
              </a:ln>
              <a:solidFill>
                <a:srgbClr val="7CC4A4"/>
              </a:solidFill>
              <a:effectLst/>
              <a:uLnTx/>
              <a:uFillTx/>
              <a:latin typeface="DM Sans"/>
              <a:ea typeface="+mn-ea"/>
              <a:cs typeface="+mn-cs"/>
            </a:endParaRPr>
          </a:p>
          <a:p>
            <a:endParaRPr lang="nl-NL" sz="4000" dirty="0">
              <a:solidFill>
                <a:srgbClr val="007866"/>
              </a:solidFill>
              <a:latin typeface="DM Sans" pitchFamily="2" charset="0"/>
            </a:endParaRPr>
          </a:p>
        </p:txBody>
      </p:sp>
      <p:sp>
        <p:nvSpPr>
          <p:cNvPr id="32" name="Tekstvak 31">
            <a:extLst>
              <a:ext uri="{FF2B5EF4-FFF2-40B4-BE49-F238E27FC236}">
                <a16:creationId xmlns:a16="http://schemas.microsoft.com/office/drawing/2014/main" id="{66FC914B-923A-9063-6E44-56CD22902D78}"/>
              </a:ext>
            </a:extLst>
          </p:cNvPr>
          <p:cNvSpPr txBox="1"/>
          <p:nvPr/>
        </p:nvSpPr>
        <p:spPr>
          <a:xfrm>
            <a:off x="2879942" y="1613096"/>
            <a:ext cx="2822465" cy="400110"/>
          </a:xfrm>
          <a:prstGeom prst="rect">
            <a:avLst/>
          </a:prstGeom>
          <a:noFill/>
        </p:spPr>
        <p:txBody>
          <a:bodyPr wrap="square" rtlCol="0">
            <a:spAutoFit/>
          </a:bodyPr>
          <a:lstStyle/>
          <a:p>
            <a:r>
              <a:rPr lang="nl-NL" sz="2000" b="1" dirty="0">
                <a:solidFill>
                  <a:srgbClr val="007866"/>
                </a:solidFill>
                <a:latin typeface="DM Sans" pitchFamily="2" charset="0"/>
              </a:rPr>
              <a:t>jan 25 – dec 25</a:t>
            </a:r>
          </a:p>
        </p:txBody>
      </p:sp>
      <p:sp>
        <p:nvSpPr>
          <p:cNvPr id="33" name="Afgeronde rechthoek 32">
            <a:extLst>
              <a:ext uri="{FF2B5EF4-FFF2-40B4-BE49-F238E27FC236}">
                <a16:creationId xmlns:a16="http://schemas.microsoft.com/office/drawing/2014/main" id="{2969B7EE-33B1-CA8A-8B45-C43FA663F460}"/>
              </a:ext>
            </a:extLst>
          </p:cNvPr>
          <p:cNvSpPr/>
          <p:nvPr/>
        </p:nvSpPr>
        <p:spPr>
          <a:xfrm>
            <a:off x="2735716" y="2641294"/>
            <a:ext cx="2203502" cy="122608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2000" b="1" i="0" u="none" strike="noStrike" dirty="0">
                <a:solidFill>
                  <a:srgbClr val="F08050"/>
                </a:solidFill>
                <a:effectLst/>
                <a:latin typeface="DM Sans" pitchFamily="2" charset="0"/>
              </a:rPr>
              <a:t>uitvoerings-ontwerpen 6 deelprojecten </a:t>
            </a:r>
            <a:endParaRPr lang="nl-NL" sz="2000" b="0" i="0" u="none" strike="noStrike" dirty="0">
              <a:solidFill>
                <a:srgbClr val="F08050"/>
              </a:solidFill>
              <a:effectLst/>
              <a:latin typeface="DM Sans" pitchFamily="2" charset="0"/>
            </a:endParaRPr>
          </a:p>
        </p:txBody>
      </p:sp>
      <p:sp>
        <p:nvSpPr>
          <p:cNvPr id="34" name="Pijl omlaag 33">
            <a:extLst>
              <a:ext uri="{FF2B5EF4-FFF2-40B4-BE49-F238E27FC236}">
                <a16:creationId xmlns:a16="http://schemas.microsoft.com/office/drawing/2014/main" id="{39CE3E87-417D-F6CB-8A47-5308D8B33B03}"/>
              </a:ext>
            </a:extLst>
          </p:cNvPr>
          <p:cNvSpPr/>
          <p:nvPr/>
        </p:nvSpPr>
        <p:spPr>
          <a:xfrm>
            <a:off x="3574663" y="2052761"/>
            <a:ext cx="400817" cy="478910"/>
          </a:xfrm>
          <a:prstGeom prst="downArrow">
            <a:avLst/>
          </a:prstGeom>
          <a:solidFill>
            <a:srgbClr val="C2DCAF"/>
          </a:solidFill>
          <a:ln>
            <a:solidFill>
              <a:srgbClr val="007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DM Sans" pitchFamily="2" charset="0"/>
            </a:endParaRPr>
          </a:p>
        </p:txBody>
      </p:sp>
      <p:sp>
        <p:nvSpPr>
          <p:cNvPr id="35" name="Tekstvak 34">
            <a:extLst>
              <a:ext uri="{FF2B5EF4-FFF2-40B4-BE49-F238E27FC236}">
                <a16:creationId xmlns:a16="http://schemas.microsoft.com/office/drawing/2014/main" id="{FB8343AB-2867-5F20-39B1-03D2AEEBC651}"/>
              </a:ext>
            </a:extLst>
          </p:cNvPr>
          <p:cNvSpPr txBox="1"/>
          <p:nvPr/>
        </p:nvSpPr>
        <p:spPr>
          <a:xfrm>
            <a:off x="5508612" y="1606831"/>
            <a:ext cx="1961965" cy="400110"/>
          </a:xfrm>
          <a:prstGeom prst="rect">
            <a:avLst/>
          </a:prstGeom>
          <a:noFill/>
        </p:spPr>
        <p:txBody>
          <a:bodyPr wrap="square" rtlCol="0">
            <a:spAutoFit/>
          </a:bodyPr>
          <a:lstStyle/>
          <a:p>
            <a:r>
              <a:rPr lang="nl-NL" sz="2000" b="1" dirty="0">
                <a:solidFill>
                  <a:srgbClr val="007866"/>
                </a:solidFill>
                <a:latin typeface="DM Sans" pitchFamily="2" charset="0"/>
              </a:rPr>
              <a:t>feb – aug 25</a:t>
            </a:r>
          </a:p>
        </p:txBody>
      </p:sp>
      <p:sp>
        <p:nvSpPr>
          <p:cNvPr id="36" name="Afgeronde rechthoek 35">
            <a:extLst>
              <a:ext uri="{FF2B5EF4-FFF2-40B4-BE49-F238E27FC236}">
                <a16:creationId xmlns:a16="http://schemas.microsoft.com/office/drawing/2014/main" id="{EC905DE3-4D8C-5ACB-D261-31D81FCA944F}"/>
              </a:ext>
            </a:extLst>
          </p:cNvPr>
          <p:cNvSpPr/>
          <p:nvPr/>
        </p:nvSpPr>
        <p:spPr>
          <a:xfrm>
            <a:off x="5095798" y="2635253"/>
            <a:ext cx="2203501" cy="12120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2000" b="1" i="0" u="none" strike="noStrike" dirty="0">
                <a:solidFill>
                  <a:srgbClr val="F08050"/>
                </a:solidFill>
                <a:effectLst/>
                <a:latin typeface="DM Sans" pitchFamily="2" charset="0"/>
              </a:rPr>
              <a:t>bouw technische ruimte</a:t>
            </a:r>
          </a:p>
          <a:p>
            <a:pPr algn="ctr"/>
            <a:endParaRPr lang="nl-NL" sz="2000" b="1" i="0" u="none" strike="noStrike" dirty="0">
              <a:solidFill>
                <a:schemeClr val="accent4">
                  <a:lumMod val="50000"/>
                </a:schemeClr>
              </a:solidFill>
              <a:effectLst/>
              <a:latin typeface="DM Sans" pitchFamily="2" charset="0"/>
            </a:endParaRPr>
          </a:p>
          <a:p>
            <a:pPr algn="ctr"/>
            <a:endParaRPr lang="nl-NL" sz="2000" b="0" i="0" u="none" strike="noStrike" dirty="0">
              <a:solidFill>
                <a:schemeClr val="accent4">
                  <a:lumMod val="50000"/>
                </a:schemeClr>
              </a:solidFill>
              <a:effectLst/>
              <a:latin typeface="DM Sans" pitchFamily="2" charset="0"/>
            </a:endParaRPr>
          </a:p>
        </p:txBody>
      </p:sp>
      <p:sp>
        <p:nvSpPr>
          <p:cNvPr id="37" name="Pijl omlaag 36">
            <a:extLst>
              <a:ext uri="{FF2B5EF4-FFF2-40B4-BE49-F238E27FC236}">
                <a16:creationId xmlns:a16="http://schemas.microsoft.com/office/drawing/2014/main" id="{04790C99-7AE2-94FB-EBBD-547564F37A99}"/>
              </a:ext>
            </a:extLst>
          </p:cNvPr>
          <p:cNvSpPr/>
          <p:nvPr/>
        </p:nvSpPr>
        <p:spPr>
          <a:xfrm>
            <a:off x="5939544" y="2063092"/>
            <a:ext cx="400817" cy="478910"/>
          </a:xfrm>
          <a:prstGeom prst="downArrow">
            <a:avLst/>
          </a:prstGeom>
          <a:solidFill>
            <a:srgbClr val="C2DCAF"/>
          </a:solidFill>
          <a:ln>
            <a:solidFill>
              <a:srgbClr val="007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DM Sans" pitchFamily="2" charset="0"/>
            </a:endParaRPr>
          </a:p>
        </p:txBody>
      </p:sp>
      <p:sp>
        <p:nvSpPr>
          <p:cNvPr id="39" name="Afgeronde rechthoek 38">
            <a:extLst>
              <a:ext uri="{FF2B5EF4-FFF2-40B4-BE49-F238E27FC236}">
                <a16:creationId xmlns:a16="http://schemas.microsoft.com/office/drawing/2014/main" id="{B95B7430-B95D-45B8-2A71-3C2C248AA304}"/>
              </a:ext>
            </a:extLst>
          </p:cNvPr>
          <p:cNvSpPr/>
          <p:nvPr/>
        </p:nvSpPr>
        <p:spPr>
          <a:xfrm>
            <a:off x="7445297" y="2635500"/>
            <a:ext cx="2044844" cy="12118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2000" b="1" dirty="0">
                <a:solidFill>
                  <a:srgbClr val="F08050"/>
                </a:solidFill>
                <a:latin typeface="DM Sans" pitchFamily="2" charset="0"/>
              </a:rPr>
              <a:t>bouw WKO, installaties, leidingnetten</a:t>
            </a:r>
            <a:endParaRPr lang="nl-NL" sz="2000" b="1" i="0" u="none" strike="noStrike" dirty="0">
              <a:solidFill>
                <a:srgbClr val="F08050"/>
              </a:solidFill>
              <a:effectLst/>
              <a:latin typeface="DM Sans" pitchFamily="2" charset="0"/>
            </a:endParaRPr>
          </a:p>
        </p:txBody>
      </p:sp>
      <p:sp>
        <p:nvSpPr>
          <p:cNvPr id="40" name="Pijl omlaag 39">
            <a:extLst>
              <a:ext uri="{FF2B5EF4-FFF2-40B4-BE49-F238E27FC236}">
                <a16:creationId xmlns:a16="http://schemas.microsoft.com/office/drawing/2014/main" id="{63D563D5-008A-35D9-32A2-2E09E4F47A77}"/>
              </a:ext>
            </a:extLst>
          </p:cNvPr>
          <p:cNvSpPr/>
          <p:nvPr/>
        </p:nvSpPr>
        <p:spPr>
          <a:xfrm>
            <a:off x="8134871" y="2053928"/>
            <a:ext cx="400817" cy="478910"/>
          </a:xfrm>
          <a:prstGeom prst="downArrow">
            <a:avLst/>
          </a:prstGeom>
          <a:solidFill>
            <a:srgbClr val="C2DCAF"/>
          </a:solidFill>
          <a:ln>
            <a:solidFill>
              <a:srgbClr val="007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DM Sans" pitchFamily="2" charset="0"/>
            </a:endParaRPr>
          </a:p>
        </p:txBody>
      </p:sp>
      <p:sp>
        <p:nvSpPr>
          <p:cNvPr id="2" name="Tekstvak 1">
            <a:extLst>
              <a:ext uri="{FF2B5EF4-FFF2-40B4-BE49-F238E27FC236}">
                <a16:creationId xmlns:a16="http://schemas.microsoft.com/office/drawing/2014/main" id="{CFBCEE8C-E0DB-13BC-D26A-8A89DC451478}"/>
              </a:ext>
            </a:extLst>
          </p:cNvPr>
          <p:cNvSpPr txBox="1"/>
          <p:nvPr/>
        </p:nvSpPr>
        <p:spPr>
          <a:xfrm>
            <a:off x="7299299" y="1613096"/>
            <a:ext cx="2177283" cy="400110"/>
          </a:xfrm>
          <a:prstGeom prst="rect">
            <a:avLst/>
          </a:prstGeom>
          <a:noFill/>
        </p:spPr>
        <p:txBody>
          <a:bodyPr wrap="square" rtlCol="0">
            <a:spAutoFit/>
          </a:bodyPr>
          <a:lstStyle/>
          <a:p>
            <a:r>
              <a:rPr lang="nl-NL" sz="2000" b="1" dirty="0">
                <a:solidFill>
                  <a:srgbClr val="007866"/>
                </a:solidFill>
                <a:latin typeface="DM Sans" pitchFamily="2" charset="0"/>
              </a:rPr>
              <a:t>aug 25 – mrt 26</a:t>
            </a:r>
          </a:p>
        </p:txBody>
      </p:sp>
      <p:sp>
        <p:nvSpPr>
          <p:cNvPr id="4" name="Tekstvak 3">
            <a:extLst>
              <a:ext uri="{FF2B5EF4-FFF2-40B4-BE49-F238E27FC236}">
                <a16:creationId xmlns:a16="http://schemas.microsoft.com/office/drawing/2014/main" id="{B3703040-D12D-0649-C787-91AC7DE33BB8}"/>
              </a:ext>
            </a:extLst>
          </p:cNvPr>
          <p:cNvSpPr txBox="1"/>
          <p:nvPr/>
        </p:nvSpPr>
        <p:spPr>
          <a:xfrm>
            <a:off x="9801365" y="1593017"/>
            <a:ext cx="2359864" cy="400110"/>
          </a:xfrm>
          <a:prstGeom prst="rect">
            <a:avLst/>
          </a:prstGeom>
          <a:noFill/>
        </p:spPr>
        <p:txBody>
          <a:bodyPr wrap="square" rtlCol="0">
            <a:spAutoFit/>
          </a:bodyPr>
          <a:lstStyle/>
          <a:p>
            <a:r>
              <a:rPr lang="nl-NL" sz="2000" b="1" dirty="0">
                <a:solidFill>
                  <a:srgbClr val="007866"/>
                </a:solidFill>
                <a:latin typeface="DM Sans" pitchFamily="2" charset="0"/>
              </a:rPr>
              <a:t>apr 26 – okt 27</a:t>
            </a:r>
          </a:p>
        </p:txBody>
      </p:sp>
      <p:sp>
        <p:nvSpPr>
          <p:cNvPr id="5" name="Afgeronde rechthoek 4">
            <a:extLst>
              <a:ext uri="{FF2B5EF4-FFF2-40B4-BE49-F238E27FC236}">
                <a16:creationId xmlns:a16="http://schemas.microsoft.com/office/drawing/2014/main" id="{D2ACFE37-5689-003D-1395-245C85BCBBE9}"/>
              </a:ext>
            </a:extLst>
          </p:cNvPr>
          <p:cNvSpPr/>
          <p:nvPr/>
        </p:nvSpPr>
        <p:spPr>
          <a:xfrm>
            <a:off x="9610910" y="2628430"/>
            <a:ext cx="2203501" cy="121180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2000" b="1" i="0" u="none" strike="noStrike" dirty="0">
                <a:solidFill>
                  <a:srgbClr val="F08050"/>
                </a:solidFill>
                <a:effectLst/>
                <a:latin typeface="DM Sans" pitchFamily="2" charset="0"/>
              </a:rPr>
              <a:t>aansluiten gebouwen</a:t>
            </a:r>
            <a:endParaRPr lang="nl-NL" sz="2000" b="0" i="0" u="none" strike="noStrike" dirty="0">
              <a:solidFill>
                <a:srgbClr val="F08050"/>
              </a:solidFill>
              <a:effectLst/>
              <a:latin typeface="DM Sans" pitchFamily="2" charset="0"/>
            </a:endParaRPr>
          </a:p>
        </p:txBody>
      </p:sp>
      <p:sp>
        <p:nvSpPr>
          <p:cNvPr id="6" name="Pijl omlaag 5">
            <a:extLst>
              <a:ext uri="{FF2B5EF4-FFF2-40B4-BE49-F238E27FC236}">
                <a16:creationId xmlns:a16="http://schemas.microsoft.com/office/drawing/2014/main" id="{FEEEDBD7-500F-CDF3-F000-E310342AA9BF}"/>
              </a:ext>
            </a:extLst>
          </p:cNvPr>
          <p:cNvSpPr/>
          <p:nvPr/>
        </p:nvSpPr>
        <p:spPr>
          <a:xfrm>
            <a:off x="10580480" y="2046721"/>
            <a:ext cx="400817" cy="478910"/>
          </a:xfrm>
          <a:prstGeom prst="downArrow">
            <a:avLst/>
          </a:prstGeom>
          <a:solidFill>
            <a:srgbClr val="C2DCAF"/>
          </a:solidFill>
          <a:ln>
            <a:solidFill>
              <a:srgbClr val="007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DM Sans" pitchFamily="2" charset="0"/>
            </a:endParaRPr>
          </a:p>
        </p:txBody>
      </p:sp>
      <p:sp>
        <p:nvSpPr>
          <p:cNvPr id="7" name="TextBox 6">
            <a:extLst>
              <a:ext uri="{FF2B5EF4-FFF2-40B4-BE49-F238E27FC236}">
                <a16:creationId xmlns:a16="http://schemas.microsoft.com/office/drawing/2014/main" id="{7743C759-AD37-BBA3-995D-0FB2CD1AB516}"/>
              </a:ext>
            </a:extLst>
          </p:cNvPr>
          <p:cNvSpPr txBox="1"/>
          <p:nvPr/>
        </p:nvSpPr>
        <p:spPr>
          <a:xfrm>
            <a:off x="9849493" y="6299991"/>
            <a:ext cx="2549459" cy="307777"/>
          </a:xfrm>
          <a:prstGeom prst="rect">
            <a:avLst/>
          </a:prstGeom>
          <a:noFill/>
        </p:spPr>
        <p:txBody>
          <a:bodyPr wrap="square" rtlCol="0">
            <a:spAutoFit/>
          </a:bodyPr>
          <a:lstStyle/>
          <a:p>
            <a:r>
              <a:rPr lang="en-GB" sz="1400" b="1" dirty="0" err="1">
                <a:solidFill>
                  <a:srgbClr val="F08050"/>
                </a:solidFill>
                <a:latin typeface="DM Sans" pitchFamily="2" charset="0"/>
              </a:rPr>
              <a:t>december</a:t>
            </a:r>
            <a:r>
              <a:rPr lang="en-GB" sz="1400" b="1" dirty="0">
                <a:solidFill>
                  <a:srgbClr val="F08050"/>
                </a:solidFill>
                <a:latin typeface="DM Sans" pitchFamily="2" charset="0"/>
              </a:rPr>
              <a:t> 2024</a:t>
            </a:r>
            <a:endParaRPr lang="en-NL" sz="1400" b="1" dirty="0">
              <a:solidFill>
                <a:srgbClr val="F08050"/>
              </a:solidFill>
              <a:latin typeface="DM Sans" pitchFamily="2" charset="0"/>
            </a:endParaRPr>
          </a:p>
        </p:txBody>
      </p:sp>
    </p:spTree>
    <p:extLst>
      <p:ext uri="{BB962C8B-B14F-4D97-AF65-F5344CB8AC3E}">
        <p14:creationId xmlns:p14="http://schemas.microsoft.com/office/powerpoint/2010/main" val="2156950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watertransport</a:t>
            </a:r>
            <a:r>
              <a:rPr lang="en-US" sz="2000" dirty="0">
                <a:solidFill>
                  <a:srgbClr val="7CC4A4"/>
                </a:solidFill>
              </a:rPr>
              <a:t> </a:t>
            </a:r>
            <a:r>
              <a:rPr lang="en-US" sz="2000" dirty="0" err="1">
                <a:solidFill>
                  <a:srgbClr val="7CC4A4"/>
                </a:solidFill>
              </a:rPr>
              <a:t>voor</a:t>
            </a:r>
            <a:r>
              <a:rPr lang="en-US" sz="2000" dirty="0">
                <a:solidFill>
                  <a:srgbClr val="7CC4A4"/>
                </a:solidFill>
              </a:rPr>
              <a:t> transport </a:t>
            </a:r>
            <a:r>
              <a:rPr lang="en-US" sz="2000" dirty="0" err="1">
                <a:solidFill>
                  <a:srgbClr val="7CC4A4"/>
                </a:solidFill>
              </a:rPr>
              <a:t>groter</a:t>
            </a:r>
            <a:r>
              <a:rPr lang="en-US" sz="2000" dirty="0">
                <a:solidFill>
                  <a:srgbClr val="7CC4A4"/>
                </a:solidFill>
              </a:rPr>
              <a:t> dan 20m</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27 </a:t>
            </a:r>
            <a:r>
              <a:rPr lang="en-US" sz="2000" dirty="0" err="1">
                <a:solidFill>
                  <a:srgbClr val="7CC4A4"/>
                </a:solidFill>
              </a:rPr>
              <a:t>januari</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Verleggen</a:t>
            </a:r>
            <a:r>
              <a:rPr lang="en-US" sz="1600" dirty="0">
                <a:solidFill>
                  <a:srgbClr val="7CC4A4"/>
                </a:solidFill>
              </a:rPr>
              <a:t> </a:t>
            </a:r>
            <a:r>
              <a:rPr lang="en-US" sz="1600" dirty="0" err="1">
                <a:solidFill>
                  <a:srgbClr val="7CC4A4"/>
                </a:solidFill>
              </a:rPr>
              <a:t>kabels</a:t>
            </a:r>
            <a:r>
              <a:rPr lang="en-US" sz="1600" dirty="0">
                <a:solidFill>
                  <a:srgbClr val="7CC4A4"/>
                </a:solidFill>
              </a:rPr>
              <a:t> en </a:t>
            </a:r>
            <a:r>
              <a:rPr lang="en-US" sz="1600" dirty="0" err="1">
                <a:solidFill>
                  <a:srgbClr val="7CC4A4"/>
                </a:solidFill>
              </a:rPr>
              <a:t>leidingen</a:t>
            </a:r>
            <a:r>
              <a:rPr lang="en-US" sz="1600" dirty="0">
                <a:solidFill>
                  <a:srgbClr val="7CC4A4"/>
                </a:solidFill>
              </a:rPr>
              <a:t> </a:t>
            </a:r>
            <a:r>
              <a:rPr lang="en-US" sz="1600" dirty="0" err="1">
                <a:solidFill>
                  <a:srgbClr val="7CC4A4"/>
                </a:solidFill>
              </a:rPr>
              <a:t>Liander</a:t>
            </a:r>
            <a:r>
              <a:rPr lang="en-US" sz="1600" dirty="0">
                <a:solidFill>
                  <a:srgbClr val="7CC4A4"/>
                </a:solidFill>
              </a:rPr>
              <a:t>, KPN en </a:t>
            </a:r>
            <a:r>
              <a:rPr lang="en-US" sz="1600" dirty="0" err="1">
                <a:solidFill>
                  <a:srgbClr val="7CC4A4"/>
                </a:solidFill>
              </a:rPr>
              <a:t>Eurofiber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Vrijmaken</a:t>
            </a:r>
            <a:r>
              <a:rPr lang="en-US" sz="1600" dirty="0">
                <a:solidFill>
                  <a:srgbClr val="7CC4A4"/>
                </a:solidFill>
              </a:rPr>
              <a:t> </a:t>
            </a:r>
            <a:r>
              <a:rPr lang="en-US" sz="1600" dirty="0" err="1">
                <a:solidFill>
                  <a:srgbClr val="7CC4A4"/>
                </a:solidFill>
              </a:rPr>
              <a:t>openbare</a:t>
            </a:r>
            <a:r>
              <a:rPr lang="en-US" sz="1600" dirty="0">
                <a:solidFill>
                  <a:srgbClr val="7CC4A4"/>
                </a:solidFill>
              </a:rPr>
              <a:t> </a:t>
            </a:r>
            <a:r>
              <a:rPr lang="en-US" sz="1600" dirty="0" err="1">
                <a:solidFill>
                  <a:srgbClr val="7CC4A4"/>
                </a:solidFill>
              </a:rPr>
              <a:t>ruimte</a:t>
            </a:r>
            <a:r>
              <a:rPr lang="en-US" sz="1600" dirty="0">
                <a:solidFill>
                  <a:srgbClr val="7CC4A4"/>
                </a:solidFill>
              </a:rPr>
              <a:t> </a:t>
            </a:r>
            <a:r>
              <a:rPr lang="en-US" sz="1600" dirty="0" err="1">
                <a:solidFill>
                  <a:srgbClr val="7CC4A4"/>
                </a:solidFill>
              </a:rPr>
              <a:t>Gasthuispleintje</a:t>
            </a:r>
            <a:r>
              <a:rPr lang="en-US" sz="1600" dirty="0">
                <a:solidFill>
                  <a:srgbClr val="7CC4A4"/>
                </a:solidFill>
              </a:rPr>
              <a:t> </a:t>
            </a:r>
          </a:p>
          <a:p>
            <a:pPr marL="1257300" lvl="2" indent="-342900">
              <a:buSzPct val="80000"/>
              <a:buFont typeface="Arial" panose="020B0604020202020204" pitchFamily="34" charset="0"/>
              <a:buChar char="•"/>
            </a:pPr>
            <a:r>
              <a:rPr lang="en-US" sz="1600" dirty="0" err="1">
                <a:solidFill>
                  <a:srgbClr val="7CC4A4"/>
                </a:solidFill>
              </a:rPr>
              <a:t>Aanbrengen</a:t>
            </a:r>
            <a:r>
              <a:rPr lang="en-US" sz="1600" dirty="0">
                <a:solidFill>
                  <a:srgbClr val="7CC4A4"/>
                </a:solidFill>
              </a:rPr>
              <a:t> </a:t>
            </a:r>
            <a:r>
              <a:rPr lang="en-US" sz="1600" dirty="0" err="1">
                <a:solidFill>
                  <a:srgbClr val="7CC4A4"/>
                </a:solidFill>
              </a:rPr>
              <a:t>damwanden</a:t>
            </a:r>
            <a:r>
              <a:rPr lang="en-US" sz="1600" dirty="0">
                <a:solidFill>
                  <a:srgbClr val="7CC4A4"/>
                </a:solidFill>
              </a:rPr>
              <a:t> </a:t>
            </a:r>
            <a:r>
              <a:rPr lang="en-US" sz="1600" dirty="0" err="1">
                <a:solidFill>
                  <a:srgbClr val="7CC4A4"/>
                </a:solidFill>
              </a:rPr>
              <a:t>vanaf</a:t>
            </a:r>
            <a:r>
              <a:rPr lang="en-US" sz="1600" dirty="0">
                <a:solidFill>
                  <a:srgbClr val="7CC4A4"/>
                </a:solidFill>
              </a:rPr>
              <a:t> 14 </a:t>
            </a:r>
            <a:r>
              <a:rPr lang="en-US" sz="1600" dirty="0" err="1">
                <a:solidFill>
                  <a:srgbClr val="7CC4A4"/>
                </a:solidFill>
              </a:rPr>
              <a:t>februari</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Inhijsen</a:t>
            </a:r>
            <a:r>
              <a:rPr lang="en-US" sz="1600" dirty="0">
                <a:solidFill>
                  <a:srgbClr val="7CC4A4"/>
                </a:solidFill>
              </a:rPr>
              <a:t> </a:t>
            </a:r>
            <a:r>
              <a:rPr lang="en-US" sz="1600" dirty="0" err="1">
                <a:solidFill>
                  <a:srgbClr val="7CC4A4"/>
                </a:solidFill>
              </a:rPr>
              <a:t>grote</a:t>
            </a:r>
            <a:r>
              <a:rPr lang="en-US" sz="1600" dirty="0">
                <a:solidFill>
                  <a:srgbClr val="7CC4A4"/>
                </a:solidFill>
              </a:rPr>
              <a:t> </a:t>
            </a:r>
            <a:r>
              <a:rPr lang="en-US" sz="1600" dirty="0" err="1">
                <a:solidFill>
                  <a:srgbClr val="7CC4A4"/>
                </a:solidFill>
              </a:rPr>
              <a:t>componenten</a:t>
            </a:r>
            <a:r>
              <a:rPr lang="en-US" sz="1600" dirty="0">
                <a:solidFill>
                  <a:srgbClr val="7CC4A4"/>
                </a:solidFill>
              </a:rPr>
              <a:t> </a:t>
            </a:r>
            <a:r>
              <a:rPr lang="en-US" sz="1600" dirty="0" err="1">
                <a:solidFill>
                  <a:srgbClr val="7CC4A4"/>
                </a:solidFill>
              </a:rPr>
              <a:t>tussen</a:t>
            </a:r>
            <a:r>
              <a:rPr lang="en-US" sz="1600" dirty="0">
                <a:solidFill>
                  <a:srgbClr val="7CC4A4"/>
                </a:solidFill>
              </a:rPr>
              <a:t> 11-21 </a:t>
            </a:r>
            <a:r>
              <a:rPr lang="en-US" sz="1600" dirty="0" err="1">
                <a:solidFill>
                  <a:srgbClr val="7CC4A4"/>
                </a:solidFill>
              </a:rPr>
              <a:t>augustus</a:t>
            </a:r>
            <a:br>
              <a:rPr lang="en-US" sz="1600" dirty="0">
                <a:solidFill>
                  <a:srgbClr val="7CC4A4"/>
                </a:solidFill>
              </a:rPr>
            </a:br>
            <a:endParaRPr lang="en-US" sz="1600" dirty="0">
              <a:solidFill>
                <a:srgbClr val="7CC4A4"/>
              </a:solidFill>
            </a:endParaRPr>
          </a:p>
          <a:p>
            <a:pPr lvl="1"/>
            <a:endParaRPr lang="en-US" sz="1600" dirty="0">
              <a:solidFill>
                <a:schemeClr val="tx2"/>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480072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watertransport</a:t>
            </a:r>
            <a:r>
              <a:rPr lang="en-US" sz="2000" dirty="0">
                <a:solidFill>
                  <a:srgbClr val="7CC4A4"/>
                </a:solidFill>
              </a:rPr>
              <a:t> </a:t>
            </a:r>
            <a:r>
              <a:rPr lang="en-US" sz="2000" dirty="0" err="1">
                <a:solidFill>
                  <a:srgbClr val="7CC4A4"/>
                </a:solidFill>
              </a:rPr>
              <a:t>voor</a:t>
            </a:r>
            <a:r>
              <a:rPr lang="en-US" sz="2000" dirty="0">
                <a:solidFill>
                  <a:srgbClr val="7CC4A4"/>
                </a:solidFill>
              </a:rPr>
              <a:t> transport </a:t>
            </a:r>
            <a:r>
              <a:rPr lang="en-US" sz="2000" dirty="0" err="1">
                <a:solidFill>
                  <a:srgbClr val="7CC4A4"/>
                </a:solidFill>
              </a:rPr>
              <a:t>groter</a:t>
            </a:r>
            <a:r>
              <a:rPr lang="en-US" sz="2000" dirty="0">
                <a:solidFill>
                  <a:srgbClr val="7CC4A4"/>
                </a:solidFill>
              </a:rPr>
              <a:t> dan 20m</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27 </a:t>
            </a:r>
            <a:r>
              <a:rPr lang="en-US" sz="2000" dirty="0" err="1">
                <a:solidFill>
                  <a:srgbClr val="7CC4A4"/>
                </a:solidFill>
              </a:rPr>
              <a:t>januari</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Verleggen</a:t>
            </a:r>
            <a:r>
              <a:rPr lang="en-US" sz="1600" dirty="0">
                <a:solidFill>
                  <a:srgbClr val="7CC4A4"/>
                </a:solidFill>
              </a:rPr>
              <a:t> </a:t>
            </a:r>
            <a:r>
              <a:rPr lang="en-US" sz="1600" dirty="0" err="1">
                <a:solidFill>
                  <a:srgbClr val="7CC4A4"/>
                </a:solidFill>
              </a:rPr>
              <a:t>kabels</a:t>
            </a:r>
            <a:r>
              <a:rPr lang="en-US" sz="1600" dirty="0">
                <a:solidFill>
                  <a:srgbClr val="7CC4A4"/>
                </a:solidFill>
              </a:rPr>
              <a:t> en </a:t>
            </a:r>
            <a:r>
              <a:rPr lang="en-US" sz="1600" dirty="0" err="1">
                <a:solidFill>
                  <a:srgbClr val="7CC4A4"/>
                </a:solidFill>
              </a:rPr>
              <a:t>leidingen</a:t>
            </a:r>
            <a:r>
              <a:rPr lang="en-US" sz="1600" dirty="0">
                <a:solidFill>
                  <a:srgbClr val="7CC4A4"/>
                </a:solidFill>
              </a:rPr>
              <a:t> </a:t>
            </a:r>
            <a:r>
              <a:rPr lang="en-US" sz="1600" dirty="0" err="1">
                <a:solidFill>
                  <a:srgbClr val="7CC4A4"/>
                </a:solidFill>
              </a:rPr>
              <a:t>Liander</a:t>
            </a:r>
            <a:r>
              <a:rPr lang="en-US" sz="1600" dirty="0">
                <a:solidFill>
                  <a:srgbClr val="7CC4A4"/>
                </a:solidFill>
              </a:rPr>
              <a:t>, KPN en </a:t>
            </a:r>
            <a:r>
              <a:rPr lang="en-US" sz="1600" dirty="0" err="1">
                <a:solidFill>
                  <a:srgbClr val="7CC4A4"/>
                </a:solidFill>
              </a:rPr>
              <a:t>Eurofiber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Vrijmaken</a:t>
            </a:r>
            <a:r>
              <a:rPr lang="en-US" sz="1600" dirty="0">
                <a:solidFill>
                  <a:srgbClr val="7CC4A4"/>
                </a:solidFill>
              </a:rPr>
              <a:t> </a:t>
            </a:r>
            <a:r>
              <a:rPr lang="en-US" sz="1600" dirty="0" err="1">
                <a:solidFill>
                  <a:srgbClr val="7CC4A4"/>
                </a:solidFill>
              </a:rPr>
              <a:t>openbare</a:t>
            </a:r>
            <a:r>
              <a:rPr lang="en-US" sz="1600" dirty="0">
                <a:solidFill>
                  <a:srgbClr val="7CC4A4"/>
                </a:solidFill>
              </a:rPr>
              <a:t> </a:t>
            </a:r>
            <a:r>
              <a:rPr lang="en-US" sz="1600" dirty="0" err="1">
                <a:solidFill>
                  <a:srgbClr val="7CC4A4"/>
                </a:solidFill>
              </a:rPr>
              <a:t>ruimte</a:t>
            </a:r>
            <a:r>
              <a:rPr lang="en-US" sz="1600" dirty="0">
                <a:solidFill>
                  <a:srgbClr val="7CC4A4"/>
                </a:solidFill>
              </a:rPr>
              <a:t> </a:t>
            </a:r>
            <a:r>
              <a:rPr lang="en-US" sz="1600" dirty="0" err="1">
                <a:solidFill>
                  <a:srgbClr val="7CC4A4"/>
                </a:solidFill>
              </a:rPr>
              <a:t>Gasthuispleintje</a:t>
            </a:r>
            <a:r>
              <a:rPr lang="en-US" sz="1600" dirty="0">
                <a:solidFill>
                  <a:srgbClr val="7CC4A4"/>
                </a:solidFill>
              </a:rPr>
              <a:t> </a:t>
            </a:r>
          </a:p>
          <a:p>
            <a:pPr marL="1257300" lvl="2" indent="-342900">
              <a:buSzPct val="80000"/>
              <a:buFont typeface="Arial" panose="020B0604020202020204" pitchFamily="34" charset="0"/>
              <a:buChar char="•"/>
            </a:pPr>
            <a:r>
              <a:rPr lang="en-US" sz="1600" dirty="0" err="1">
                <a:solidFill>
                  <a:srgbClr val="7CC4A4"/>
                </a:solidFill>
              </a:rPr>
              <a:t>Aanbrengen</a:t>
            </a:r>
            <a:r>
              <a:rPr lang="en-US" sz="1600" dirty="0">
                <a:solidFill>
                  <a:srgbClr val="7CC4A4"/>
                </a:solidFill>
              </a:rPr>
              <a:t> </a:t>
            </a:r>
            <a:r>
              <a:rPr lang="en-US" sz="1600" dirty="0" err="1">
                <a:solidFill>
                  <a:srgbClr val="7CC4A4"/>
                </a:solidFill>
              </a:rPr>
              <a:t>damwanden</a:t>
            </a:r>
            <a:r>
              <a:rPr lang="en-US" sz="1600" dirty="0">
                <a:solidFill>
                  <a:srgbClr val="7CC4A4"/>
                </a:solidFill>
              </a:rPr>
              <a:t> </a:t>
            </a:r>
            <a:r>
              <a:rPr lang="en-US" sz="1600" dirty="0" err="1">
                <a:solidFill>
                  <a:srgbClr val="7CC4A4"/>
                </a:solidFill>
              </a:rPr>
              <a:t>vanaf</a:t>
            </a:r>
            <a:r>
              <a:rPr lang="en-US" sz="1600" dirty="0">
                <a:solidFill>
                  <a:srgbClr val="7CC4A4"/>
                </a:solidFill>
              </a:rPr>
              <a:t> 14 </a:t>
            </a:r>
            <a:r>
              <a:rPr lang="en-US" sz="1600" dirty="0" err="1">
                <a:solidFill>
                  <a:srgbClr val="7CC4A4"/>
                </a:solidFill>
              </a:rPr>
              <a:t>februari</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Inhijsen</a:t>
            </a:r>
            <a:r>
              <a:rPr lang="en-US" sz="1600" dirty="0">
                <a:solidFill>
                  <a:srgbClr val="7CC4A4"/>
                </a:solidFill>
              </a:rPr>
              <a:t> </a:t>
            </a:r>
            <a:r>
              <a:rPr lang="en-US" sz="1600" dirty="0" err="1">
                <a:solidFill>
                  <a:srgbClr val="7CC4A4"/>
                </a:solidFill>
              </a:rPr>
              <a:t>grote</a:t>
            </a:r>
            <a:r>
              <a:rPr lang="en-US" sz="1600" dirty="0">
                <a:solidFill>
                  <a:srgbClr val="7CC4A4"/>
                </a:solidFill>
              </a:rPr>
              <a:t> </a:t>
            </a:r>
            <a:r>
              <a:rPr lang="en-US" sz="1600" dirty="0" err="1">
                <a:solidFill>
                  <a:srgbClr val="7CC4A4"/>
                </a:solidFill>
              </a:rPr>
              <a:t>componenten</a:t>
            </a:r>
            <a:r>
              <a:rPr lang="en-US" sz="1600" dirty="0">
                <a:solidFill>
                  <a:srgbClr val="7CC4A4"/>
                </a:solidFill>
              </a:rPr>
              <a:t> </a:t>
            </a:r>
            <a:r>
              <a:rPr lang="en-US" sz="1600" dirty="0" err="1">
                <a:solidFill>
                  <a:srgbClr val="7CC4A4"/>
                </a:solidFill>
              </a:rPr>
              <a:t>tussen</a:t>
            </a:r>
            <a:r>
              <a:rPr lang="en-US" sz="1600" dirty="0">
                <a:solidFill>
                  <a:srgbClr val="7CC4A4"/>
                </a:solidFill>
              </a:rPr>
              <a:t> 11-21 </a:t>
            </a:r>
            <a:r>
              <a:rPr lang="en-US" sz="1600" dirty="0" err="1">
                <a:solidFill>
                  <a:srgbClr val="7CC4A4"/>
                </a:solidFill>
              </a:rPr>
              <a:t>augustus</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Ruimte</a:t>
            </a:r>
            <a:r>
              <a:rPr lang="en-US" sz="1600" dirty="0">
                <a:solidFill>
                  <a:srgbClr val="7CC4A4"/>
                </a:solidFill>
              </a:rPr>
              <a:t> </a:t>
            </a:r>
            <a:r>
              <a:rPr lang="en-US" sz="1600" dirty="0" err="1">
                <a:solidFill>
                  <a:srgbClr val="7CC4A4"/>
                </a:solidFill>
              </a:rPr>
              <a:t>beschikbaar</a:t>
            </a:r>
            <a:r>
              <a:rPr lang="en-US" sz="1600" dirty="0">
                <a:solidFill>
                  <a:srgbClr val="7CC4A4"/>
                </a:solidFill>
              </a:rPr>
              <a:t> voor bouw </a:t>
            </a:r>
            <a:r>
              <a:rPr lang="en-US" sz="1600" dirty="0" err="1">
                <a:solidFill>
                  <a:srgbClr val="7CC4A4"/>
                </a:solidFill>
              </a:rPr>
              <a:t>installaties</a:t>
            </a:r>
            <a:r>
              <a:rPr lang="en-US" sz="1600" dirty="0">
                <a:solidFill>
                  <a:srgbClr val="7CC4A4"/>
                </a:solidFill>
              </a:rPr>
              <a:t> medio </a:t>
            </a:r>
            <a:r>
              <a:rPr lang="en-US" sz="1600" dirty="0" err="1">
                <a:solidFill>
                  <a:srgbClr val="7CC4A4"/>
                </a:solidFill>
              </a:rPr>
              <a:t>oktober</a:t>
            </a:r>
            <a:br>
              <a:rPr lang="en-US" sz="1600" dirty="0">
                <a:solidFill>
                  <a:srgbClr val="7CC4A4"/>
                </a:solidFill>
              </a:rPr>
            </a:br>
            <a:endParaRPr lang="en-US" sz="1600" dirty="0">
              <a:solidFill>
                <a:srgbClr val="7CC4A4"/>
              </a:solidFill>
            </a:endParaRPr>
          </a:p>
          <a:p>
            <a:pPr lvl="1"/>
            <a:endParaRPr lang="en-US" sz="1600" dirty="0">
              <a:solidFill>
                <a:schemeClr val="tx2"/>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1484976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watertransport</a:t>
            </a:r>
            <a:r>
              <a:rPr lang="en-US" sz="2000" dirty="0">
                <a:solidFill>
                  <a:srgbClr val="7CC4A4"/>
                </a:solidFill>
              </a:rPr>
              <a:t> </a:t>
            </a:r>
            <a:r>
              <a:rPr lang="en-US" sz="2000" dirty="0" err="1">
                <a:solidFill>
                  <a:srgbClr val="7CC4A4"/>
                </a:solidFill>
              </a:rPr>
              <a:t>voor</a:t>
            </a:r>
            <a:r>
              <a:rPr lang="en-US" sz="2000" dirty="0">
                <a:solidFill>
                  <a:srgbClr val="7CC4A4"/>
                </a:solidFill>
              </a:rPr>
              <a:t> transport </a:t>
            </a:r>
            <a:r>
              <a:rPr lang="en-US" sz="2000" dirty="0" err="1">
                <a:solidFill>
                  <a:srgbClr val="7CC4A4"/>
                </a:solidFill>
              </a:rPr>
              <a:t>groter</a:t>
            </a:r>
            <a:r>
              <a:rPr lang="en-US" sz="2000" dirty="0">
                <a:solidFill>
                  <a:srgbClr val="7CC4A4"/>
                </a:solidFill>
              </a:rPr>
              <a:t> dan 20m</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27 </a:t>
            </a:r>
            <a:r>
              <a:rPr lang="en-US" sz="2000" dirty="0" err="1">
                <a:solidFill>
                  <a:srgbClr val="7CC4A4"/>
                </a:solidFill>
              </a:rPr>
              <a:t>januari</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Verleggen</a:t>
            </a:r>
            <a:r>
              <a:rPr lang="en-US" sz="1600" dirty="0">
                <a:solidFill>
                  <a:srgbClr val="7CC4A4"/>
                </a:solidFill>
              </a:rPr>
              <a:t> </a:t>
            </a:r>
            <a:r>
              <a:rPr lang="en-US" sz="1600" dirty="0" err="1">
                <a:solidFill>
                  <a:srgbClr val="7CC4A4"/>
                </a:solidFill>
              </a:rPr>
              <a:t>kabels</a:t>
            </a:r>
            <a:r>
              <a:rPr lang="en-US" sz="1600" dirty="0">
                <a:solidFill>
                  <a:srgbClr val="7CC4A4"/>
                </a:solidFill>
              </a:rPr>
              <a:t> en </a:t>
            </a:r>
            <a:r>
              <a:rPr lang="en-US" sz="1600" dirty="0" err="1">
                <a:solidFill>
                  <a:srgbClr val="7CC4A4"/>
                </a:solidFill>
              </a:rPr>
              <a:t>leidingen</a:t>
            </a:r>
            <a:r>
              <a:rPr lang="en-US" sz="1600" dirty="0">
                <a:solidFill>
                  <a:srgbClr val="7CC4A4"/>
                </a:solidFill>
              </a:rPr>
              <a:t> </a:t>
            </a:r>
            <a:r>
              <a:rPr lang="en-US" sz="1600" dirty="0" err="1">
                <a:solidFill>
                  <a:srgbClr val="7CC4A4"/>
                </a:solidFill>
              </a:rPr>
              <a:t>Liander</a:t>
            </a:r>
            <a:r>
              <a:rPr lang="en-US" sz="1600" dirty="0">
                <a:solidFill>
                  <a:srgbClr val="7CC4A4"/>
                </a:solidFill>
              </a:rPr>
              <a:t>, KPN en </a:t>
            </a:r>
            <a:r>
              <a:rPr lang="en-US" sz="1600" dirty="0" err="1">
                <a:solidFill>
                  <a:srgbClr val="7CC4A4"/>
                </a:solidFill>
              </a:rPr>
              <a:t>Eurofiber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Vrijmaken</a:t>
            </a:r>
            <a:r>
              <a:rPr lang="en-US" sz="1600" dirty="0">
                <a:solidFill>
                  <a:srgbClr val="7CC4A4"/>
                </a:solidFill>
              </a:rPr>
              <a:t> </a:t>
            </a:r>
            <a:r>
              <a:rPr lang="en-US" sz="1600" dirty="0" err="1">
                <a:solidFill>
                  <a:srgbClr val="7CC4A4"/>
                </a:solidFill>
              </a:rPr>
              <a:t>openbare</a:t>
            </a:r>
            <a:r>
              <a:rPr lang="en-US" sz="1600" dirty="0">
                <a:solidFill>
                  <a:srgbClr val="7CC4A4"/>
                </a:solidFill>
              </a:rPr>
              <a:t> </a:t>
            </a:r>
            <a:r>
              <a:rPr lang="en-US" sz="1600" dirty="0" err="1">
                <a:solidFill>
                  <a:srgbClr val="7CC4A4"/>
                </a:solidFill>
              </a:rPr>
              <a:t>ruimte</a:t>
            </a:r>
            <a:r>
              <a:rPr lang="en-US" sz="1600" dirty="0">
                <a:solidFill>
                  <a:srgbClr val="7CC4A4"/>
                </a:solidFill>
              </a:rPr>
              <a:t> </a:t>
            </a:r>
            <a:r>
              <a:rPr lang="en-US" sz="1600" dirty="0" err="1">
                <a:solidFill>
                  <a:srgbClr val="7CC4A4"/>
                </a:solidFill>
              </a:rPr>
              <a:t>Gasthuispleintje</a:t>
            </a:r>
            <a:r>
              <a:rPr lang="en-US" sz="1600" dirty="0">
                <a:solidFill>
                  <a:srgbClr val="7CC4A4"/>
                </a:solidFill>
              </a:rPr>
              <a:t> </a:t>
            </a:r>
          </a:p>
          <a:p>
            <a:pPr marL="1257300" lvl="2" indent="-342900">
              <a:buSzPct val="80000"/>
              <a:buFont typeface="Arial" panose="020B0604020202020204" pitchFamily="34" charset="0"/>
              <a:buChar char="•"/>
            </a:pPr>
            <a:r>
              <a:rPr lang="en-US" sz="1600" dirty="0" err="1">
                <a:solidFill>
                  <a:srgbClr val="7CC4A4"/>
                </a:solidFill>
              </a:rPr>
              <a:t>Aanbrengen</a:t>
            </a:r>
            <a:r>
              <a:rPr lang="en-US" sz="1600" dirty="0">
                <a:solidFill>
                  <a:srgbClr val="7CC4A4"/>
                </a:solidFill>
              </a:rPr>
              <a:t> </a:t>
            </a:r>
            <a:r>
              <a:rPr lang="en-US" sz="1600" dirty="0" err="1">
                <a:solidFill>
                  <a:srgbClr val="7CC4A4"/>
                </a:solidFill>
              </a:rPr>
              <a:t>damwanden</a:t>
            </a:r>
            <a:r>
              <a:rPr lang="en-US" sz="1600" dirty="0">
                <a:solidFill>
                  <a:srgbClr val="7CC4A4"/>
                </a:solidFill>
              </a:rPr>
              <a:t> </a:t>
            </a:r>
            <a:r>
              <a:rPr lang="en-US" sz="1600" dirty="0" err="1">
                <a:solidFill>
                  <a:srgbClr val="7CC4A4"/>
                </a:solidFill>
              </a:rPr>
              <a:t>vanaf</a:t>
            </a:r>
            <a:r>
              <a:rPr lang="en-US" sz="1600" dirty="0">
                <a:solidFill>
                  <a:srgbClr val="7CC4A4"/>
                </a:solidFill>
              </a:rPr>
              <a:t> 14 </a:t>
            </a:r>
            <a:r>
              <a:rPr lang="en-US" sz="1600" dirty="0" err="1">
                <a:solidFill>
                  <a:srgbClr val="7CC4A4"/>
                </a:solidFill>
              </a:rPr>
              <a:t>februari</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Inhijsen</a:t>
            </a:r>
            <a:r>
              <a:rPr lang="en-US" sz="1600" dirty="0">
                <a:solidFill>
                  <a:srgbClr val="7CC4A4"/>
                </a:solidFill>
              </a:rPr>
              <a:t> </a:t>
            </a:r>
            <a:r>
              <a:rPr lang="en-US" sz="1600" dirty="0" err="1">
                <a:solidFill>
                  <a:srgbClr val="7CC4A4"/>
                </a:solidFill>
              </a:rPr>
              <a:t>grote</a:t>
            </a:r>
            <a:r>
              <a:rPr lang="en-US" sz="1600" dirty="0">
                <a:solidFill>
                  <a:srgbClr val="7CC4A4"/>
                </a:solidFill>
              </a:rPr>
              <a:t> </a:t>
            </a:r>
            <a:r>
              <a:rPr lang="en-US" sz="1600" dirty="0" err="1">
                <a:solidFill>
                  <a:srgbClr val="7CC4A4"/>
                </a:solidFill>
              </a:rPr>
              <a:t>componenten</a:t>
            </a:r>
            <a:r>
              <a:rPr lang="en-US" sz="1600" dirty="0">
                <a:solidFill>
                  <a:srgbClr val="7CC4A4"/>
                </a:solidFill>
              </a:rPr>
              <a:t> </a:t>
            </a:r>
            <a:r>
              <a:rPr lang="en-US" sz="1600" dirty="0" err="1">
                <a:solidFill>
                  <a:srgbClr val="7CC4A4"/>
                </a:solidFill>
              </a:rPr>
              <a:t>tussen</a:t>
            </a:r>
            <a:r>
              <a:rPr lang="en-US" sz="1600" dirty="0">
                <a:solidFill>
                  <a:srgbClr val="7CC4A4"/>
                </a:solidFill>
              </a:rPr>
              <a:t> 11-21 </a:t>
            </a:r>
            <a:r>
              <a:rPr lang="en-US" sz="1600" dirty="0" err="1">
                <a:solidFill>
                  <a:srgbClr val="7CC4A4"/>
                </a:solidFill>
              </a:rPr>
              <a:t>augustus</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Ruimte</a:t>
            </a:r>
            <a:r>
              <a:rPr lang="en-US" sz="1600" dirty="0">
                <a:solidFill>
                  <a:srgbClr val="7CC4A4"/>
                </a:solidFill>
              </a:rPr>
              <a:t> </a:t>
            </a:r>
            <a:r>
              <a:rPr lang="en-US" sz="1600" dirty="0" err="1">
                <a:solidFill>
                  <a:srgbClr val="7CC4A4"/>
                </a:solidFill>
              </a:rPr>
              <a:t>beschikbaar</a:t>
            </a:r>
            <a:r>
              <a:rPr lang="en-US" sz="1600" dirty="0">
                <a:solidFill>
                  <a:srgbClr val="7CC4A4"/>
                </a:solidFill>
              </a:rPr>
              <a:t> </a:t>
            </a:r>
            <a:r>
              <a:rPr lang="en-US" sz="1600" dirty="0" err="1">
                <a:solidFill>
                  <a:srgbClr val="7CC4A4"/>
                </a:solidFill>
              </a:rPr>
              <a:t>voor</a:t>
            </a:r>
            <a:r>
              <a:rPr lang="en-US" sz="1600" dirty="0">
                <a:solidFill>
                  <a:srgbClr val="7CC4A4"/>
                </a:solidFill>
              </a:rPr>
              <a:t> </a:t>
            </a:r>
            <a:r>
              <a:rPr lang="en-US" sz="1600" dirty="0" err="1">
                <a:solidFill>
                  <a:srgbClr val="7CC4A4"/>
                </a:solidFill>
              </a:rPr>
              <a:t>bouw</a:t>
            </a:r>
            <a:r>
              <a:rPr lang="en-US" sz="1600" dirty="0">
                <a:solidFill>
                  <a:srgbClr val="7CC4A4"/>
                </a:solidFill>
              </a:rPr>
              <a:t> </a:t>
            </a:r>
            <a:r>
              <a:rPr lang="en-US" sz="1600" dirty="0" err="1">
                <a:solidFill>
                  <a:srgbClr val="7CC4A4"/>
                </a:solidFill>
              </a:rPr>
              <a:t>installaties</a:t>
            </a:r>
            <a:r>
              <a:rPr lang="en-US" sz="1600" dirty="0">
                <a:solidFill>
                  <a:srgbClr val="7CC4A4"/>
                </a:solidFill>
              </a:rPr>
              <a:t> medio </a:t>
            </a:r>
            <a:r>
              <a:rPr lang="en-US" sz="1600" dirty="0" err="1">
                <a:solidFill>
                  <a:srgbClr val="7CC4A4"/>
                </a:solidFill>
              </a:rPr>
              <a:t>oktober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Afwerking</a:t>
            </a:r>
            <a:r>
              <a:rPr lang="en-US" sz="1600" dirty="0">
                <a:solidFill>
                  <a:srgbClr val="7CC4A4"/>
                </a:solidFill>
              </a:rPr>
              <a:t> tot </a:t>
            </a:r>
            <a:r>
              <a:rPr lang="en-US" sz="1600" dirty="0" err="1">
                <a:solidFill>
                  <a:srgbClr val="7CC4A4"/>
                </a:solidFill>
              </a:rPr>
              <a:t>eind</a:t>
            </a:r>
            <a:r>
              <a:rPr lang="en-US" sz="1600" dirty="0">
                <a:solidFill>
                  <a:srgbClr val="7CC4A4"/>
                </a:solidFill>
              </a:rPr>
              <a:t> </a:t>
            </a:r>
            <a:r>
              <a:rPr lang="en-US" sz="1600" dirty="0" err="1">
                <a:solidFill>
                  <a:srgbClr val="7CC4A4"/>
                </a:solidFill>
              </a:rPr>
              <a:t>november</a:t>
            </a:r>
            <a:endParaRPr lang="en-US" sz="1600" dirty="0">
              <a:solidFill>
                <a:srgbClr val="7CC4A4"/>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919835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1 – </a:t>
            </a:r>
            <a:r>
              <a:rPr lang="nl-NL" dirty="0">
                <a:solidFill>
                  <a:srgbClr val="7CC4A4"/>
                </a:solidFill>
                <a:latin typeface="+mn-lt"/>
                <a:cs typeface="Calibri" panose="020F0502020204030204" pitchFamily="34" charset="0"/>
              </a:rPr>
              <a:t>bouw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1199794" y="1278569"/>
            <a:ext cx="10832633"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Aannemerscombinatie</a:t>
            </a:r>
            <a:r>
              <a:rPr lang="en-US" sz="2000" dirty="0">
                <a:solidFill>
                  <a:srgbClr val="7CC4A4"/>
                </a:solidFill>
              </a:rPr>
              <a:t> De Vries </a:t>
            </a:r>
            <a:r>
              <a:rPr lang="en-US" sz="2000" dirty="0" err="1">
                <a:solidFill>
                  <a:srgbClr val="7CC4A4"/>
                </a:solidFill>
              </a:rPr>
              <a:t>Werkendam</a:t>
            </a:r>
            <a:r>
              <a:rPr lang="en-US" sz="2000" dirty="0">
                <a:solidFill>
                  <a:srgbClr val="7CC4A4"/>
                </a:solidFill>
              </a:rPr>
              <a:t> &amp; Van den </a:t>
            </a:r>
            <a:r>
              <a:rPr lang="en-US" sz="2000" dirty="0" err="1">
                <a:solidFill>
                  <a:srgbClr val="7CC4A4"/>
                </a:solidFill>
              </a:rPr>
              <a:t>Biggelaar</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€ 2.093k, </a:t>
            </a:r>
            <a:r>
              <a:rPr lang="en-US" sz="2000" dirty="0" err="1">
                <a:solidFill>
                  <a:srgbClr val="7CC4A4"/>
                </a:solidFill>
              </a:rPr>
              <a:t>inclusief</a:t>
            </a:r>
            <a:r>
              <a:rPr lang="en-US" sz="2000" dirty="0">
                <a:solidFill>
                  <a:srgbClr val="7CC4A4"/>
                </a:solidFill>
              </a:rPr>
              <a:t> € 240k </a:t>
            </a:r>
            <a:r>
              <a:rPr lang="en-US" sz="2000" dirty="0" err="1">
                <a:solidFill>
                  <a:srgbClr val="7CC4A4"/>
                </a:solidFill>
              </a:rPr>
              <a:t>voor</a:t>
            </a:r>
            <a:r>
              <a:rPr lang="en-US" sz="2000" dirty="0">
                <a:solidFill>
                  <a:srgbClr val="7CC4A4"/>
                </a:solidFill>
              </a:rPr>
              <a:t> </a:t>
            </a:r>
            <a:r>
              <a:rPr lang="en-US" sz="2000" dirty="0" err="1">
                <a:solidFill>
                  <a:srgbClr val="7CC4A4"/>
                </a:solidFill>
              </a:rPr>
              <a:t>afvoer</a:t>
            </a:r>
            <a:r>
              <a:rPr lang="en-US" sz="2000" dirty="0">
                <a:solidFill>
                  <a:srgbClr val="7CC4A4"/>
                </a:solidFill>
              </a:rPr>
              <a:t> </a:t>
            </a:r>
            <a:r>
              <a:rPr lang="en-US" sz="2000" dirty="0" err="1">
                <a:solidFill>
                  <a:srgbClr val="7CC4A4"/>
                </a:solidFill>
              </a:rPr>
              <a:t>vervuilde</a:t>
            </a:r>
            <a:r>
              <a:rPr lang="en-US" sz="2000" dirty="0">
                <a:solidFill>
                  <a:srgbClr val="7CC4A4"/>
                </a:solidFill>
              </a:rPr>
              <a:t> </a:t>
            </a:r>
            <a:r>
              <a:rPr lang="en-US" sz="2000" dirty="0" err="1">
                <a:solidFill>
                  <a:srgbClr val="7CC4A4"/>
                </a:solidFill>
              </a:rPr>
              <a:t>grond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Alle</a:t>
            </a:r>
            <a:r>
              <a:rPr lang="en-US" sz="2000" dirty="0">
                <a:solidFill>
                  <a:srgbClr val="7CC4A4"/>
                </a:solidFill>
              </a:rPr>
              <a:t> </a:t>
            </a:r>
            <a:r>
              <a:rPr lang="en-US" sz="2000" dirty="0" err="1">
                <a:solidFill>
                  <a:srgbClr val="7CC4A4"/>
                </a:solidFill>
              </a:rPr>
              <a:t>benodigde</a:t>
            </a:r>
            <a:r>
              <a:rPr lang="en-US" sz="2000" dirty="0">
                <a:solidFill>
                  <a:srgbClr val="7CC4A4"/>
                </a:solidFill>
              </a:rPr>
              <a:t> </a:t>
            </a:r>
            <a:r>
              <a:rPr lang="en-US" sz="2000" dirty="0" err="1">
                <a:solidFill>
                  <a:srgbClr val="7CC4A4"/>
                </a:solidFill>
              </a:rPr>
              <a:t>vergunningen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verleend</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Aannemer</a:t>
            </a:r>
            <a:r>
              <a:rPr lang="en-US" sz="2000" dirty="0">
                <a:solidFill>
                  <a:srgbClr val="7CC4A4"/>
                </a:solidFill>
              </a:rPr>
              <a:t> </a:t>
            </a:r>
            <a:r>
              <a:rPr lang="en-US" sz="2000" dirty="0" err="1">
                <a:solidFill>
                  <a:srgbClr val="7CC4A4"/>
                </a:solidFill>
              </a:rPr>
              <a:t>vraagt</a:t>
            </a:r>
            <a:r>
              <a:rPr lang="en-US" sz="2000" dirty="0">
                <a:solidFill>
                  <a:srgbClr val="7CC4A4"/>
                </a:solidFill>
              </a:rPr>
              <a:t> </a:t>
            </a:r>
            <a:r>
              <a:rPr lang="en-US" sz="2000" dirty="0" err="1">
                <a:solidFill>
                  <a:srgbClr val="7CC4A4"/>
                </a:solidFill>
              </a:rPr>
              <a:t>ontheffing</a:t>
            </a:r>
            <a:r>
              <a:rPr lang="en-US" sz="2000" dirty="0">
                <a:solidFill>
                  <a:srgbClr val="7CC4A4"/>
                </a:solidFill>
              </a:rPr>
              <a:t> </a:t>
            </a:r>
            <a:r>
              <a:rPr lang="en-US" sz="2000" dirty="0" err="1">
                <a:solidFill>
                  <a:srgbClr val="7CC4A4"/>
                </a:solidFill>
              </a:rPr>
              <a:t>aan</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watertransport</a:t>
            </a:r>
            <a:r>
              <a:rPr lang="en-US" sz="2000" dirty="0">
                <a:solidFill>
                  <a:srgbClr val="7CC4A4"/>
                </a:solidFill>
              </a:rPr>
              <a:t> </a:t>
            </a:r>
            <a:r>
              <a:rPr lang="en-US" sz="2000" dirty="0" err="1">
                <a:solidFill>
                  <a:srgbClr val="7CC4A4"/>
                </a:solidFill>
              </a:rPr>
              <a:t>voor</a:t>
            </a:r>
            <a:r>
              <a:rPr lang="en-US" sz="2000" dirty="0">
                <a:solidFill>
                  <a:srgbClr val="7CC4A4"/>
                </a:solidFill>
              </a:rPr>
              <a:t> transport </a:t>
            </a:r>
            <a:r>
              <a:rPr lang="en-US" sz="2000" dirty="0" err="1">
                <a:solidFill>
                  <a:srgbClr val="7CC4A4"/>
                </a:solidFill>
              </a:rPr>
              <a:t>groter</a:t>
            </a:r>
            <a:r>
              <a:rPr lang="en-US" sz="2000" dirty="0">
                <a:solidFill>
                  <a:srgbClr val="7CC4A4"/>
                </a:solidFill>
              </a:rPr>
              <a:t> dan 20m</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27 </a:t>
            </a:r>
            <a:r>
              <a:rPr lang="en-US" sz="2000" dirty="0" err="1">
                <a:solidFill>
                  <a:srgbClr val="7CC4A4"/>
                </a:solidFill>
              </a:rPr>
              <a:t>januari</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Verleggen</a:t>
            </a:r>
            <a:r>
              <a:rPr lang="en-US" sz="1600" dirty="0">
                <a:solidFill>
                  <a:srgbClr val="7CC4A4"/>
                </a:solidFill>
              </a:rPr>
              <a:t> </a:t>
            </a:r>
            <a:r>
              <a:rPr lang="en-US" sz="1600" dirty="0" err="1">
                <a:solidFill>
                  <a:srgbClr val="7CC4A4"/>
                </a:solidFill>
              </a:rPr>
              <a:t>kabels</a:t>
            </a:r>
            <a:r>
              <a:rPr lang="en-US" sz="1600" dirty="0">
                <a:solidFill>
                  <a:srgbClr val="7CC4A4"/>
                </a:solidFill>
              </a:rPr>
              <a:t> en </a:t>
            </a:r>
            <a:r>
              <a:rPr lang="en-US" sz="1600" dirty="0" err="1">
                <a:solidFill>
                  <a:srgbClr val="7CC4A4"/>
                </a:solidFill>
              </a:rPr>
              <a:t>leidingen</a:t>
            </a:r>
            <a:r>
              <a:rPr lang="en-US" sz="1600" dirty="0">
                <a:solidFill>
                  <a:srgbClr val="7CC4A4"/>
                </a:solidFill>
              </a:rPr>
              <a:t> </a:t>
            </a:r>
            <a:r>
              <a:rPr lang="en-US" sz="1600" dirty="0" err="1">
                <a:solidFill>
                  <a:srgbClr val="7CC4A4"/>
                </a:solidFill>
              </a:rPr>
              <a:t>Liander</a:t>
            </a:r>
            <a:r>
              <a:rPr lang="en-US" sz="1600" dirty="0">
                <a:solidFill>
                  <a:srgbClr val="7CC4A4"/>
                </a:solidFill>
              </a:rPr>
              <a:t>, KPN en </a:t>
            </a:r>
            <a:r>
              <a:rPr lang="en-US" sz="1600" dirty="0" err="1">
                <a:solidFill>
                  <a:srgbClr val="7CC4A4"/>
                </a:solidFill>
              </a:rPr>
              <a:t>Eurofiber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Vrijmaken</a:t>
            </a:r>
            <a:r>
              <a:rPr lang="en-US" sz="1600" dirty="0">
                <a:solidFill>
                  <a:srgbClr val="7CC4A4"/>
                </a:solidFill>
              </a:rPr>
              <a:t> </a:t>
            </a:r>
            <a:r>
              <a:rPr lang="en-US" sz="1600" dirty="0" err="1">
                <a:solidFill>
                  <a:srgbClr val="7CC4A4"/>
                </a:solidFill>
              </a:rPr>
              <a:t>openbare</a:t>
            </a:r>
            <a:r>
              <a:rPr lang="en-US" sz="1600" dirty="0">
                <a:solidFill>
                  <a:srgbClr val="7CC4A4"/>
                </a:solidFill>
              </a:rPr>
              <a:t> </a:t>
            </a:r>
            <a:r>
              <a:rPr lang="en-US" sz="1600" dirty="0" err="1">
                <a:solidFill>
                  <a:srgbClr val="7CC4A4"/>
                </a:solidFill>
              </a:rPr>
              <a:t>ruimte</a:t>
            </a:r>
            <a:r>
              <a:rPr lang="en-US" sz="1600" dirty="0">
                <a:solidFill>
                  <a:srgbClr val="7CC4A4"/>
                </a:solidFill>
              </a:rPr>
              <a:t> </a:t>
            </a:r>
            <a:r>
              <a:rPr lang="en-US" sz="1600" dirty="0" err="1">
                <a:solidFill>
                  <a:srgbClr val="7CC4A4"/>
                </a:solidFill>
              </a:rPr>
              <a:t>Gasthuispleintje</a:t>
            </a:r>
            <a:r>
              <a:rPr lang="en-US" sz="1600" dirty="0">
                <a:solidFill>
                  <a:srgbClr val="7CC4A4"/>
                </a:solidFill>
              </a:rPr>
              <a:t> </a:t>
            </a:r>
          </a:p>
          <a:p>
            <a:pPr marL="1257300" lvl="2" indent="-342900">
              <a:buSzPct val="80000"/>
              <a:buFont typeface="Arial" panose="020B0604020202020204" pitchFamily="34" charset="0"/>
              <a:buChar char="•"/>
            </a:pPr>
            <a:r>
              <a:rPr lang="en-US" sz="1600" dirty="0" err="1">
                <a:solidFill>
                  <a:srgbClr val="7CC4A4"/>
                </a:solidFill>
              </a:rPr>
              <a:t>Aanbrengen</a:t>
            </a:r>
            <a:r>
              <a:rPr lang="en-US" sz="1600" dirty="0">
                <a:solidFill>
                  <a:srgbClr val="7CC4A4"/>
                </a:solidFill>
              </a:rPr>
              <a:t> </a:t>
            </a:r>
            <a:r>
              <a:rPr lang="en-US" sz="1600" dirty="0" err="1">
                <a:solidFill>
                  <a:srgbClr val="7CC4A4"/>
                </a:solidFill>
              </a:rPr>
              <a:t>damwanden</a:t>
            </a:r>
            <a:r>
              <a:rPr lang="en-US" sz="1600" dirty="0">
                <a:solidFill>
                  <a:srgbClr val="7CC4A4"/>
                </a:solidFill>
              </a:rPr>
              <a:t> </a:t>
            </a:r>
            <a:r>
              <a:rPr lang="en-US" sz="1600" dirty="0" err="1">
                <a:solidFill>
                  <a:srgbClr val="7CC4A4"/>
                </a:solidFill>
              </a:rPr>
              <a:t>vanaf</a:t>
            </a:r>
            <a:r>
              <a:rPr lang="en-US" sz="1600" dirty="0">
                <a:solidFill>
                  <a:srgbClr val="7CC4A4"/>
                </a:solidFill>
              </a:rPr>
              <a:t> 14 </a:t>
            </a:r>
            <a:r>
              <a:rPr lang="en-US" sz="1600" dirty="0" err="1">
                <a:solidFill>
                  <a:srgbClr val="7CC4A4"/>
                </a:solidFill>
              </a:rPr>
              <a:t>februari</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Inhijsen</a:t>
            </a:r>
            <a:r>
              <a:rPr lang="en-US" sz="1600" dirty="0">
                <a:solidFill>
                  <a:srgbClr val="7CC4A4"/>
                </a:solidFill>
              </a:rPr>
              <a:t> </a:t>
            </a:r>
            <a:r>
              <a:rPr lang="en-US" sz="1600" dirty="0" err="1">
                <a:solidFill>
                  <a:srgbClr val="7CC4A4"/>
                </a:solidFill>
              </a:rPr>
              <a:t>grote</a:t>
            </a:r>
            <a:r>
              <a:rPr lang="en-US" sz="1600" dirty="0">
                <a:solidFill>
                  <a:srgbClr val="7CC4A4"/>
                </a:solidFill>
              </a:rPr>
              <a:t> </a:t>
            </a:r>
            <a:r>
              <a:rPr lang="en-US" sz="1600" dirty="0" err="1">
                <a:solidFill>
                  <a:srgbClr val="7CC4A4"/>
                </a:solidFill>
              </a:rPr>
              <a:t>componenten</a:t>
            </a:r>
            <a:r>
              <a:rPr lang="en-US" sz="1600" dirty="0">
                <a:solidFill>
                  <a:srgbClr val="7CC4A4"/>
                </a:solidFill>
              </a:rPr>
              <a:t> </a:t>
            </a:r>
            <a:r>
              <a:rPr lang="en-US" sz="1600" dirty="0" err="1">
                <a:solidFill>
                  <a:srgbClr val="7CC4A4"/>
                </a:solidFill>
              </a:rPr>
              <a:t>tussen</a:t>
            </a:r>
            <a:r>
              <a:rPr lang="en-US" sz="1600" dirty="0">
                <a:solidFill>
                  <a:srgbClr val="7CC4A4"/>
                </a:solidFill>
              </a:rPr>
              <a:t> 11-21 </a:t>
            </a:r>
            <a:r>
              <a:rPr lang="en-US" sz="1600" dirty="0" err="1">
                <a:solidFill>
                  <a:srgbClr val="7CC4A4"/>
                </a:solidFill>
              </a:rPr>
              <a:t>augustus</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Ruimte</a:t>
            </a:r>
            <a:r>
              <a:rPr lang="en-US" sz="1600" dirty="0">
                <a:solidFill>
                  <a:srgbClr val="7CC4A4"/>
                </a:solidFill>
              </a:rPr>
              <a:t> </a:t>
            </a:r>
            <a:r>
              <a:rPr lang="en-US" sz="1600" dirty="0" err="1">
                <a:solidFill>
                  <a:srgbClr val="7CC4A4"/>
                </a:solidFill>
              </a:rPr>
              <a:t>beschikbaar</a:t>
            </a:r>
            <a:r>
              <a:rPr lang="en-US" sz="1600" dirty="0">
                <a:solidFill>
                  <a:srgbClr val="7CC4A4"/>
                </a:solidFill>
              </a:rPr>
              <a:t> </a:t>
            </a:r>
            <a:r>
              <a:rPr lang="en-US" sz="1600" dirty="0" err="1">
                <a:solidFill>
                  <a:srgbClr val="7CC4A4"/>
                </a:solidFill>
              </a:rPr>
              <a:t>voor</a:t>
            </a:r>
            <a:r>
              <a:rPr lang="en-US" sz="1600" dirty="0">
                <a:solidFill>
                  <a:srgbClr val="7CC4A4"/>
                </a:solidFill>
              </a:rPr>
              <a:t> </a:t>
            </a:r>
            <a:r>
              <a:rPr lang="en-US" sz="1600" dirty="0" err="1">
                <a:solidFill>
                  <a:srgbClr val="7CC4A4"/>
                </a:solidFill>
              </a:rPr>
              <a:t>bouw</a:t>
            </a:r>
            <a:r>
              <a:rPr lang="en-US" sz="1600" dirty="0">
                <a:solidFill>
                  <a:srgbClr val="7CC4A4"/>
                </a:solidFill>
              </a:rPr>
              <a:t> </a:t>
            </a:r>
            <a:r>
              <a:rPr lang="en-US" sz="1600" dirty="0" err="1">
                <a:solidFill>
                  <a:srgbClr val="7CC4A4"/>
                </a:solidFill>
              </a:rPr>
              <a:t>installaties</a:t>
            </a:r>
            <a:r>
              <a:rPr lang="en-US" sz="1600" dirty="0">
                <a:solidFill>
                  <a:srgbClr val="7CC4A4"/>
                </a:solidFill>
              </a:rPr>
              <a:t> medio </a:t>
            </a:r>
            <a:r>
              <a:rPr lang="en-US" sz="1600" dirty="0" err="1">
                <a:solidFill>
                  <a:srgbClr val="7CC4A4"/>
                </a:solidFill>
              </a:rPr>
              <a:t>oktober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Afwerking</a:t>
            </a:r>
            <a:r>
              <a:rPr lang="en-US" sz="1600" dirty="0">
                <a:solidFill>
                  <a:srgbClr val="7CC4A4"/>
                </a:solidFill>
              </a:rPr>
              <a:t> tot </a:t>
            </a:r>
            <a:r>
              <a:rPr lang="en-US" sz="1600" dirty="0" err="1">
                <a:solidFill>
                  <a:srgbClr val="7CC4A4"/>
                </a:solidFill>
              </a:rPr>
              <a:t>eind</a:t>
            </a:r>
            <a:r>
              <a:rPr lang="en-US" sz="1600" dirty="0">
                <a:solidFill>
                  <a:srgbClr val="7CC4A4"/>
                </a:solidFill>
              </a:rPr>
              <a:t> </a:t>
            </a:r>
            <a:r>
              <a:rPr lang="en-US" sz="1600" dirty="0" err="1">
                <a:solidFill>
                  <a:srgbClr val="7CC4A4"/>
                </a:solidFill>
              </a:rPr>
              <a:t>november</a:t>
            </a:r>
            <a:br>
              <a:rPr lang="en-US" sz="1600" dirty="0">
                <a:solidFill>
                  <a:srgbClr val="7CC4A4"/>
                </a:solidFill>
              </a:rPr>
            </a:br>
            <a:endParaRPr lang="en-US" sz="1600" dirty="0">
              <a:solidFill>
                <a:srgbClr val="7CC4A4"/>
              </a:solidFill>
            </a:endParaRPr>
          </a:p>
          <a:p>
            <a:pPr marL="342900" indent="-342900">
              <a:buSzPct val="80000"/>
              <a:buFont typeface="Arial" panose="020B0604020202020204" pitchFamily="34" charset="0"/>
              <a:buChar char="•"/>
            </a:pPr>
            <a:r>
              <a:rPr lang="en-US" sz="2000" dirty="0">
                <a:solidFill>
                  <a:srgbClr val="7CC4A4"/>
                </a:solidFill>
              </a:rPr>
              <a:t>2</a:t>
            </a:r>
            <a:r>
              <a:rPr lang="en-US" sz="2000" baseline="30000" dirty="0">
                <a:solidFill>
                  <a:srgbClr val="7CC4A4"/>
                </a:solidFill>
              </a:rPr>
              <a:t>e</a:t>
            </a:r>
            <a:r>
              <a:rPr lang="en-US" sz="2000" dirty="0">
                <a:solidFill>
                  <a:srgbClr val="7CC4A4"/>
                </a:solidFill>
              </a:rPr>
              <a:t> </a:t>
            </a:r>
            <a:r>
              <a:rPr lang="en-US" sz="2000" dirty="0" err="1">
                <a:solidFill>
                  <a:srgbClr val="7CC4A4"/>
                </a:solidFill>
              </a:rPr>
              <a:t>informatieavond</a:t>
            </a:r>
            <a:r>
              <a:rPr lang="en-US" sz="2000" spc="-300" dirty="0">
                <a:solidFill>
                  <a:srgbClr val="7CC4A4"/>
                </a:solidFill>
              </a:rPr>
              <a:t> </a:t>
            </a:r>
            <a:r>
              <a:rPr lang="en-US" sz="2000" dirty="0">
                <a:solidFill>
                  <a:srgbClr val="7CC4A4"/>
                </a:solidFill>
              </a:rPr>
              <a:t>: </a:t>
            </a:r>
            <a:r>
              <a:rPr lang="en-US" sz="2000" b="1" dirty="0">
                <a:solidFill>
                  <a:srgbClr val="7CC4A4"/>
                </a:solidFill>
              </a:rPr>
              <a:t>21 </a:t>
            </a:r>
            <a:r>
              <a:rPr lang="en-US" sz="2000" b="1" dirty="0" err="1">
                <a:solidFill>
                  <a:srgbClr val="7CC4A4"/>
                </a:solidFill>
              </a:rPr>
              <a:t>januari</a:t>
            </a:r>
            <a:endParaRPr lang="en-US" sz="2000" b="1" dirty="0">
              <a:solidFill>
                <a:srgbClr val="7CC4A4"/>
              </a:solidFill>
            </a:endParaRPr>
          </a:p>
          <a:p>
            <a:pPr marL="800100" lvl="1" indent="-342900">
              <a:buFont typeface="Arial" panose="020B0604020202020204" pitchFamily="34" charset="0"/>
              <a:buChar char="•"/>
            </a:pPr>
            <a:endParaRPr lang="en-US" sz="1600" dirty="0">
              <a:solidFill>
                <a:schemeClr val="tx2"/>
              </a:solidFill>
            </a:endParaRPr>
          </a:p>
        </p:txBody>
      </p:sp>
      <p:sp>
        <p:nvSpPr>
          <p:cNvPr id="3" name="Rechthoek: afgeronde hoeken 2">
            <a:extLst>
              <a:ext uri="{FF2B5EF4-FFF2-40B4-BE49-F238E27FC236}">
                <a16:creationId xmlns:a16="http://schemas.microsoft.com/office/drawing/2014/main" id="{1C500555-2566-37A9-E8AA-920D78F305A5}"/>
              </a:ext>
            </a:extLst>
          </p:cNvPr>
          <p:cNvSpPr/>
          <p:nvPr/>
        </p:nvSpPr>
        <p:spPr>
          <a:xfrm>
            <a:off x="263879" y="6076964"/>
            <a:ext cx="935915" cy="64545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solidFill>
                <a:schemeClr val="tx1"/>
              </a:solidFill>
            </a:endParaRPr>
          </a:p>
        </p:txBody>
      </p:sp>
    </p:spTree>
    <p:extLst>
      <p:ext uri="{BB962C8B-B14F-4D97-AF65-F5344CB8AC3E}">
        <p14:creationId xmlns:p14="http://schemas.microsoft.com/office/powerpoint/2010/main" val="708220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570286"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2 – installaties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3" name="Tijdelijke aanduiding voor inhoud 3">
            <a:extLst>
              <a:ext uri="{FF2B5EF4-FFF2-40B4-BE49-F238E27FC236}">
                <a16:creationId xmlns:a16="http://schemas.microsoft.com/office/drawing/2014/main" id="{73C05167-2ECE-A24B-8508-E15E00D80A7D}"/>
              </a:ext>
            </a:extLst>
          </p:cNvPr>
          <p:cNvSpPr>
            <a:spLocks noGrp="1"/>
          </p:cNvSpPr>
          <p:nvPr>
            <p:ph idx="1"/>
          </p:nvPr>
        </p:nvSpPr>
        <p:spPr>
          <a:xfrm>
            <a:off x="1140629" y="1106447"/>
            <a:ext cx="10570286" cy="4831775"/>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Roodenburg</a:t>
            </a:r>
            <a:r>
              <a:rPr lang="en-US" sz="2000" dirty="0">
                <a:solidFill>
                  <a:srgbClr val="7CC4A4"/>
                </a:solidFill>
              </a:rPr>
              <a:t> Groep</a:t>
            </a: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€ 4.360k, </a:t>
            </a:r>
            <a:r>
              <a:rPr lang="en-US" sz="2000" dirty="0" err="1">
                <a:solidFill>
                  <a:srgbClr val="7CC4A4"/>
                </a:solidFill>
              </a:rPr>
              <a:t>inclusief</a:t>
            </a:r>
            <a:r>
              <a:rPr lang="en-US" sz="2000" dirty="0">
                <a:solidFill>
                  <a:srgbClr val="7CC4A4"/>
                </a:solidFill>
              </a:rPr>
              <a:t> </a:t>
            </a:r>
            <a:r>
              <a:rPr lang="en-US" sz="2000" dirty="0" err="1">
                <a:solidFill>
                  <a:srgbClr val="7CC4A4"/>
                </a:solidFill>
              </a:rPr>
              <a:t>stelpost</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optimalisatie</a:t>
            </a:r>
            <a:r>
              <a:rPr lang="en-US" sz="2000" dirty="0">
                <a:solidFill>
                  <a:srgbClr val="7CC4A4"/>
                </a:solidFill>
              </a:rPr>
              <a:t> </a:t>
            </a:r>
            <a:r>
              <a:rPr lang="en-US" sz="2000" dirty="0" err="1">
                <a:solidFill>
                  <a:srgbClr val="7CC4A4"/>
                </a:solidFill>
              </a:rPr>
              <a:t>Thermische</a:t>
            </a:r>
            <a:r>
              <a:rPr lang="en-US" sz="2000" dirty="0">
                <a:solidFill>
                  <a:srgbClr val="7CC4A4"/>
                </a:solidFill>
              </a:rPr>
              <a:t> Energie </a:t>
            </a:r>
            <a:r>
              <a:rPr lang="en-US" sz="2000" dirty="0" err="1">
                <a:solidFill>
                  <a:srgbClr val="7CC4A4"/>
                </a:solidFill>
              </a:rPr>
              <a:t>uit</a:t>
            </a:r>
            <a:r>
              <a:rPr lang="en-US" sz="2000" dirty="0">
                <a:solidFill>
                  <a:srgbClr val="7CC4A4"/>
                </a:solidFill>
              </a:rPr>
              <a:t> </a:t>
            </a:r>
            <a:r>
              <a:rPr lang="en-US" sz="2000" dirty="0" err="1">
                <a:solidFill>
                  <a:srgbClr val="7CC4A4"/>
                </a:solidFill>
              </a:rPr>
              <a:t>Oppervlaktewater</a:t>
            </a:r>
            <a:r>
              <a:rPr lang="en-US" sz="2000" dirty="0">
                <a:solidFill>
                  <a:srgbClr val="7CC4A4"/>
                </a:solidFill>
              </a:rPr>
              <a:t> (TEO) </a:t>
            </a:r>
            <a:r>
              <a:rPr lang="en-US" sz="2000" dirty="0" err="1">
                <a:solidFill>
                  <a:srgbClr val="7CC4A4"/>
                </a:solidFill>
              </a:rPr>
              <a:t>installatie</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Vergunningsaanvraag</a:t>
            </a:r>
            <a:r>
              <a:rPr lang="en-US" sz="2000" dirty="0">
                <a:solidFill>
                  <a:srgbClr val="7CC4A4"/>
                </a:solidFill>
              </a:rPr>
              <a:t> </a:t>
            </a:r>
            <a:r>
              <a:rPr lang="en-US" sz="2000" dirty="0" err="1">
                <a:solidFill>
                  <a:srgbClr val="7CC4A4"/>
                </a:solidFill>
              </a:rPr>
              <a:t>voor</a:t>
            </a:r>
            <a:r>
              <a:rPr lang="en-US" sz="2000" dirty="0">
                <a:solidFill>
                  <a:srgbClr val="7CC4A4"/>
                </a:solidFill>
              </a:rPr>
              <a:t> TEO </a:t>
            </a:r>
            <a:r>
              <a:rPr lang="en-US" sz="2000" dirty="0" err="1">
                <a:solidFill>
                  <a:srgbClr val="7CC4A4"/>
                </a:solidFill>
              </a:rPr>
              <a:t>inlaat</a:t>
            </a:r>
            <a:r>
              <a:rPr lang="en-US" sz="2000" dirty="0">
                <a:solidFill>
                  <a:srgbClr val="7CC4A4"/>
                </a:solidFill>
              </a:rPr>
              <a:t> en </a:t>
            </a:r>
            <a:r>
              <a:rPr lang="en-US" sz="2000" dirty="0" err="1">
                <a:solidFill>
                  <a:srgbClr val="7CC4A4"/>
                </a:solidFill>
              </a:rPr>
              <a:t>beschermconstructie</a:t>
            </a:r>
            <a:r>
              <a:rPr lang="en-US" sz="2000" dirty="0">
                <a:solidFill>
                  <a:srgbClr val="7CC4A4"/>
                </a:solidFill>
              </a:rPr>
              <a:t> </a:t>
            </a:r>
            <a:r>
              <a:rPr lang="en-US" sz="2000" dirty="0" err="1">
                <a:solidFill>
                  <a:srgbClr val="7CC4A4"/>
                </a:solidFill>
              </a:rPr>
              <a:t>gepland</a:t>
            </a:r>
            <a:r>
              <a:rPr lang="en-US" sz="2000" dirty="0">
                <a:solidFill>
                  <a:srgbClr val="7CC4A4"/>
                </a:solidFill>
              </a:rPr>
              <a:t> in 1</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 </a:t>
            </a:r>
            <a:r>
              <a:rPr lang="en-US" sz="2000" dirty="0" err="1">
                <a:solidFill>
                  <a:srgbClr val="7CC4A4"/>
                </a:solidFill>
              </a:rPr>
              <a:t>na</a:t>
            </a:r>
            <a:r>
              <a:rPr lang="en-US" sz="2000" dirty="0">
                <a:solidFill>
                  <a:srgbClr val="7CC4A4"/>
                </a:solidFill>
              </a:rPr>
              <a:t> </a:t>
            </a:r>
            <a:r>
              <a:rPr lang="en-US" sz="2000" dirty="0" err="1">
                <a:solidFill>
                  <a:srgbClr val="7CC4A4"/>
                </a:solidFill>
              </a:rPr>
              <a:t>ontwerp</a:t>
            </a:r>
            <a:r>
              <a:rPr lang="en-US" sz="2000" dirty="0">
                <a:solidFill>
                  <a:srgbClr val="7CC4A4"/>
                </a:solidFill>
              </a:rPr>
              <a:t> van de </a:t>
            </a:r>
            <a:r>
              <a:rPr lang="en-US" sz="2000" dirty="0" err="1">
                <a:solidFill>
                  <a:srgbClr val="7CC4A4"/>
                </a:solidFill>
              </a:rPr>
              <a:t>waterinlaat</a:t>
            </a:r>
            <a:endParaRPr lang="en-US" sz="2000" dirty="0">
              <a:solidFill>
                <a:srgbClr val="7CC4A4"/>
              </a:solidFill>
            </a:endParaRP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11-21 </a:t>
            </a:r>
            <a:r>
              <a:rPr lang="en-US" sz="2000" dirty="0" err="1">
                <a:solidFill>
                  <a:srgbClr val="7CC4A4"/>
                </a:solidFill>
              </a:rPr>
              <a:t>augustus</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Bestelling</a:t>
            </a:r>
            <a:r>
              <a:rPr lang="en-US" sz="1600" dirty="0">
                <a:solidFill>
                  <a:srgbClr val="7CC4A4"/>
                </a:solidFill>
              </a:rPr>
              <a:t> </a:t>
            </a:r>
            <a:r>
              <a:rPr lang="en-US" sz="1600" dirty="0" err="1">
                <a:solidFill>
                  <a:srgbClr val="7CC4A4"/>
                </a:solidFill>
              </a:rPr>
              <a:t>warmtepompen</a:t>
            </a:r>
            <a:r>
              <a:rPr lang="en-US" sz="1600" dirty="0">
                <a:solidFill>
                  <a:srgbClr val="7CC4A4"/>
                </a:solidFill>
              </a:rPr>
              <a:t> in </a:t>
            </a:r>
            <a:r>
              <a:rPr lang="en-US" sz="1600" dirty="0" err="1">
                <a:solidFill>
                  <a:srgbClr val="7CC4A4"/>
                </a:solidFill>
              </a:rPr>
              <a:t>januari</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Inhijsen</a:t>
            </a:r>
            <a:r>
              <a:rPr lang="en-US" sz="1600" dirty="0">
                <a:solidFill>
                  <a:srgbClr val="7CC4A4"/>
                </a:solidFill>
              </a:rPr>
              <a:t> </a:t>
            </a:r>
            <a:r>
              <a:rPr lang="en-US" sz="1600" dirty="0" err="1">
                <a:solidFill>
                  <a:srgbClr val="7CC4A4"/>
                </a:solidFill>
              </a:rPr>
              <a:t>warmtepompen</a:t>
            </a:r>
            <a:r>
              <a:rPr lang="en-US" sz="1600" dirty="0">
                <a:solidFill>
                  <a:srgbClr val="7CC4A4"/>
                </a:solidFill>
              </a:rPr>
              <a:t> </a:t>
            </a:r>
            <a:r>
              <a:rPr lang="en-US" sz="1600" dirty="0" err="1">
                <a:solidFill>
                  <a:srgbClr val="7CC4A4"/>
                </a:solidFill>
              </a:rPr>
              <a:t>en</a:t>
            </a:r>
            <a:r>
              <a:rPr lang="en-US" sz="1600" dirty="0">
                <a:solidFill>
                  <a:srgbClr val="7CC4A4"/>
                </a:solidFill>
              </a:rPr>
              <a:t> </a:t>
            </a:r>
            <a:r>
              <a:rPr lang="en-US" sz="1600" dirty="0" err="1">
                <a:solidFill>
                  <a:srgbClr val="7CC4A4"/>
                </a:solidFill>
              </a:rPr>
              <a:t>andere</a:t>
            </a:r>
            <a:r>
              <a:rPr lang="en-US" sz="1600" dirty="0">
                <a:solidFill>
                  <a:srgbClr val="7CC4A4"/>
                </a:solidFill>
              </a:rPr>
              <a:t> </a:t>
            </a:r>
            <a:r>
              <a:rPr lang="en-US" sz="1600" dirty="0" err="1">
                <a:solidFill>
                  <a:srgbClr val="7CC4A4"/>
                </a:solidFill>
              </a:rPr>
              <a:t>componenten</a:t>
            </a:r>
            <a:r>
              <a:rPr lang="en-US" sz="1600" dirty="0">
                <a:solidFill>
                  <a:srgbClr val="7CC4A4"/>
                </a:solidFill>
              </a:rPr>
              <a:t> </a:t>
            </a:r>
            <a:r>
              <a:rPr lang="en-US" sz="1600" dirty="0" err="1">
                <a:solidFill>
                  <a:srgbClr val="7CC4A4"/>
                </a:solidFill>
              </a:rPr>
              <a:t>tussen</a:t>
            </a:r>
            <a:r>
              <a:rPr lang="en-US" sz="1600" dirty="0">
                <a:solidFill>
                  <a:srgbClr val="7CC4A4"/>
                </a:solidFill>
              </a:rPr>
              <a:t> 11-21 </a:t>
            </a:r>
            <a:r>
              <a:rPr lang="en-US" sz="1600" dirty="0" err="1">
                <a:solidFill>
                  <a:srgbClr val="7CC4A4"/>
                </a:solidFill>
              </a:rPr>
              <a:t>augustus</a:t>
            </a:r>
            <a:endParaRPr lang="en-US" sz="1600" dirty="0">
              <a:solidFill>
                <a:srgbClr val="7CC4A4"/>
              </a:solidFill>
            </a:endParaRPr>
          </a:p>
          <a:p>
            <a:pPr marL="1257300" lvl="2" indent="-342900">
              <a:buSzPct val="80000"/>
              <a:buFont typeface="Arial" panose="020B0604020202020204" pitchFamily="34" charset="0"/>
              <a:buChar char="•"/>
            </a:pPr>
            <a:r>
              <a:rPr lang="en-US" sz="1600" dirty="0">
                <a:solidFill>
                  <a:srgbClr val="7CC4A4"/>
                </a:solidFill>
              </a:rPr>
              <a:t>Start bouw in </a:t>
            </a:r>
            <a:r>
              <a:rPr lang="en-US" sz="1600" dirty="0" err="1">
                <a:solidFill>
                  <a:srgbClr val="7CC4A4"/>
                </a:solidFill>
              </a:rPr>
              <a:t>ruimte</a:t>
            </a:r>
            <a:r>
              <a:rPr lang="en-US" sz="1600" dirty="0">
                <a:solidFill>
                  <a:srgbClr val="7CC4A4"/>
                </a:solidFill>
              </a:rPr>
              <a:t> medio </a:t>
            </a:r>
            <a:r>
              <a:rPr lang="en-US" sz="1600" dirty="0" err="1">
                <a:solidFill>
                  <a:srgbClr val="7CC4A4"/>
                </a:solidFill>
              </a:rPr>
              <a:t>oktober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Afronden</a:t>
            </a:r>
            <a:r>
              <a:rPr lang="en-US" sz="1600" dirty="0">
                <a:solidFill>
                  <a:srgbClr val="7CC4A4"/>
                </a:solidFill>
              </a:rPr>
              <a:t> </a:t>
            </a:r>
            <a:r>
              <a:rPr lang="en-US" sz="1600" dirty="0" err="1">
                <a:solidFill>
                  <a:srgbClr val="7CC4A4"/>
                </a:solidFill>
              </a:rPr>
              <a:t>werkzaamheden</a:t>
            </a:r>
            <a:r>
              <a:rPr lang="en-US" sz="1600" dirty="0">
                <a:solidFill>
                  <a:srgbClr val="7CC4A4"/>
                </a:solidFill>
              </a:rPr>
              <a:t> </a:t>
            </a:r>
            <a:r>
              <a:rPr lang="en-US" sz="1600" dirty="0" err="1">
                <a:solidFill>
                  <a:srgbClr val="7CC4A4"/>
                </a:solidFill>
              </a:rPr>
              <a:t>feb</a:t>
            </a:r>
            <a:r>
              <a:rPr lang="en-US" sz="1600" dirty="0">
                <a:solidFill>
                  <a:srgbClr val="7CC4A4"/>
                </a:solidFill>
              </a:rPr>
              <a:t> / </a:t>
            </a:r>
            <a:r>
              <a:rPr lang="en-US" sz="1600" dirty="0" err="1">
                <a:solidFill>
                  <a:srgbClr val="7CC4A4"/>
                </a:solidFill>
              </a:rPr>
              <a:t>maart</a:t>
            </a:r>
            <a:r>
              <a:rPr lang="en-US" sz="1600" dirty="0">
                <a:solidFill>
                  <a:srgbClr val="7CC4A4"/>
                </a:solidFill>
              </a:rPr>
              <a:t> 2026</a:t>
            </a:r>
          </a:p>
          <a:p>
            <a:pPr marL="1257300" lvl="2" indent="-342900">
              <a:buSzPct val="80000"/>
              <a:buFont typeface="Arial" panose="020B0604020202020204" pitchFamily="34" charset="0"/>
              <a:buChar char="•"/>
            </a:pPr>
            <a:r>
              <a:rPr lang="en-US" sz="1600" dirty="0" err="1">
                <a:solidFill>
                  <a:srgbClr val="7CC4A4"/>
                </a:solidFill>
              </a:rPr>
              <a:t>Testen</a:t>
            </a:r>
            <a:r>
              <a:rPr lang="en-US" sz="1600" dirty="0">
                <a:solidFill>
                  <a:srgbClr val="7CC4A4"/>
                </a:solidFill>
              </a:rPr>
              <a:t> en </a:t>
            </a:r>
            <a:r>
              <a:rPr lang="en-US" sz="1600" dirty="0" err="1">
                <a:solidFill>
                  <a:srgbClr val="7CC4A4"/>
                </a:solidFill>
              </a:rPr>
              <a:t>eindcontrole</a:t>
            </a:r>
            <a:r>
              <a:rPr lang="en-US" sz="1600" dirty="0">
                <a:solidFill>
                  <a:srgbClr val="7CC4A4"/>
                </a:solidFill>
              </a:rPr>
              <a:t> in </a:t>
            </a:r>
            <a:r>
              <a:rPr lang="en-US" sz="1600" dirty="0" err="1">
                <a:solidFill>
                  <a:srgbClr val="7CC4A4"/>
                </a:solidFill>
              </a:rPr>
              <a:t>maart</a:t>
            </a:r>
            <a:r>
              <a:rPr lang="en-US" sz="1600" dirty="0">
                <a:solidFill>
                  <a:srgbClr val="7CC4A4"/>
                </a:solidFill>
              </a:rPr>
              <a:t> / </a:t>
            </a:r>
            <a:r>
              <a:rPr lang="en-US" sz="1600" dirty="0" err="1">
                <a:solidFill>
                  <a:srgbClr val="7CC4A4"/>
                </a:solidFill>
              </a:rPr>
              <a:t>april</a:t>
            </a:r>
            <a:r>
              <a:rPr lang="en-US" sz="1600" dirty="0">
                <a:solidFill>
                  <a:srgbClr val="7CC4A4"/>
                </a:solidFill>
              </a:rPr>
              <a:t> 2026</a:t>
            </a:r>
          </a:p>
          <a:p>
            <a:pPr marL="342900" indent="-342900">
              <a:buSzPct val="80000"/>
              <a:buFont typeface="Arial" panose="020B0604020202020204" pitchFamily="34" charset="0"/>
              <a:buChar char="•"/>
            </a:pPr>
            <a:r>
              <a:rPr lang="en-US" sz="2000" dirty="0" err="1">
                <a:solidFill>
                  <a:srgbClr val="7CC4A4"/>
                </a:solidFill>
              </a:rPr>
              <a:t>Roodenburg</a:t>
            </a:r>
            <a:r>
              <a:rPr lang="en-US" sz="2000" dirty="0">
                <a:solidFill>
                  <a:srgbClr val="7CC4A4"/>
                </a:solidFill>
              </a:rPr>
              <a:t> </a:t>
            </a:r>
            <a:r>
              <a:rPr lang="en-US" sz="2000" dirty="0" err="1">
                <a:solidFill>
                  <a:srgbClr val="7CC4A4"/>
                </a:solidFill>
              </a:rPr>
              <a:t>voert</a:t>
            </a:r>
            <a:r>
              <a:rPr lang="en-US" sz="2000" dirty="0">
                <a:solidFill>
                  <a:srgbClr val="7CC4A4"/>
                </a:solidFill>
              </a:rPr>
              <a:t> </a:t>
            </a:r>
            <a:r>
              <a:rPr lang="en-US" sz="2000" dirty="0" err="1">
                <a:solidFill>
                  <a:srgbClr val="7CC4A4"/>
                </a:solidFill>
              </a:rPr>
              <a:t>ook</a:t>
            </a:r>
            <a:r>
              <a:rPr lang="en-US" sz="2000" dirty="0">
                <a:solidFill>
                  <a:srgbClr val="7CC4A4"/>
                </a:solidFill>
              </a:rPr>
              <a:t> 30 </a:t>
            </a:r>
            <a:r>
              <a:rPr lang="en-US" sz="2000" dirty="0" err="1">
                <a:solidFill>
                  <a:srgbClr val="7CC4A4"/>
                </a:solidFill>
              </a:rPr>
              <a:t>jaar</a:t>
            </a:r>
            <a:r>
              <a:rPr lang="en-US" sz="2000" dirty="0">
                <a:solidFill>
                  <a:srgbClr val="7CC4A4"/>
                </a:solidFill>
              </a:rPr>
              <a:t> </a:t>
            </a:r>
            <a:r>
              <a:rPr lang="en-US" sz="2000" dirty="0" err="1">
                <a:solidFill>
                  <a:srgbClr val="7CC4A4"/>
                </a:solidFill>
              </a:rPr>
              <a:t>onderhoud</a:t>
            </a:r>
            <a:r>
              <a:rPr lang="en-US" sz="2000" dirty="0">
                <a:solidFill>
                  <a:srgbClr val="7CC4A4"/>
                </a:solidFill>
              </a:rPr>
              <a:t> </a:t>
            </a:r>
            <a:r>
              <a:rPr lang="en-US" sz="2000" dirty="0" err="1">
                <a:solidFill>
                  <a:srgbClr val="7CC4A4"/>
                </a:solidFill>
              </a:rPr>
              <a:t>en</a:t>
            </a:r>
            <a:r>
              <a:rPr lang="en-US" sz="2000" dirty="0">
                <a:solidFill>
                  <a:srgbClr val="7CC4A4"/>
                </a:solidFill>
              </a:rPr>
              <a:t> </a:t>
            </a:r>
            <a:r>
              <a:rPr lang="en-US" sz="2000" dirty="0" err="1">
                <a:solidFill>
                  <a:srgbClr val="7CC4A4"/>
                </a:solidFill>
              </a:rPr>
              <a:t>beheer</a:t>
            </a:r>
            <a:r>
              <a:rPr lang="en-US" sz="2000" dirty="0">
                <a:solidFill>
                  <a:srgbClr val="7CC4A4"/>
                </a:solidFill>
              </a:rPr>
              <a:t> </a:t>
            </a:r>
            <a:r>
              <a:rPr lang="en-US" sz="2000" dirty="0" err="1">
                <a:solidFill>
                  <a:srgbClr val="7CC4A4"/>
                </a:solidFill>
              </a:rPr>
              <a:t>uit</a:t>
            </a:r>
            <a:endParaRPr lang="en-US" sz="2000" dirty="0">
              <a:solidFill>
                <a:srgbClr val="7CC4A4"/>
              </a:solidFill>
            </a:endParaRPr>
          </a:p>
          <a:p>
            <a:pPr marL="800100" lvl="1" indent="-34290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1200022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570286"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2 – installaties technische ruimte</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3" name="Tijdelijke aanduiding voor inhoud 3">
            <a:extLst>
              <a:ext uri="{FF2B5EF4-FFF2-40B4-BE49-F238E27FC236}">
                <a16:creationId xmlns:a16="http://schemas.microsoft.com/office/drawing/2014/main" id="{73C05167-2ECE-A24B-8508-E15E00D80A7D}"/>
              </a:ext>
            </a:extLst>
          </p:cNvPr>
          <p:cNvSpPr>
            <a:spLocks noGrp="1"/>
          </p:cNvSpPr>
          <p:nvPr>
            <p:ph idx="1"/>
          </p:nvPr>
        </p:nvSpPr>
        <p:spPr>
          <a:xfrm>
            <a:off x="1140629" y="1106447"/>
            <a:ext cx="10570286" cy="4831775"/>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Roodenburg</a:t>
            </a:r>
            <a:r>
              <a:rPr lang="en-US" sz="2000" dirty="0">
                <a:solidFill>
                  <a:srgbClr val="7CC4A4"/>
                </a:solidFill>
              </a:rPr>
              <a:t> Groep</a:t>
            </a:r>
          </a:p>
          <a:p>
            <a:pPr marL="342900" indent="-342900">
              <a:buSzPct val="80000"/>
              <a:buFont typeface="Arial" panose="020B0604020202020204" pitchFamily="34" charset="0"/>
              <a:buChar char="•"/>
            </a:pPr>
            <a:r>
              <a:rPr lang="en-US" sz="2000" dirty="0" err="1">
                <a:solidFill>
                  <a:srgbClr val="7CC4A4"/>
                </a:solidFill>
              </a:rPr>
              <a:t>Opdracht</a:t>
            </a:r>
            <a:r>
              <a:rPr lang="en-US" sz="2000" dirty="0">
                <a:solidFill>
                  <a:srgbClr val="7CC4A4"/>
                </a:solidFill>
              </a:rPr>
              <a:t> is € 4.360k, </a:t>
            </a:r>
            <a:r>
              <a:rPr lang="en-US" sz="2000" dirty="0" err="1">
                <a:solidFill>
                  <a:srgbClr val="7CC4A4"/>
                </a:solidFill>
              </a:rPr>
              <a:t>inclusief</a:t>
            </a:r>
            <a:r>
              <a:rPr lang="en-US" sz="2000" dirty="0">
                <a:solidFill>
                  <a:srgbClr val="7CC4A4"/>
                </a:solidFill>
              </a:rPr>
              <a:t> </a:t>
            </a:r>
            <a:r>
              <a:rPr lang="en-US" sz="2000" dirty="0" err="1">
                <a:solidFill>
                  <a:srgbClr val="7CC4A4"/>
                </a:solidFill>
              </a:rPr>
              <a:t>stelpost</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optimalisatie</a:t>
            </a:r>
            <a:r>
              <a:rPr lang="en-US" sz="2000" dirty="0">
                <a:solidFill>
                  <a:srgbClr val="7CC4A4"/>
                </a:solidFill>
              </a:rPr>
              <a:t> </a:t>
            </a:r>
            <a:r>
              <a:rPr lang="en-US" sz="2000" dirty="0" err="1">
                <a:solidFill>
                  <a:srgbClr val="7CC4A4"/>
                </a:solidFill>
              </a:rPr>
              <a:t>Thermische</a:t>
            </a:r>
            <a:r>
              <a:rPr lang="en-US" sz="2000" dirty="0">
                <a:solidFill>
                  <a:srgbClr val="7CC4A4"/>
                </a:solidFill>
              </a:rPr>
              <a:t> Energie </a:t>
            </a:r>
            <a:r>
              <a:rPr lang="en-US" sz="2000" dirty="0" err="1">
                <a:solidFill>
                  <a:srgbClr val="7CC4A4"/>
                </a:solidFill>
              </a:rPr>
              <a:t>uit</a:t>
            </a:r>
            <a:r>
              <a:rPr lang="en-US" sz="2000" dirty="0">
                <a:solidFill>
                  <a:srgbClr val="7CC4A4"/>
                </a:solidFill>
              </a:rPr>
              <a:t> </a:t>
            </a:r>
            <a:r>
              <a:rPr lang="en-US" sz="2000" dirty="0" err="1">
                <a:solidFill>
                  <a:srgbClr val="7CC4A4"/>
                </a:solidFill>
              </a:rPr>
              <a:t>Oppervlaktewater</a:t>
            </a:r>
            <a:r>
              <a:rPr lang="en-US" sz="2000" dirty="0">
                <a:solidFill>
                  <a:srgbClr val="7CC4A4"/>
                </a:solidFill>
              </a:rPr>
              <a:t> (TEO) </a:t>
            </a:r>
            <a:r>
              <a:rPr lang="en-US" sz="2000" dirty="0" err="1">
                <a:solidFill>
                  <a:srgbClr val="7CC4A4"/>
                </a:solidFill>
              </a:rPr>
              <a:t>installatie</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Vergunningsaanvraag</a:t>
            </a:r>
            <a:r>
              <a:rPr lang="en-US" sz="2000" dirty="0">
                <a:solidFill>
                  <a:srgbClr val="7CC4A4"/>
                </a:solidFill>
              </a:rPr>
              <a:t> </a:t>
            </a:r>
            <a:r>
              <a:rPr lang="en-US" sz="2000" dirty="0" err="1">
                <a:solidFill>
                  <a:srgbClr val="7CC4A4"/>
                </a:solidFill>
              </a:rPr>
              <a:t>voor</a:t>
            </a:r>
            <a:r>
              <a:rPr lang="en-US" sz="2000" dirty="0">
                <a:solidFill>
                  <a:srgbClr val="7CC4A4"/>
                </a:solidFill>
              </a:rPr>
              <a:t> TEO </a:t>
            </a:r>
            <a:r>
              <a:rPr lang="en-US" sz="2000" dirty="0" err="1">
                <a:solidFill>
                  <a:srgbClr val="7CC4A4"/>
                </a:solidFill>
              </a:rPr>
              <a:t>inlaat</a:t>
            </a:r>
            <a:r>
              <a:rPr lang="en-US" sz="2000" dirty="0">
                <a:solidFill>
                  <a:srgbClr val="7CC4A4"/>
                </a:solidFill>
              </a:rPr>
              <a:t> en </a:t>
            </a:r>
            <a:r>
              <a:rPr lang="en-US" sz="2000" dirty="0" err="1">
                <a:solidFill>
                  <a:srgbClr val="7CC4A4"/>
                </a:solidFill>
              </a:rPr>
              <a:t>beschermconstructie</a:t>
            </a:r>
            <a:r>
              <a:rPr lang="en-US" sz="2000" dirty="0">
                <a:solidFill>
                  <a:srgbClr val="7CC4A4"/>
                </a:solidFill>
              </a:rPr>
              <a:t> </a:t>
            </a:r>
            <a:r>
              <a:rPr lang="en-US" sz="2000" dirty="0" err="1">
                <a:solidFill>
                  <a:srgbClr val="7CC4A4"/>
                </a:solidFill>
              </a:rPr>
              <a:t>gepland</a:t>
            </a:r>
            <a:r>
              <a:rPr lang="en-US" sz="2000" dirty="0">
                <a:solidFill>
                  <a:srgbClr val="7CC4A4"/>
                </a:solidFill>
              </a:rPr>
              <a:t> in 1</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 </a:t>
            </a:r>
            <a:r>
              <a:rPr lang="en-US" sz="2000" dirty="0" err="1">
                <a:solidFill>
                  <a:srgbClr val="7CC4A4"/>
                </a:solidFill>
              </a:rPr>
              <a:t>na</a:t>
            </a:r>
            <a:r>
              <a:rPr lang="en-US" sz="2000" dirty="0">
                <a:solidFill>
                  <a:srgbClr val="7CC4A4"/>
                </a:solidFill>
              </a:rPr>
              <a:t> </a:t>
            </a:r>
            <a:r>
              <a:rPr lang="en-US" sz="2000" dirty="0" err="1">
                <a:solidFill>
                  <a:srgbClr val="7CC4A4"/>
                </a:solidFill>
              </a:rPr>
              <a:t>ontwerp</a:t>
            </a:r>
            <a:r>
              <a:rPr lang="en-US" sz="2000" dirty="0">
                <a:solidFill>
                  <a:srgbClr val="7CC4A4"/>
                </a:solidFill>
              </a:rPr>
              <a:t> van de </a:t>
            </a:r>
            <a:r>
              <a:rPr lang="en-US" sz="2000" dirty="0" err="1">
                <a:solidFill>
                  <a:srgbClr val="7CC4A4"/>
                </a:solidFill>
              </a:rPr>
              <a:t>waterinlaat</a:t>
            </a:r>
            <a:endParaRPr lang="en-US" sz="2000" dirty="0">
              <a:solidFill>
                <a:srgbClr val="7CC4A4"/>
              </a:solidFill>
            </a:endParaRP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11-21 </a:t>
            </a:r>
            <a:r>
              <a:rPr lang="en-US" sz="2000" dirty="0" err="1">
                <a:solidFill>
                  <a:srgbClr val="7CC4A4"/>
                </a:solidFill>
              </a:rPr>
              <a:t>augustus</a:t>
            </a:r>
            <a:r>
              <a:rPr lang="en-US" sz="2000" dirty="0">
                <a:solidFill>
                  <a:srgbClr val="7CC4A4"/>
                </a:solidFill>
              </a:rPr>
              <a:t> 2025</a:t>
            </a:r>
          </a:p>
          <a:p>
            <a:pPr marL="1257300" lvl="2" indent="-342900">
              <a:buSzPct val="80000"/>
              <a:buFont typeface="Arial" panose="020B0604020202020204" pitchFamily="34" charset="0"/>
              <a:buChar char="•"/>
            </a:pPr>
            <a:r>
              <a:rPr lang="en-US" sz="1600" dirty="0" err="1">
                <a:solidFill>
                  <a:srgbClr val="7CC4A4"/>
                </a:solidFill>
              </a:rPr>
              <a:t>Bestelling</a:t>
            </a:r>
            <a:r>
              <a:rPr lang="en-US" sz="1600" dirty="0">
                <a:solidFill>
                  <a:srgbClr val="7CC4A4"/>
                </a:solidFill>
              </a:rPr>
              <a:t> </a:t>
            </a:r>
            <a:r>
              <a:rPr lang="en-US" sz="1600" dirty="0" err="1">
                <a:solidFill>
                  <a:srgbClr val="7CC4A4"/>
                </a:solidFill>
              </a:rPr>
              <a:t>warmtepompen</a:t>
            </a:r>
            <a:r>
              <a:rPr lang="en-US" sz="1600" dirty="0">
                <a:solidFill>
                  <a:srgbClr val="7CC4A4"/>
                </a:solidFill>
              </a:rPr>
              <a:t> in </a:t>
            </a:r>
            <a:r>
              <a:rPr lang="en-US" sz="1600" dirty="0" err="1">
                <a:solidFill>
                  <a:srgbClr val="7CC4A4"/>
                </a:solidFill>
              </a:rPr>
              <a:t>januari</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Inhijsen</a:t>
            </a:r>
            <a:r>
              <a:rPr lang="en-US" sz="1600" dirty="0">
                <a:solidFill>
                  <a:srgbClr val="7CC4A4"/>
                </a:solidFill>
              </a:rPr>
              <a:t> </a:t>
            </a:r>
            <a:r>
              <a:rPr lang="en-US" sz="1600" dirty="0" err="1">
                <a:solidFill>
                  <a:srgbClr val="7CC4A4"/>
                </a:solidFill>
              </a:rPr>
              <a:t>warmtepompen</a:t>
            </a:r>
            <a:r>
              <a:rPr lang="en-US" sz="1600" dirty="0">
                <a:solidFill>
                  <a:srgbClr val="7CC4A4"/>
                </a:solidFill>
              </a:rPr>
              <a:t> </a:t>
            </a:r>
            <a:r>
              <a:rPr lang="en-US" sz="1600" dirty="0" err="1">
                <a:solidFill>
                  <a:srgbClr val="7CC4A4"/>
                </a:solidFill>
              </a:rPr>
              <a:t>en</a:t>
            </a:r>
            <a:r>
              <a:rPr lang="en-US" sz="1600" dirty="0">
                <a:solidFill>
                  <a:srgbClr val="7CC4A4"/>
                </a:solidFill>
              </a:rPr>
              <a:t> </a:t>
            </a:r>
            <a:r>
              <a:rPr lang="en-US" sz="1600" dirty="0" err="1">
                <a:solidFill>
                  <a:srgbClr val="7CC4A4"/>
                </a:solidFill>
              </a:rPr>
              <a:t>andere</a:t>
            </a:r>
            <a:r>
              <a:rPr lang="en-US" sz="1600" dirty="0">
                <a:solidFill>
                  <a:srgbClr val="7CC4A4"/>
                </a:solidFill>
              </a:rPr>
              <a:t> </a:t>
            </a:r>
            <a:r>
              <a:rPr lang="en-US" sz="1600" dirty="0" err="1">
                <a:solidFill>
                  <a:srgbClr val="7CC4A4"/>
                </a:solidFill>
              </a:rPr>
              <a:t>componenten</a:t>
            </a:r>
            <a:r>
              <a:rPr lang="en-US" sz="1600" dirty="0">
                <a:solidFill>
                  <a:srgbClr val="7CC4A4"/>
                </a:solidFill>
              </a:rPr>
              <a:t> </a:t>
            </a:r>
            <a:r>
              <a:rPr lang="en-US" sz="1600" dirty="0" err="1">
                <a:solidFill>
                  <a:srgbClr val="7CC4A4"/>
                </a:solidFill>
              </a:rPr>
              <a:t>tussen</a:t>
            </a:r>
            <a:r>
              <a:rPr lang="en-US" sz="1600" dirty="0">
                <a:solidFill>
                  <a:srgbClr val="7CC4A4"/>
                </a:solidFill>
              </a:rPr>
              <a:t> 11-21 </a:t>
            </a:r>
            <a:r>
              <a:rPr lang="en-US" sz="1600" dirty="0" err="1">
                <a:solidFill>
                  <a:srgbClr val="7CC4A4"/>
                </a:solidFill>
              </a:rPr>
              <a:t>augustus</a:t>
            </a:r>
            <a:endParaRPr lang="en-US" sz="1600" dirty="0">
              <a:solidFill>
                <a:srgbClr val="7CC4A4"/>
              </a:solidFill>
            </a:endParaRPr>
          </a:p>
          <a:p>
            <a:pPr marL="1257300" lvl="2" indent="-342900">
              <a:buSzPct val="80000"/>
              <a:buFont typeface="Arial" panose="020B0604020202020204" pitchFamily="34" charset="0"/>
              <a:buChar char="•"/>
            </a:pPr>
            <a:r>
              <a:rPr lang="en-US" sz="1600" dirty="0">
                <a:solidFill>
                  <a:srgbClr val="7CC4A4"/>
                </a:solidFill>
              </a:rPr>
              <a:t>Start bouw in </a:t>
            </a:r>
            <a:r>
              <a:rPr lang="en-US" sz="1600" dirty="0" err="1">
                <a:solidFill>
                  <a:srgbClr val="7CC4A4"/>
                </a:solidFill>
              </a:rPr>
              <a:t>ruimte</a:t>
            </a:r>
            <a:r>
              <a:rPr lang="en-US" sz="1600" dirty="0">
                <a:solidFill>
                  <a:srgbClr val="7CC4A4"/>
                </a:solidFill>
              </a:rPr>
              <a:t> medio </a:t>
            </a:r>
            <a:r>
              <a:rPr lang="en-US" sz="1600" dirty="0" err="1">
                <a:solidFill>
                  <a:srgbClr val="7CC4A4"/>
                </a:solidFill>
              </a:rPr>
              <a:t>oktober</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Afronden</a:t>
            </a:r>
            <a:r>
              <a:rPr lang="en-US" sz="1600" dirty="0">
                <a:solidFill>
                  <a:srgbClr val="7CC4A4"/>
                </a:solidFill>
              </a:rPr>
              <a:t> </a:t>
            </a:r>
            <a:r>
              <a:rPr lang="en-US" sz="1600" dirty="0" err="1">
                <a:solidFill>
                  <a:srgbClr val="7CC4A4"/>
                </a:solidFill>
              </a:rPr>
              <a:t>werkzaamheden</a:t>
            </a:r>
            <a:r>
              <a:rPr lang="en-US" sz="1600" dirty="0">
                <a:solidFill>
                  <a:srgbClr val="7CC4A4"/>
                </a:solidFill>
              </a:rPr>
              <a:t> </a:t>
            </a:r>
            <a:r>
              <a:rPr lang="en-US" sz="1600" dirty="0" err="1">
                <a:solidFill>
                  <a:srgbClr val="7CC4A4"/>
                </a:solidFill>
              </a:rPr>
              <a:t>feb</a:t>
            </a:r>
            <a:r>
              <a:rPr lang="en-US" sz="1600" dirty="0">
                <a:solidFill>
                  <a:srgbClr val="7CC4A4"/>
                </a:solidFill>
              </a:rPr>
              <a:t> / </a:t>
            </a:r>
            <a:r>
              <a:rPr lang="en-US" sz="1600" dirty="0" err="1">
                <a:solidFill>
                  <a:srgbClr val="7CC4A4"/>
                </a:solidFill>
              </a:rPr>
              <a:t>maart</a:t>
            </a:r>
            <a:r>
              <a:rPr lang="en-US" sz="1600" dirty="0">
                <a:solidFill>
                  <a:srgbClr val="7CC4A4"/>
                </a:solidFill>
              </a:rPr>
              <a:t> 2026</a:t>
            </a:r>
          </a:p>
          <a:p>
            <a:pPr marL="1257300" lvl="2" indent="-342900">
              <a:buSzPct val="80000"/>
              <a:buFont typeface="Arial" panose="020B0604020202020204" pitchFamily="34" charset="0"/>
              <a:buChar char="•"/>
            </a:pPr>
            <a:r>
              <a:rPr lang="en-US" sz="1600" dirty="0" err="1">
                <a:solidFill>
                  <a:srgbClr val="7CC4A4"/>
                </a:solidFill>
              </a:rPr>
              <a:t>Testen</a:t>
            </a:r>
            <a:r>
              <a:rPr lang="en-US" sz="1600" dirty="0">
                <a:solidFill>
                  <a:srgbClr val="7CC4A4"/>
                </a:solidFill>
              </a:rPr>
              <a:t> en </a:t>
            </a:r>
            <a:r>
              <a:rPr lang="en-US" sz="1600" dirty="0" err="1">
                <a:solidFill>
                  <a:srgbClr val="7CC4A4"/>
                </a:solidFill>
              </a:rPr>
              <a:t>eindcontrole</a:t>
            </a:r>
            <a:r>
              <a:rPr lang="en-US" sz="1600" dirty="0">
                <a:solidFill>
                  <a:srgbClr val="7CC4A4"/>
                </a:solidFill>
              </a:rPr>
              <a:t> in </a:t>
            </a:r>
            <a:r>
              <a:rPr lang="en-US" sz="1600" dirty="0" err="1">
                <a:solidFill>
                  <a:srgbClr val="7CC4A4"/>
                </a:solidFill>
              </a:rPr>
              <a:t>maart</a:t>
            </a:r>
            <a:r>
              <a:rPr lang="en-US" sz="1600" dirty="0">
                <a:solidFill>
                  <a:srgbClr val="7CC4A4"/>
                </a:solidFill>
              </a:rPr>
              <a:t> / </a:t>
            </a:r>
            <a:r>
              <a:rPr lang="en-US" sz="1600" dirty="0" err="1">
                <a:solidFill>
                  <a:srgbClr val="7CC4A4"/>
                </a:solidFill>
              </a:rPr>
              <a:t>april</a:t>
            </a:r>
            <a:r>
              <a:rPr lang="en-US" sz="1600" dirty="0">
                <a:solidFill>
                  <a:srgbClr val="7CC4A4"/>
                </a:solidFill>
              </a:rPr>
              <a:t> 2026</a:t>
            </a:r>
          </a:p>
          <a:p>
            <a:pPr marL="342900" indent="-342900">
              <a:buSzPct val="80000"/>
              <a:buFont typeface="Arial" panose="020B0604020202020204" pitchFamily="34" charset="0"/>
              <a:buChar char="•"/>
            </a:pPr>
            <a:r>
              <a:rPr lang="en-US" sz="2000" dirty="0" err="1">
                <a:solidFill>
                  <a:srgbClr val="7CC4A4"/>
                </a:solidFill>
              </a:rPr>
              <a:t>Roodenburg</a:t>
            </a:r>
            <a:r>
              <a:rPr lang="en-US" sz="2000" dirty="0">
                <a:solidFill>
                  <a:srgbClr val="7CC4A4"/>
                </a:solidFill>
              </a:rPr>
              <a:t> </a:t>
            </a:r>
            <a:r>
              <a:rPr lang="en-US" sz="2000" dirty="0" err="1">
                <a:solidFill>
                  <a:srgbClr val="7CC4A4"/>
                </a:solidFill>
              </a:rPr>
              <a:t>voert</a:t>
            </a:r>
            <a:r>
              <a:rPr lang="en-US" sz="2000" dirty="0">
                <a:solidFill>
                  <a:srgbClr val="7CC4A4"/>
                </a:solidFill>
              </a:rPr>
              <a:t> </a:t>
            </a:r>
            <a:r>
              <a:rPr lang="en-US" sz="2000" dirty="0" err="1">
                <a:solidFill>
                  <a:srgbClr val="7CC4A4"/>
                </a:solidFill>
              </a:rPr>
              <a:t>ook</a:t>
            </a:r>
            <a:r>
              <a:rPr lang="en-US" sz="2000" dirty="0">
                <a:solidFill>
                  <a:srgbClr val="7CC4A4"/>
                </a:solidFill>
              </a:rPr>
              <a:t> 30 </a:t>
            </a:r>
            <a:r>
              <a:rPr lang="en-US" sz="2000" dirty="0" err="1">
                <a:solidFill>
                  <a:srgbClr val="7CC4A4"/>
                </a:solidFill>
              </a:rPr>
              <a:t>jaar</a:t>
            </a:r>
            <a:r>
              <a:rPr lang="en-US" sz="2000" dirty="0">
                <a:solidFill>
                  <a:srgbClr val="7CC4A4"/>
                </a:solidFill>
              </a:rPr>
              <a:t> </a:t>
            </a:r>
            <a:r>
              <a:rPr lang="en-US" sz="2000" dirty="0" err="1">
                <a:solidFill>
                  <a:srgbClr val="7CC4A4"/>
                </a:solidFill>
              </a:rPr>
              <a:t>onderhoud</a:t>
            </a:r>
            <a:r>
              <a:rPr lang="en-US" sz="2000" dirty="0">
                <a:solidFill>
                  <a:srgbClr val="7CC4A4"/>
                </a:solidFill>
              </a:rPr>
              <a:t> </a:t>
            </a:r>
            <a:r>
              <a:rPr lang="en-US" sz="2000" dirty="0" err="1">
                <a:solidFill>
                  <a:srgbClr val="7CC4A4"/>
                </a:solidFill>
              </a:rPr>
              <a:t>en</a:t>
            </a:r>
            <a:r>
              <a:rPr lang="en-US" sz="2000" dirty="0">
                <a:solidFill>
                  <a:srgbClr val="7CC4A4"/>
                </a:solidFill>
              </a:rPr>
              <a:t> </a:t>
            </a:r>
            <a:r>
              <a:rPr lang="en-US" sz="2000" dirty="0" err="1">
                <a:solidFill>
                  <a:srgbClr val="7CC4A4"/>
                </a:solidFill>
              </a:rPr>
              <a:t>beheer</a:t>
            </a:r>
            <a:r>
              <a:rPr lang="en-US" sz="2000" dirty="0">
                <a:solidFill>
                  <a:srgbClr val="7CC4A4"/>
                </a:solidFill>
              </a:rPr>
              <a:t> </a:t>
            </a:r>
            <a:r>
              <a:rPr lang="en-US" sz="2000" dirty="0" err="1">
                <a:solidFill>
                  <a:srgbClr val="7CC4A4"/>
                </a:solidFill>
              </a:rPr>
              <a:t>uit</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Bewonersbijeenkomst</a:t>
            </a:r>
            <a:r>
              <a:rPr lang="en-US" sz="2000" dirty="0">
                <a:solidFill>
                  <a:srgbClr val="7CC4A4"/>
                </a:solidFill>
              </a:rPr>
              <a:t> </a:t>
            </a:r>
            <a:r>
              <a:rPr lang="en-US" sz="2000" dirty="0" err="1">
                <a:solidFill>
                  <a:srgbClr val="7CC4A4"/>
                </a:solidFill>
              </a:rPr>
              <a:t>ontwerp</a:t>
            </a:r>
            <a:r>
              <a:rPr lang="en-US" sz="2000" dirty="0">
                <a:solidFill>
                  <a:srgbClr val="7CC4A4"/>
                </a:solidFill>
              </a:rPr>
              <a:t> </a:t>
            </a:r>
            <a:r>
              <a:rPr lang="en-US" sz="2000" dirty="0" err="1">
                <a:solidFill>
                  <a:srgbClr val="7CC4A4"/>
                </a:solidFill>
              </a:rPr>
              <a:t>beschermconstructie</a:t>
            </a:r>
            <a:r>
              <a:rPr lang="en-US" sz="2000" dirty="0">
                <a:solidFill>
                  <a:srgbClr val="7CC4A4"/>
                </a:solidFill>
              </a:rPr>
              <a:t> </a:t>
            </a:r>
            <a:r>
              <a:rPr lang="en-US" sz="2000" dirty="0" err="1">
                <a:solidFill>
                  <a:srgbClr val="7CC4A4"/>
                </a:solidFill>
              </a:rPr>
              <a:t>waterinlaat</a:t>
            </a:r>
            <a:r>
              <a:rPr lang="en-US" sz="2000" spc="-300" dirty="0">
                <a:solidFill>
                  <a:srgbClr val="7CC4A4"/>
                </a:solidFill>
              </a:rPr>
              <a:t> </a:t>
            </a:r>
            <a:r>
              <a:rPr lang="en-US" sz="2000" dirty="0">
                <a:solidFill>
                  <a:srgbClr val="7CC4A4"/>
                </a:solidFill>
              </a:rPr>
              <a:t>: </a:t>
            </a:r>
            <a:r>
              <a:rPr lang="en-US" sz="2000" b="1" dirty="0">
                <a:solidFill>
                  <a:srgbClr val="7CC4A4"/>
                </a:solidFill>
              </a:rPr>
              <a:t>4 </a:t>
            </a:r>
            <a:r>
              <a:rPr lang="en-US" sz="2000" b="1" dirty="0" err="1">
                <a:solidFill>
                  <a:srgbClr val="7CC4A4"/>
                </a:solidFill>
              </a:rPr>
              <a:t>februari</a:t>
            </a:r>
            <a:r>
              <a:rPr lang="en-US" sz="2000" b="1" dirty="0">
                <a:solidFill>
                  <a:srgbClr val="7CC4A4"/>
                </a:solidFill>
              </a:rPr>
              <a:t> 2025</a:t>
            </a:r>
          </a:p>
          <a:p>
            <a:pPr marL="800100" lvl="1" indent="-34290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2555562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5D5D53-C23C-41D0-7A50-70435A965C30}"/>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9A643934-E7C1-DA47-87DF-F553B826BFA3}"/>
              </a:ext>
            </a:extLst>
          </p:cNvPr>
          <p:cNvPicPr>
            <a:picLocks noChangeAspect="1"/>
          </p:cNvPicPr>
          <p:nvPr/>
        </p:nvPicPr>
        <p:blipFill>
          <a:blip r:embed="rId2"/>
          <a:stretch>
            <a:fillRect/>
          </a:stretch>
        </p:blipFill>
        <p:spPr>
          <a:xfrm>
            <a:off x="2890026" y="188607"/>
            <a:ext cx="6411948" cy="6480787"/>
          </a:xfrm>
          <a:prstGeom prst="rect">
            <a:avLst/>
          </a:prstGeom>
          <a:ln>
            <a:solidFill>
              <a:schemeClr val="tx1"/>
            </a:solidFill>
          </a:ln>
        </p:spPr>
      </p:pic>
    </p:spTree>
    <p:extLst>
      <p:ext uri="{BB962C8B-B14F-4D97-AF65-F5344CB8AC3E}">
        <p14:creationId xmlns:p14="http://schemas.microsoft.com/office/powerpoint/2010/main" val="2223961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3 – WKO installatie</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grpSp>
        <p:nvGrpSpPr>
          <p:cNvPr id="6" name="Groep 5">
            <a:extLst>
              <a:ext uri="{FF2B5EF4-FFF2-40B4-BE49-F238E27FC236}">
                <a16:creationId xmlns:a16="http://schemas.microsoft.com/office/drawing/2014/main" id="{4D4E5F5D-07F0-144C-9C99-38FBB113C248}"/>
              </a:ext>
            </a:extLst>
          </p:cNvPr>
          <p:cNvGrpSpPr/>
          <p:nvPr/>
        </p:nvGrpSpPr>
        <p:grpSpPr>
          <a:xfrm>
            <a:off x="7512377" y="4469576"/>
            <a:ext cx="3061161" cy="1233538"/>
            <a:chOff x="5549094" y="3036353"/>
            <a:chExt cx="4682481" cy="1886872"/>
          </a:xfrm>
        </p:grpSpPr>
        <p:sp>
          <p:nvSpPr>
            <p:cNvPr id="8" name="Ovaal 7">
              <a:extLst>
                <a:ext uri="{FF2B5EF4-FFF2-40B4-BE49-F238E27FC236}">
                  <a16:creationId xmlns:a16="http://schemas.microsoft.com/office/drawing/2014/main" id="{21B0F7F0-27C0-9443-B8DC-404C62D0D994}"/>
                </a:ext>
              </a:extLst>
            </p:cNvPr>
            <p:cNvSpPr>
              <a:spLocks noChangeAspect="1"/>
            </p:cNvSpPr>
            <p:nvPr/>
          </p:nvSpPr>
          <p:spPr>
            <a:xfrm>
              <a:off x="5549094" y="3843225"/>
              <a:ext cx="1080000" cy="108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sp>
          <p:nvSpPr>
            <p:cNvPr id="10" name="Ovaal 9">
              <a:extLst>
                <a:ext uri="{FF2B5EF4-FFF2-40B4-BE49-F238E27FC236}">
                  <a16:creationId xmlns:a16="http://schemas.microsoft.com/office/drawing/2014/main" id="{7B75FA03-EFD2-2A4E-A3AA-6C0A80919449}"/>
                </a:ext>
              </a:extLst>
            </p:cNvPr>
            <p:cNvSpPr/>
            <p:nvPr/>
          </p:nvSpPr>
          <p:spPr>
            <a:xfrm>
              <a:off x="8791575" y="3036353"/>
              <a:ext cx="1440000" cy="144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grpSp>
      <p:sp>
        <p:nvSpPr>
          <p:cNvPr id="15" name="Tijdelijke aanduiding voor inhoud 3">
            <a:extLst>
              <a:ext uri="{FF2B5EF4-FFF2-40B4-BE49-F238E27FC236}">
                <a16:creationId xmlns:a16="http://schemas.microsoft.com/office/drawing/2014/main" id="{9E1233E3-1EE5-4B4A-BD6C-CEFAEEC33B98}"/>
              </a:ext>
            </a:extLst>
          </p:cNvPr>
          <p:cNvSpPr>
            <a:spLocks noGrp="1"/>
          </p:cNvSpPr>
          <p:nvPr>
            <p:ph idx="1"/>
          </p:nvPr>
        </p:nvSpPr>
        <p:spPr>
          <a:xfrm>
            <a:off x="1388055" y="1447027"/>
            <a:ext cx="10279062" cy="3396621"/>
          </a:xfrm>
        </p:spPr>
        <p:txBody>
          <a:bodyPr/>
          <a:lstStyle/>
          <a:p>
            <a:r>
              <a:rPr lang="en-US" sz="2000" dirty="0">
                <a:solidFill>
                  <a:srgbClr val="7CC4A4"/>
                </a:solidFill>
              </a:rPr>
              <a:t>Highlights:</a:t>
            </a:r>
          </a:p>
          <a:p>
            <a:pPr marL="342900" indent="-342900">
              <a:lnSpc>
                <a:spcPts val="2000"/>
              </a:lnSpc>
              <a:buSzPct val="80000"/>
              <a:buFont typeface="Arial" panose="020B0604020202020204" pitchFamily="34" charset="0"/>
              <a:buChar char="•"/>
            </a:pPr>
            <a:r>
              <a:rPr lang="en-US" sz="2000" dirty="0" err="1">
                <a:solidFill>
                  <a:srgbClr val="7CC4A4"/>
                </a:solidFill>
              </a:rPr>
              <a:t>Haitjema</a:t>
            </a:r>
            <a:r>
              <a:rPr lang="en-US" sz="2000" dirty="0">
                <a:solidFill>
                  <a:srgbClr val="7CC4A4"/>
                </a:solidFill>
              </a:rPr>
              <a:t> </a:t>
            </a:r>
            <a:r>
              <a:rPr lang="en-US" sz="2000" dirty="0" err="1">
                <a:solidFill>
                  <a:srgbClr val="7CC4A4"/>
                </a:solidFill>
              </a:rPr>
              <a:t>Grondboorbedrijf</a:t>
            </a:r>
            <a:endParaRPr lang="en-US" sz="2000" dirty="0">
              <a:solidFill>
                <a:srgbClr val="7CC4A4"/>
              </a:solidFill>
            </a:endParaRPr>
          </a:p>
          <a:p>
            <a:pPr marL="342900" indent="-342900">
              <a:lnSpc>
                <a:spcPts val="2000"/>
              </a:lnSpc>
              <a:buSzPct val="80000"/>
              <a:buFont typeface="Arial" panose="020B0604020202020204" pitchFamily="34" charset="0"/>
              <a:buChar char="•"/>
            </a:pPr>
            <a:r>
              <a:rPr lang="en-US" sz="2000" dirty="0" err="1">
                <a:solidFill>
                  <a:srgbClr val="7CC4A4"/>
                </a:solidFill>
              </a:rPr>
              <a:t>Opdrachtwaarde</a:t>
            </a:r>
            <a:r>
              <a:rPr lang="en-US" sz="2000" dirty="0">
                <a:solidFill>
                  <a:srgbClr val="7CC4A4"/>
                </a:solidFill>
              </a:rPr>
              <a:t> is € 1.871k</a:t>
            </a:r>
          </a:p>
          <a:p>
            <a:pPr marL="342900" indent="-342900">
              <a:lnSpc>
                <a:spcPts val="2000"/>
              </a:lnSpc>
              <a:buSzPct val="80000"/>
              <a:buFont typeface="Arial" panose="020B0604020202020204" pitchFamily="34" charset="0"/>
              <a:buChar char="•"/>
            </a:pPr>
            <a:r>
              <a:rPr lang="en-US" sz="2000" dirty="0" err="1">
                <a:solidFill>
                  <a:srgbClr val="7CC4A4"/>
                </a:solidFill>
              </a:rPr>
              <a:t>Aanleg</a:t>
            </a:r>
            <a:r>
              <a:rPr lang="en-US" sz="2000" dirty="0">
                <a:solidFill>
                  <a:srgbClr val="7CC4A4"/>
                </a:solidFill>
              </a:rPr>
              <a:t> van 4 WKO-</a:t>
            </a:r>
            <a:r>
              <a:rPr lang="en-US" sz="2000" dirty="0" err="1">
                <a:solidFill>
                  <a:srgbClr val="7CC4A4"/>
                </a:solidFill>
              </a:rPr>
              <a:t>bronnen</a:t>
            </a:r>
            <a:r>
              <a:rPr lang="en-US" sz="2000" dirty="0">
                <a:solidFill>
                  <a:srgbClr val="7CC4A4"/>
                </a:solidFill>
              </a:rPr>
              <a:t> en </a:t>
            </a:r>
            <a:r>
              <a:rPr lang="en-US" sz="2000" dirty="0" err="1">
                <a:solidFill>
                  <a:srgbClr val="7CC4A4"/>
                </a:solidFill>
              </a:rPr>
              <a:t>binneninstallatie</a:t>
            </a:r>
            <a:r>
              <a:rPr lang="en-US" sz="2000" dirty="0">
                <a:solidFill>
                  <a:srgbClr val="7CC4A4"/>
                </a:solidFill>
              </a:rPr>
              <a:t> WKO in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endParaRPr lang="en-US" sz="2000" dirty="0">
              <a:solidFill>
                <a:srgbClr val="7CC4A4"/>
              </a:solidFill>
            </a:endParaRPr>
          </a:p>
          <a:p>
            <a:pPr marL="342900" indent="-342900">
              <a:lnSpc>
                <a:spcPts val="2400"/>
              </a:lnSpc>
              <a:buSzPct val="80000"/>
              <a:buFont typeface="Arial" panose="020B0604020202020204" pitchFamily="34" charset="0"/>
              <a:buChar char="•"/>
            </a:pPr>
            <a:r>
              <a:rPr lang="en-US" sz="2000" dirty="0" err="1">
                <a:solidFill>
                  <a:srgbClr val="7CC4A4"/>
                </a:solidFill>
              </a:rPr>
              <a:t>Vergunningsaanvraag</a:t>
            </a:r>
            <a:r>
              <a:rPr lang="en-US" sz="2000" dirty="0">
                <a:solidFill>
                  <a:srgbClr val="7CC4A4"/>
                </a:solidFill>
              </a:rPr>
              <a:t> </a:t>
            </a:r>
            <a:r>
              <a:rPr lang="en-US" sz="2000" dirty="0" err="1">
                <a:solidFill>
                  <a:srgbClr val="7CC4A4"/>
                </a:solidFill>
              </a:rPr>
              <a:t>voor</a:t>
            </a:r>
            <a:r>
              <a:rPr lang="en-US" sz="2000" dirty="0">
                <a:solidFill>
                  <a:srgbClr val="7CC4A4"/>
                </a:solidFill>
              </a:rPr>
              <a:t> WKO-</a:t>
            </a:r>
            <a:r>
              <a:rPr lang="en-US" sz="2000" dirty="0" err="1">
                <a:solidFill>
                  <a:srgbClr val="7CC4A4"/>
                </a:solidFill>
              </a:rPr>
              <a:t>bronputten</a:t>
            </a:r>
            <a:r>
              <a:rPr lang="en-US" sz="2000" dirty="0">
                <a:solidFill>
                  <a:srgbClr val="7CC4A4"/>
                </a:solidFill>
              </a:rPr>
              <a:t> en </a:t>
            </a:r>
            <a:r>
              <a:rPr lang="en-US" sz="2000" dirty="0" err="1">
                <a:solidFill>
                  <a:srgbClr val="7CC4A4"/>
                </a:solidFill>
              </a:rPr>
              <a:t>ventilatie</a:t>
            </a:r>
            <a:r>
              <a:rPr lang="en-US" sz="2000" dirty="0">
                <a:solidFill>
                  <a:srgbClr val="7CC4A4"/>
                </a:solidFill>
              </a:rPr>
              <a:t> in 1</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a:t>
            </a:r>
          </a:p>
          <a:p>
            <a:pPr marL="342900" indent="-342900">
              <a:lnSpc>
                <a:spcPts val="2000"/>
              </a:lnSpc>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a:t>
            </a:r>
            <a:r>
              <a:rPr lang="en-US" sz="2000" dirty="0" err="1">
                <a:solidFill>
                  <a:srgbClr val="7CC4A4"/>
                </a:solidFill>
              </a:rPr>
              <a:t>na</a:t>
            </a:r>
            <a:r>
              <a:rPr lang="en-US" sz="2000" dirty="0">
                <a:solidFill>
                  <a:srgbClr val="7CC4A4"/>
                </a:solidFill>
              </a:rPr>
              <a:t> </a:t>
            </a:r>
            <a:r>
              <a:rPr lang="en-US" sz="2000" dirty="0" err="1">
                <a:solidFill>
                  <a:srgbClr val="7CC4A4"/>
                </a:solidFill>
              </a:rPr>
              <a:t>bouwvak</a:t>
            </a:r>
            <a:r>
              <a:rPr lang="en-US" sz="2000" dirty="0">
                <a:solidFill>
                  <a:srgbClr val="7CC4A4"/>
                </a:solidFill>
              </a:rPr>
              <a:t> 2025</a:t>
            </a:r>
            <a:endParaRPr lang="en-US" sz="1600" dirty="0">
              <a:solidFill>
                <a:srgbClr val="7CC4A4"/>
              </a:solidFill>
            </a:endParaRPr>
          </a:p>
          <a:p>
            <a:pPr marL="1257300" lvl="2" indent="-342900">
              <a:buSzPct val="80000"/>
              <a:buFont typeface="Arial" panose="020B0604020202020204" pitchFamily="34" charset="0"/>
              <a:buChar char="•"/>
            </a:pPr>
            <a:r>
              <a:rPr lang="en-US" sz="1600" dirty="0" err="1">
                <a:solidFill>
                  <a:srgbClr val="7CC4A4"/>
                </a:solidFill>
              </a:rPr>
              <a:t>Bouwperiode</a:t>
            </a:r>
            <a:r>
              <a:rPr lang="en-US" sz="1600" dirty="0">
                <a:solidFill>
                  <a:srgbClr val="7CC4A4"/>
                </a:solidFill>
              </a:rPr>
              <a:t> </a:t>
            </a:r>
            <a:r>
              <a:rPr lang="en-US" sz="1600" dirty="0" err="1">
                <a:solidFill>
                  <a:srgbClr val="7CC4A4"/>
                </a:solidFill>
              </a:rPr>
              <a:t>tussen</a:t>
            </a:r>
            <a:r>
              <a:rPr lang="en-US" sz="1600" dirty="0">
                <a:solidFill>
                  <a:srgbClr val="7CC4A4"/>
                </a:solidFill>
              </a:rPr>
              <a:t> </a:t>
            </a:r>
            <a:r>
              <a:rPr lang="en-US" sz="1600" dirty="0" err="1">
                <a:solidFill>
                  <a:srgbClr val="7CC4A4"/>
                </a:solidFill>
              </a:rPr>
              <a:t>bouwvak</a:t>
            </a:r>
            <a:r>
              <a:rPr lang="en-US" sz="1600" dirty="0">
                <a:solidFill>
                  <a:srgbClr val="7CC4A4"/>
                </a:solidFill>
              </a:rPr>
              <a:t> 2025 en </a:t>
            </a:r>
            <a:r>
              <a:rPr lang="en-US" sz="1600" dirty="0" err="1">
                <a:solidFill>
                  <a:srgbClr val="7CC4A4"/>
                </a:solidFill>
              </a:rPr>
              <a:t>februari</a:t>
            </a:r>
            <a:r>
              <a:rPr lang="en-US" sz="1600" dirty="0">
                <a:solidFill>
                  <a:srgbClr val="7CC4A4"/>
                </a:solidFill>
              </a:rPr>
              <a:t> 2026</a:t>
            </a:r>
          </a:p>
          <a:p>
            <a:pPr marL="1257300" lvl="2" indent="-342900">
              <a:buSzPct val="80000"/>
              <a:buFont typeface="Arial" panose="020B0604020202020204" pitchFamily="34" charset="0"/>
              <a:buChar char="•"/>
            </a:pPr>
            <a:r>
              <a:rPr lang="en-US" sz="1600" dirty="0" err="1">
                <a:solidFill>
                  <a:srgbClr val="7CC4A4"/>
                </a:solidFill>
              </a:rPr>
              <a:t>Testen</a:t>
            </a:r>
            <a:r>
              <a:rPr lang="en-US" sz="1600" dirty="0">
                <a:solidFill>
                  <a:srgbClr val="7CC4A4"/>
                </a:solidFill>
              </a:rPr>
              <a:t> en </a:t>
            </a:r>
            <a:r>
              <a:rPr lang="en-US" sz="1600" dirty="0" err="1">
                <a:solidFill>
                  <a:srgbClr val="7CC4A4"/>
                </a:solidFill>
              </a:rPr>
              <a:t>eindcontrole</a:t>
            </a:r>
            <a:r>
              <a:rPr lang="en-US" sz="1600" dirty="0">
                <a:solidFill>
                  <a:srgbClr val="7CC4A4"/>
                </a:solidFill>
              </a:rPr>
              <a:t> in </a:t>
            </a:r>
            <a:r>
              <a:rPr lang="en-US" sz="1600" dirty="0" err="1">
                <a:solidFill>
                  <a:srgbClr val="7CC4A4"/>
                </a:solidFill>
              </a:rPr>
              <a:t>feb</a:t>
            </a:r>
            <a:r>
              <a:rPr lang="en-US" sz="1600" dirty="0">
                <a:solidFill>
                  <a:srgbClr val="7CC4A4"/>
                </a:solidFill>
              </a:rPr>
              <a:t> - </a:t>
            </a:r>
            <a:r>
              <a:rPr lang="en-US" sz="1600" dirty="0" err="1">
                <a:solidFill>
                  <a:srgbClr val="7CC4A4"/>
                </a:solidFill>
              </a:rPr>
              <a:t>april</a:t>
            </a:r>
            <a:r>
              <a:rPr lang="en-US" sz="1600" dirty="0">
                <a:solidFill>
                  <a:srgbClr val="7CC4A4"/>
                </a:solidFill>
              </a:rPr>
              <a:t> 2026</a:t>
            </a:r>
            <a:br>
              <a:rPr lang="en-US" sz="1600" dirty="0">
                <a:solidFill>
                  <a:srgbClr val="7CC4A4"/>
                </a:solidFill>
              </a:rPr>
            </a:br>
            <a:endParaRPr lang="en-US" sz="11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Haitjema</a:t>
            </a:r>
            <a:r>
              <a:rPr lang="en-US" sz="2000" dirty="0">
                <a:solidFill>
                  <a:srgbClr val="7CC4A4"/>
                </a:solidFill>
              </a:rPr>
              <a:t> </a:t>
            </a:r>
            <a:r>
              <a:rPr lang="en-US" sz="2000" dirty="0" err="1">
                <a:solidFill>
                  <a:srgbClr val="7CC4A4"/>
                </a:solidFill>
              </a:rPr>
              <a:t>voert</a:t>
            </a:r>
            <a:r>
              <a:rPr lang="en-US" sz="2000" dirty="0">
                <a:solidFill>
                  <a:srgbClr val="7CC4A4"/>
                </a:solidFill>
              </a:rPr>
              <a:t> </a:t>
            </a:r>
            <a:r>
              <a:rPr lang="en-US" sz="2000" dirty="0" err="1">
                <a:solidFill>
                  <a:srgbClr val="7CC4A4"/>
                </a:solidFill>
              </a:rPr>
              <a:t>ook</a:t>
            </a:r>
            <a:r>
              <a:rPr lang="en-US" sz="2000" dirty="0">
                <a:solidFill>
                  <a:srgbClr val="7CC4A4"/>
                </a:solidFill>
              </a:rPr>
              <a:t> 30 </a:t>
            </a:r>
            <a:r>
              <a:rPr lang="en-US" sz="2000" dirty="0" err="1">
                <a:solidFill>
                  <a:srgbClr val="7CC4A4"/>
                </a:solidFill>
              </a:rPr>
              <a:t>jaar</a:t>
            </a:r>
            <a:r>
              <a:rPr lang="en-US" sz="2000" dirty="0">
                <a:solidFill>
                  <a:srgbClr val="7CC4A4"/>
                </a:solidFill>
              </a:rPr>
              <a:t> </a:t>
            </a:r>
            <a:r>
              <a:rPr lang="en-US" sz="2000" dirty="0" err="1">
                <a:solidFill>
                  <a:srgbClr val="7CC4A4"/>
                </a:solidFill>
              </a:rPr>
              <a:t>onderhoud</a:t>
            </a:r>
            <a:r>
              <a:rPr lang="en-US" sz="2000" dirty="0">
                <a:solidFill>
                  <a:srgbClr val="7CC4A4"/>
                </a:solidFill>
              </a:rPr>
              <a:t> en </a:t>
            </a:r>
            <a:r>
              <a:rPr lang="en-US" sz="2000" dirty="0" err="1">
                <a:solidFill>
                  <a:srgbClr val="7CC4A4"/>
                </a:solidFill>
              </a:rPr>
              <a:t>beheer</a:t>
            </a:r>
            <a:r>
              <a:rPr lang="en-US" sz="2000" dirty="0">
                <a:solidFill>
                  <a:srgbClr val="7CC4A4"/>
                </a:solidFill>
              </a:rPr>
              <a:t> </a:t>
            </a:r>
            <a:r>
              <a:rPr lang="en-US" sz="2000" dirty="0" err="1">
                <a:solidFill>
                  <a:srgbClr val="7CC4A4"/>
                </a:solidFill>
              </a:rPr>
              <a:t>uit</a:t>
            </a:r>
            <a:endParaRPr lang="en-US" sz="2000" dirty="0">
              <a:solidFill>
                <a:srgbClr val="7CC4A4"/>
              </a:solidFill>
            </a:endParaRPr>
          </a:p>
        </p:txBody>
      </p:sp>
    </p:spTree>
    <p:extLst>
      <p:ext uri="{BB962C8B-B14F-4D97-AF65-F5344CB8AC3E}">
        <p14:creationId xmlns:p14="http://schemas.microsoft.com/office/powerpoint/2010/main" val="919883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1B3D11-6492-D4AC-CF79-728F666193F6}"/>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C9A8BBD-CD77-C840-92B3-464B0B1CDA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9986" y="245468"/>
            <a:ext cx="8832028" cy="6367065"/>
          </a:xfrm>
          <a:prstGeom prst="rect">
            <a:avLst/>
          </a:prstGeom>
          <a:ln>
            <a:solidFill>
              <a:schemeClr val="tx1"/>
            </a:solidFill>
          </a:ln>
        </p:spPr>
      </p:pic>
    </p:spTree>
    <p:extLst>
      <p:ext uri="{BB962C8B-B14F-4D97-AF65-F5344CB8AC3E}">
        <p14:creationId xmlns:p14="http://schemas.microsoft.com/office/powerpoint/2010/main" val="3010472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endParaRPr lang="en-US" sz="2000" dirty="0">
              <a:solidFill>
                <a:srgbClr val="7CC4A4"/>
              </a:solidFill>
            </a:endParaRPr>
          </a:p>
        </p:txBody>
      </p:sp>
    </p:spTree>
    <p:extLst>
      <p:ext uri="{BB962C8B-B14F-4D97-AF65-F5344CB8AC3E}">
        <p14:creationId xmlns:p14="http://schemas.microsoft.com/office/powerpoint/2010/main" val="981406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6C289E-305E-CE5C-48DE-BD7C290A1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1" y="138339"/>
            <a:ext cx="2565400" cy="1168400"/>
          </a:xfrm>
          <a:prstGeom prst="rect">
            <a:avLst/>
          </a:prstGeom>
        </p:spPr>
      </p:pic>
      <p:sp>
        <p:nvSpPr>
          <p:cNvPr id="6" name="Tekstvak 5">
            <a:extLst>
              <a:ext uri="{FF2B5EF4-FFF2-40B4-BE49-F238E27FC236}">
                <a16:creationId xmlns:a16="http://schemas.microsoft.com/office/drawing/2014/main" id="{C61D36A2-A4E1-D7AE-0507-2C28DD549A80}"/>
              </a:ext>
            </a:extLst>
          </p:cNvPr>
          <p:cNvSpPr txBox="1"/>
          <p:nvPr/>
        </p:nvSpPr>
        <p:spPr>
          <a:xfrm>
            <a:off x="1903057" y="443898"/>
            <a:ext cx="991959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dirty="0">
                <a:solidFill>
                  <a:srgbClr val="7CC4A4"/>
                </a:solidFill>
                <a:latin typeface="DM Sans"/>
              </a:rPr>
              <a:t>Inleiding</a:t>
            </a:r>
            <a:endParaRPr kumimoji="0" lang="nl-NL" sz="3200" b="1" i="0" u="none" strike="noStrike" kern="1200" cap="none" spc="0" normalizeH="0" baseline="0" noProof="0" dirty="0">
              <a:ln>
                <a:noFill/>
              </a:ln>
              <a:solidFill>
                <a:srgbClr val="7CC4A4"/>
              </a:solidFill>
              <a:effectLst/>
              <a:uLnTx/>
              <a:uFillTx/>
              <a:latin typeface="DM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solidFill>
                <a:srgbClr val="00816C"/>
              </a:solidFill>
              <a:latin typeface="DM Sans"/>
            </a:endParaRPr>
          </a:p>
        </p:txBody>
      </p:sp>
      <p:sp>
        <p:nvSpPr>
          <p:cNvPr id="7" name="TextBox 6">
            <a:extLst>
              <a:ext uri="{FF2B5EF4-FFF2-40B4-BE49-F238E27FC236}">
                <a16:creationId xmlns:a16="http://schemas.microsoft.com/office/drawing/2014/main" id="{4842E0BD-BDC8-3FF5-7EE6-E9D8C70D03C5}"/>
              </a:ext>
            </a:extLst>
          </p:cNvPr>
          <p:cNvSpPr txBox="1"/>
          <p:nvPr/>
        </p:nvSpPr>
        <p:spPr>
          <a:xfrm>
            <a:off x="1903057" y="1638636"/>
            <a:ext cx="9919597" cy="677108"/>
          </a:xfrm>
          <a:prstGeom prst="rect">
            <a:avLst/>
          </a:prstGeom>
          <a:noFill/>
        </p:spPr>
        <p:txBody>
          <a:bodyPr wrap="square">
            <a:spAutoFit/>
          </a:bodyPr>
          <a:lstStyle/>
          <a:p>
            <a:r>
              <a:rPr lang="en-US" sz="2400" b="1" dirty="0">
                <a:solidFill>
                  <a:srgbClr val="B4D6BF"/>
                </a:solidFill>
              </a:rPr>
              <a:t>Tweede </a:t>
            </a:r>
            <a:r>
              <a:rPr lang="en-US" sz="2400" b="1" dirty="0" err="1">
                <a:solidFill>
                  <a:srgbClr val="B4D6BF"/>
                </a:solidFill>
              </a:rPr>
              <a:t>fase</a:t>
            </a:r>
            <a:r>
              <a:rPr lang="en-US" sz="2400" b="1" dirty="0">
                <a:solidFill>
                  <a:srgbClr val="B4D6BF"/>
                </a:solidFill>
              </a:rPr>
              <a:t> </a:t>
            </a:r>
            <a:r>
              <a:rPr lang="en-US" sz="2400" b="1" dirty="0" err="1">
                <a:solidFill>
                  <a:srgbClr val="B4D6BF"/>
                </a:solidFill>
              </a:rPr>
              <a:t>aansluiting</a:t>
            </a:r>
            <a:endParaRPr lang="en-US" sz="2400" b="1" dirty="0">
              <a:solidFill>
                <a:srgbClr val="B4D6BF"/>
              </a:solidFill>
            </a:endParaRPr>
          </a:p>
          <a:p>
            <a:endParaRPr lang="nl-NL" sz="1400" dirty="0">
              <a:solidFill>
                <a:srgbClr val="B4D6BF"/>
              </a:solidFill>
            </a:endParaRPr>
          </a:p>
        </p:txBody>
      </p:sp>
    </p:spTree>
    <p:extLst>
      <p:ext uri="{BB962C8B-B14F-4D97-AF65-F5344CB8AC3E}">
        <p14:creationId xmlns:p14="http://schemas.microsoft.com/office/powerpoint/2010/main" val="4066872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298AC2-9B41-0FE1-3F67-FADEC736BE91}"/>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F1848498-9EDE-4B4E-8195-77ACE64912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6888" y="206382"/>
            <a:ext cx="10138223" cy="6445236"/>
          </a:xfrm>
          <a:prstGeom prst="rect">
            <a:avLst/>
          </a:prstGeom>
          <a:ln w="12700">
            <a:solidFill>
              <a:schemeClr val="tx1"/>
            </a:solidFill>
          </a:ln>
        </p:spPr>
      </p:pic>
    </p:spTree>
    <p:extLst>
      <p:ext uri="{BB962C8B-B14F-4D97-AF65-F5344CB8AC3E}">
        <p14:creationId xmlns:p14="http://schemas.microsoft.com/office/powerpoint/2010/main" val="3020566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1023740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444169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812188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€ 6.206k</a:t>
            </a: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2144047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€ 6.206k</a:t>
            </a:r>
          </a:p>
          <a:p>
            <a:pPr marL="342900" indent="-342900">
              <a:buSzPct val="80000"/>
              <a:buFont typeface="Arial" panose="020B0604020202020204" pitchFamily="34" charset="0"/>
              <a:buChar char="•"/>
            </a:pPr>
            <a:r>
              <a:rPr lang="en-US" sz="2000" dirty="0" err="1">
                <a:solidFill>
                  <a:srgbClr val="7CC4A4"/>
                </a:solidFill>
              </a:rPr>
              <a:t>Ontwerpovereenkomst</a:t>
            </a:r>
            <a:r>
              <a:rPr lang="en-US" sz="2000" dirty="0">
                <a:solidFill>
                  <a:srgbClr val="7CC4A4"/>
                </a:solidFill>
              </a:rPr>
              <a:t> in </a:t>
            </a:r>
            <a:r>
              <a:rPr lang="en-US" sz="2000" dirty="0" err="1">
                <a:solidFill>
                  <a:srgbClr val="7CC4A4"/>
                </a:solidFill>
              </a:rPr>
              <a:t>januari</a:t>
            </a:r>
            <a:r>
              <a:rPr lang="en-US" sz="2000" dirty="0">
                <a:solidFill>
                  <a:srgbClr val="7CC4A4"/>
                </a:solidFill>
              </a:rPr>
              <a:t> 2025</a:t>
            </a:r>
          </a:p>
          <a:p>
            <a:pPr>
              <a:buSzPct val="80000"/>
            </a:pP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4033233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€ 6.206k</a:t>
            </a:r>
          </a:p>
          <a:p>
            <a:pPr marL="342900" indent="-342900">
              <a:buSzPct val="80000"/>
              <a:buFont typeface="Arial" panose="020B0604020202020204" pitchFamily="34" charset="0"/>
              <a:buChar char="•"/>
            </a:pPr>
            <a:r>
              <a:rPr lang="en-US" sz="2000" dirty="0" err="1">
                <a:solidFill>
                  <a:srgbClr val="7CC4A4"/>
                </a:solidFill>
              </a:rPr>
              <a:t>Ontwerpovereenkomst</a:t>
            </a:r>
            <a:r>
              <a:rPr lang="en-US" sz="2000" dirty="0">
                <a:solidFill>
                  <a:srgbClr val="7CC4A4"/>
                </a:solidFill>
              </a:rPr>
              <a:t> in </a:t>
            </a:r>
            <a:r>
              <a:rPr lang="en-US" sz="2000" dirty="0" err="1">
                <a:solidFill>
                  <a:srgbClr val="7CC4A4"/>
                </a:solidFill>
              </a:rPr>
              <a:t>januari</a:t>
            </a:r>
            <a:r>
              <a:rPr lang="en-US" sz="2000" dirty="0">
                <a:solidFill>
                  <a:srgbClr val="7CC4A4"/>
                </a:solidFill>
              </a:rPr>
              <a:t> 2025</a:t>
            </a:r>
          </a:p>
          <a:p>
            <a:pPr marL="342900" indent="-342900">
              <a:buSzPct val="80000"/>
              <a:buFont typeface="Arial" panose="020B0604020202020204" pitchFamily="34" charset="0"/>
              <a:buChar char="•"/>
            </a:pPr>
            <a:r>
              <a:rPr lang="en-US" sz="2000" dirty="0" err="1">
                <a:solidFill>
                  <a:srgbClr val="7CC4A4"/>
                </a:solidFill>
              </a:rPr>
              <a:t>Aansluiting</a:t>
            </a:r>
            <a:r>
              <a:rPr lang="en-US" sz="2000" dirty="0">
                <a:solidFill>
                  <a:srgbClr val="7CC4A4"/>
                </a:solidFill>
              </a:rPr>
              <a:t> in 2 </a:t>
            </a:r>
            <a:r>
              <a:rPr lang="en-US" sz="2000" dirty="0" err="1">
                <a:solidFill>
                  <a:srgbClr val="7CC4A4"/>
                </a:solidFill>
              </a:rPr>
              <a:t>fasen</a:t>
            </a:r>
            <a:r>
              <a:rPr lang="en-US" sz="2000" dirty="0">
                <a:solidFill>
                  <a:srgbClr val="7CC4A4"/>
                </a:solidFill>
              </a:rPr>
              <a:t>; </a:t>
            </a:r>
            <a:r>
              <a:rPr lang="en-US" sz="2000" dirty="0" err="1">
                <a:solidFill>
                  <a:srgbClr val="7CC4A4"/>
                </a:solidFill>
              </a:rPr>
              <a:t>sommige</a:t>
            </a:r>
            <a:r>
              <a:rPr lang="en-US" sz="2000" dirty="0">
                <a:solidFill>
                  <a:srgbClr val="7CC4A4"/>
                </a:solidFill>
              </a:rPr>
              <a:t> </a:t>
            </a:r>
            <a:r>
              <a:rPr lang="en-US" sz="2000" dirty="0" err="1">
                <a:solidFill>
                  <a:srgbClr val="7CC4A4"/>
                </a:solidFill>
              </a:rPr>
              <a:t>gebouwen</a:t>
            </a:r>
            <a:r>
              <a:rPr lang="en-US" sz="2000" dirty="0">
                <a:solidFill>
                  <a:srgbClr val="7CC4A4"/>
                </a:solidFill>
              </a:rPr>
              <a:t> in 2026, </a:t>
            </a:r>
            <a:r>
              <a:rPr lang="en-US" sz="2000" dirty="0" err="1">
                <a:solidFill>
                  <a:srgbClr val="7CC4A4"/>
                </a:solidFill>
              </a:rPr>
              <a:t>andere</a:t>
            </a:r>
            <a:r>
              <a:rPr lang="en-US" sz="2000" dirty="0">
                <a:solidFill>
                  <a:srgbClr val="7CC4A4"/>
                </a:solidFill>
              </a:rPr>
              <a:t> in 2027. </a:t>
            </a:r>
            <a:br>
              <a:rPr lang="en-US" sz="2000" dirty="0">
                <a:solidFill>
                  <a:srgbClr val="7CC4A4"/>
                </a:solidFill>
              </a:rPr>
            </a:br>
            <a:r>
              <a:rPr lang="en-US" sz="2000" dirty="0" err="1">
                <a:solidFill>
                  <a:srgbClr val="7CC4A4"/>
                </a:solidFill>
              </a:rPr>
              <a:t>Geen</a:t>
            </a:r>
            <a:r>
              <a:rPr lang="en-US" sz="2000" dirty="0">
                <a:solidFill>
                  <a:srgbClr val="7CC4A4"/>
                </a:solidFill>
              </a:rPr>
              <a:t> </a:t>
            </a:r>
            <a:r>
              <a:rPr lang="en-US" sz="2000" dirty="0" err="1">
                <a:solidFill>
                  <a:srgbClr val="7CC4A4"/>
                </a:solidFill>
              </a:rPr>
              <a:t>aansluitingen</a:t>
            </a:r>
            <a:r>
              <a:rPr lang="en-US" sz="2000" dirty="0">
                <a:solidFill>
                  <a:srgbClr val="7CC4A4"/>
                </a:solidFill>
              </a:rPr>
              <a:t> in de </a:t>
            </a:r>
            <a:r>
              <a:rPr lang="en-US" sz="2000" dirty="0" err="1">
                <a:solidFill>
                  <a:srgbClr val="7CC4A4"/>
                </a:solidFill>
              </a:rPr>
              <a:t>wintermaanden</a:t>
            </a:r>
            <a:br>
              <a:rPr lang="en-US" sz="2000" dirty="0">
                <a:solidFill>
                  <a:srgbClr val="7CC4A4"/>
                </a:solidFill>
              </a:rPr>
            </a:b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15285838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€ 6.206k</a:t>
            </a:r>
          </a:p>
          <a:p>
            <a:pPr marL="342900" indent="-342900">
              <a:buSzPct val="80000"/>
              <a:buFont typeface="Arial" panose="020B0604020202020204" pitchFamily="34" charset="0"/>
              <a:buChar char="•"/>
            </a:pPr>
            <a:r>
              <a:rPr lang="en-US" sz="2000" dirty="0" err="1">
                <a:solidFill>
                  <a:srgbClr val="7CC4A4"/>
                </a:solidFill>
              </a:rPr>
              <a:t>Ontwerpovereenkomst</a:t>
            </a:r>
            <a:r>
              <a:rPr lang="en-US" sz="2000" dirty="0">
                <a:solidFill>
                  <a:srgbClr val="7CC4A4"/>
                </a:solidFill>
              </a:rPr>
              <a:t> in </a:t>
            </a:r>
            <a:r>
              <a:rPr lang="en-US" sz="2000" dirty="0" err="1">
                <a:solidFill>
                  <a:srgbClr val="7CC4A4"/>
                </a:solidFill>
              </a:rPr>
              <a:t>januari</a:t>
            </a:r>
            <a:r>
              <a:rPr lang="en-US" sz="2000" dirty="0">
                <a:solidFill>
                  <a:srgbClr val="7CC4A4"/>
                </a:solidFill>
              </a:rPr>
              <a:t> 2025</a:t>
            </a:r>
          </a:p>
          <a:p>
            <a:pPr marL="342900" indent="-342900">
              <a:buSzPct val="80000"/>
              <a:buFont typeface="Arial" panose="020B0604020202020204" pitchFamily="34" charset="0"/>
              <a:buChar char="•"/>
            </a:pPr>
            <a:r>
              <a:rPr lang="en-US" sz="2000" dirty="0" err="1">
                <a:solidFill>
                  <a:srgbClr val="7CC4A4"/>
                </a:solidFill>
              </a:rPr>
              <a:t>Aansluiting</a:t>
            </a:r>
            <a:r>
              <a:rPr lang="en-US" sz="2000" dirty="0">
                <a:solidFill>
                  <a:srgbClr val="7CC4A4"/>
                </a:solidFill>
              </a:rPr>
              <a:t> in 2 </a:t>
            </a:r>
            <a:r>
              <a:rPr lang="en-US" sz="2000" dirty="0" err="1">
                <a:solidFill>
                  <a:srgbClr val="7CC4A4"/>
                </a:solidFill>
              </a:rPr>
              <a:t>fasen</a:t>
            </a:r>
            <a:r>
              <a:rPr lang="en-US" sz="2000" dirty="0">
                <a:solidFill>
                  <a:srgbClr val="7CC4A4"/>
                </a:solidFill>
              </a:rPr>
              <a:t>; </a:t>
            </a:r>
            <a:r>
              <a:rPr lang="en-US" sz="2000" dirty="0" err="1">
                <a:solidFill>
                  <a:srgbClr val="7CC4A4"/>
                </a:solidFill>
              </a:rPr>
              <a:t>sommige</a:t>
            </a:r>
            <a:r>
              <a:rPr lang="en-US" sz="2000" dirty="0">
                <a:solidFill>
                  <a:srgbClr val="7CC4A4"/>
                </a:solidFill>
              </a:rPr>
              <a:t> </a:t>
            </a:r>
            <a:r>
              <a:rPr lang="en-US" sz="2000" dirty="0" err="1">
                <a:solidFill>
                  <a:srgbClr val="7CC4A4"/>
                </a:solidFill>
              </a:rPr>
              <a:t>gebouwen</a:t>
            </a:r>
            <a:r>
              <a:rPr lang="en-US" sz="2000" dirty="0">
                <a:solidFill>
                  <a:srgbClr val="7CC4A4"/>
                </a:solidFill>
              </a:rPr>
              <a:t> in 2026, </a:t>
            </a:r>
            <a:r>
              <a:rPr lang="en-US" sz="2000" dirty="0" err="1">
                <a:solidFill>
                  <a:srgbClr val="7CC4A4"/>
                </a:solidFill>
              </a:rPr>
              <a:t>andere</a:t>
            </a:r>
            <a:r>
              <a:rPr lang="en-US" sz="2000" dirty="0">
                <a:solidFill>
                  <a:srgbClr val="7CC4A4"/>
                </a:solidFill>
              </a:rPr>
              <a:t> in 2027. </a:t>
            </a:r>
            <a:br>
              <a:rPr lang="en-US" sz="2000" dirty="0">
                <a:solidFill>
                  <a:srgbClr val="7CC4A4"/>
                </a:solidFill>
              </a:rPr>
            </a:br>
            <a:r>
              <a:rPr lang="en-US" sz="2000" dirty="0" err="1">
                <a:solidFill>
                  <a:srgbClr val="7CC4A4"/>
                </a:solidFill>
              </a:rPr>
              <a:t>Geen</a:t>
            </a:r>
            <a:r>
              <a:rPr lang="en-US" sz="2000" dirty="0">
                <a:solidFill>
                  <a:srgbClr val="7CC4A4"/>
                </a:solidFill>
              </a:rPr>
              <a:t> </a:t>
            </a:r>
            <a:r>
              <a:rPr lang="en-US" sz="2000" dirty="0" err="1">
                <a:solidFill>
                  <a:srgbClr val="7CC4A4"/>
                </a:solidFill>
              </a:rPr>
              <a:t>aansluitingen</a:t>
            </a:r>
            <a:r>
              <a:rPr lang="en-US" sz="2000" dirty="0">
                <a:solidFill>
                  <a:srgbClr val="7CC4A4"/>
                </a:solidFill>
              </a:rPr>
              <a:t> in de </a:t>
            </a:r>
            <a:r>
              <a:rPr lang="en-US" sz="2000" dirty="0" err="1">
                <a:solidFill>
                  <a:srgbClr val="7CC4A4"/>
                </a:solidFill>
              </a:rPr>
              <a:t>wintermaanden</a:t>
            </a:r>
            <a:br>
              <a:rPr lang="en-US" sz="2000" dirty="0">
                <a:solidFill>
                  <a:srgbClr val="7CC4A4"/>
                </a:solidFill>
              </a:rPr>
            </a:br>
            <a:br>
              <a:rPr lang="en-US" sz="2000" dirty="0">
                <a:solidFill>
                  <a:srgbClr val="7CC4A4"/>
                </a:solidFill>
              </a:rPr>
            </a:br>
            <a:r>
              <a:rPr lang="en-US" sz="2000" dirty="0" err="1">
                <a:solidFill>
                  <a:srgbClr val="7CC4A4"/>
                </a:solidFill>
              </a:rPr>
              <a:t>Werkzaamheden</a:t>
            </a:r>
            <a:r>
              <a:rPr lang="en-US" sz="2000" dirty="0">
                <a:solidFill>
                  <a:srgbClr val="7CC4A4"/>
                </a:solidFill>
              </a:rPr>
              <a:t> 2026</a:t>
            </a: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33379081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€ 6.206k</a:t>
            </a:r>
          </a:p>
          <a:p>
            <a:pPr marL="342900" indent="-342900">
              <a:buSzPct val="80000"/>
              <a:buFont typeface="Arial" panose="020B0604020202020204" pitchFamily="34" charset="0"/>
              <a:buChar char="•"/>
            </a:pPr>
            <a:r>
              <a:rPr lang="en-US" sz="2000" dirty="0" err="1">
                <a:solidFill>
                  <a:srgbClr val="7CC4A4"/>
                </a:solidFill>
              </a:rPr>
              <a:t>Ontwerpovereenkomst</a:t>
            </a:r>
            <a:r>
              <a:rPr lang="en-US" sz="2000" dirty="0">
                <a:solidFill>
                  <a:srgbClr val="7CC4A4"/>
                </a:solidFill>
              </a:rPr>
              <a:t> in </a:t>
            </a:r>
            <a:r>
              <a:rPr lang="en-US" sz="2000" dirty="0" err="1">
                <a:solidFill>
                  <a:srgbClr val="7CC4A4"/>
                </a:solidFill>
              </a:rPr>
              <a:t>januari</a:t>
            </a:r>
            <a:r>
              <a:rPr lang="en-US" sz="2000" dirty="0">
                <a:solidFill>
                  <a:srgbClr val="7CC4A4"/>
                </a:solidFill>
              </a:rPr>
              <a:t> 2025</a:t>
            </a:r>
          </a:p>
          <a:p>
            <a:pPr marL="342900" indent="-342900">
              <a:buSzPct val="80000"/>
              <a:buFont typeface="Arial" panose="020B0604020202020204" pitchFamily="34" charset="0"/>
              <a:buChar char="•"/>
            </a:pPr>
            <a:r>
              <a:rPr lang="en-US" sz="2000" dirty="0" err="1">
                <a:solidFill>
                  <a:srgbClr val="7CC4A4"/>
                </a:solidFill>
              </a:rPr>
              <a:t>Aansluiting</a:t>
            </a:r>
            <a:r>
              <a:rPr lang="en-US" sz="2000" dirty="0">
                <a:solidFill>
                  <a:srgbClr val="7CC4A4"/>
                </a:solidFill>
              </a:rPr>
              <a:t> in 2 </a:t>
            </a:r>
            <a:r>
              <a:rPr lang="en-US" sz="2000" dirty="0" err="1">
                <a:solidFill>
                  <a:srgbClr val="7CC4A4"/>
                </a:solidFill>
              </a:rPr>
              <a:t>fasen</a:t>
            </a:r>
            <a:r>
              <a:rPr lang="en-US" sz="2000" dirty="0">
                <a:solidFill>
                  <a:srgbClr val="7CC4A4"/>
                </a:solidFill>
              </a:rPr>
              <a:t>; </a:t>
            </a:r>
            <a:r>
              <a:rPr lang="en-US" sz="2000" dirty="0" err="1">
                <a:solidFill>
                  <a:srgbClr val="7CC4A4"/>
                </a:solidFill>
              </a:rPr>
              <a:t>sommige</a:t>
            </a:r>
            <a:r>
              <a:rPr lang="en-US" sz="2000" dirty="0">
                <a:solidFill>
                  <a:srgbClr val="7CC4A4"/>
                </a:solidFill>
              </a:rPr>
              <a:t> </a:t>
            </a:r>
            <a:r>
              <a:rPr lang="en-US" sz="2000" dirty="0" err="1">
                <a:solidFill>
                  <a:srgbClr val="7CC4A4"/>
                </a:solidFill>
              </a:rPr>
              <a:t>gebouwen</a:t>
            </a:r>
            <a:r>
              <a:rPr lang="en-US" sz="2000" dirty="0">
                <a:solidFill>
                  <a:srgbClr val="7CC4A4"/>
                </a:solidFill>
              </a:rPr>
              <a:t> in 2026, </a:t>
            </a:r>
            <a:r>
              <a:rPr lang="en-US" sz="2000" dirty="0" err="1">
                <a:solidFill>
                  <a:srgbClr val="7CC4A4"/>
                </a:solidFill>
              </a:rPr>
              <a:t>andere</a:t>
            </a:r>
            <a:r>
              <a:rPr lang="en-US" sz="2000" dirty="0">
                <a:solidFill>
                  <a:srgbClr val="7CC4A4"/>
                </a:solidFill>
              </a:rPr>
              <a:t> in 2027. </a:t>
            </a:r>
            <a:br>
              <a:rPr lang="en-US" sz="2000" dirty="0">
                <a:solidFill>
                  <a:srgbClr val="7CC4A4"/>
                </a:solidFill>
              </a:rPr>
            </a:br>
            <a:r>
              <a:rPr lang="en-US" sz="2000" dirty="0" err="1">
                <a:solidFill>
                  <a:srgbClr val="7CC4A4"/>
                </a:solidFill>
              </a:rPr>
              <a:t>Geen</a:t>
            </a:r>
            <a:r>
              <a:rPr lang="en-US" sz="2000" dirty="0">
                <a:solidFill>
                  <a:srgbClr val="7CC4A4"/>
                </a:solidFill>
              </a:rPr>
              <a:t> </a:t>
            </a:r>
            <a:r>
              <a:rPr lang="en-US" sz="2000" dirty="0" err="1">
                <a:solidFill>
                  <a:srgbClr val="7CC4A4"/>
                </a:solidFill>
              </a:rPr>
              <a:t>aansluitingen</a:t>
            </a:r>
            <a:r>
              <a:rPr lang="en-US" sz="2000" dirty="0">
                <a:solidFill>
                  <a:srgbClr val="7CC4A4"/>
                </a:solidFill>
              </a:rPr>
              <a:t> in de </a:t>
            </a:r>
            <a:r>
              <a:rPr lang="en-US" sz="2000" dirty="0" err="1">
                <a:solidFill>
                  <a:srgbClr val="7CC4A4"/>
                </a:solidFill>
              </a:rPr>
              <a:t>wintermaanden</a:t>
            </a:r>
            <a:br>
              <a:rPr lang="en-US" sz="2000" dirty="0">
                <a:solidFill>
                  <a:srgbClr val="7CC4A4"/>
                </a:solidFill>
              </a:rPr>
            </a:br>
            <a:br>
              <a:rPr lang="en-US" sz="2000" dirty="0">
                <a:solidFill>
                  <a:srgbClr val="7CC4A4"/>
                </a:solidFill>
              </a:rPr>
            </a:br>
            <a:r>
              <a:rPr lang="en-US" sz="2000" dirty="0" err="1">
                <a:solidFill>
                  <a:srgbClr val="7CC4A4"/>
                </a:solidFill>
              </a:rPr>
              <a:t>Werkzaamheden</a:t>
            </a:r>
            <a:r>
              <a:rPr lang="en-US" sz="2000" dirty="0">
                <a:solidFill>
                  <a:srgbClr val="7CC4A4"/>
                </a:solidFill>
              </a:rPr>
              <a:t> 2026</a:t>
            </a:r>
          </a:p>
          <a:p>
            <a:pPr marL="1085850" lvl="1" indent="-265113">
              <a:buSzPct val="80000"/>
              <a:buFont typeface="Arial" panose="020B0604020202020204" pitchFamily="34" charset="0"/>
              <a:buChar char="•"/>
            </a:pPr>
            <a:r>
              <a:rPr lang="en-US" sz="1600" dirty="0">
                <a:solidFill>
                  <a:srgbClr val="7CC4A4"/>
                </a:solidFill>
              </a:rPr>
              <a:t>Start </a:t>
            </a:r>
            <a:r>
              <a:rPr lang="en-US" sz="1600" dirty="0" err="1">
                <a:solidFill>
                  <a:srgbClr val="7CC4A4"/>
                </a:solidFill>
              </a:rPr>
              <a:t>aanleg</a:t>
            </a:r>
            <a:r>
              <a:rPr lang="en-US" sz="1600" dirty="0">
                <a:solidFill>
                  <a:srgbClr val="7CC4A4"/>
                </a:solidFill>
              </a:rPr>
              <a:t> </a:t>
            </a:r>
            <a:r>
              <a:rPr lang="en-US" sz="1600" dirty="0" err="1">
                <a:solidFill>
                  <a:srgbClr val="7CC4A4"/>
                </a:solidFill>
              </a:rPr>
              <a:t>inpandige</a:t>
            </a:r>
            <a:r>
              <a:rPr lang="en-US" sz="1600" dirty="0">
                <a:solidFill>
                  <a:srgbClr val="7CC4A4"/>
                </a:solidFill>
              </a:rPr>
              <a:t> </a:t>
            </a:r>
            <a:r>
              <a:rPr lang="en-US" sz="1600" dirty="0" err="1">
                <a:solidFill>
                  <a:srgbClr val="7CC4A4"/>
                </a:solidFill>
              </a:rPr>
              <a:t>leidingen</a:t>
            </a:r>
            <a:r>
              <a:rPr lang="en-US" sz="1600" dirty="0">
                <a:solidFill>
                  <a:srgbClr val="7CC4A4"/>
                </a:solidFill>
              </a:rPr>
              <a:t> in </a:t>
            </a:r>
            <a:r>
              <a:rPr lang="en-US" sz="1600" dirty="0" err="1">
                <a:solidFill>
                  <a:srgbClr val="7CC4A4"/>
                </a:solidFill>
              </a:rPr>
              <a:t>maart</a:t>
            </a:r>
            <a:r>
              <a:rPr lang="en-US" sz="1600" dirty="0">
                <a:solidFill>
                  <a:srgbClr val="7CC4A4"/>
                </a:solidFill>
              </a:rPr>
              <a:t> 2026</a:t>
            </a: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3612456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€ 6.206k</a:t>
            </a:r>
          </a:p>
          <a:p>
            <a:pPr marL="342900" indent="-342900">
              <a:buSzPct val="80000"/>
              <a:buFont typeface="Arial" panose="020B0604020202020204" pitchFamily="34" charset="0"/>
              <a:buChar char="•"/>
            </a:pPr>
            <a:r>
              <a:rPr lang="en-US" sz="2000" dirty="0" err="1">
                <a:solidFill>
                  <a:srgbClr val="7CC4A4"/>
                </a:solidFill>
              </a:rPr>
              <a:t>Ontwerpovereenkomst</a:t>
            </a:r>
            <a:r>
              <a:rPr lang="en-US" sz="2000" dirty="0">
                <a:solidFill>
                  <a:srgbClr val="7CC4A4"/>
                </a:solidFill>
              </a:rPr>
              <a:t> in </a:t>
            </a:r>
            <a:r>
              <a:rPr lang="en-US" sz="2000" dirty="0" err="1">
                <a:solidFill>
                  <a:srgbClr val="7CC4A4"/>
                </a:solidFill>
              </a:rPr>
              <a:t>januari</a:t>
            </a:r>
            <a:r>
              <a:rPr lang="en-US" sz="2000" dirty="0">
                <a:solidFill>
                  <a:srgbClr val="7CC4A4"/>
                </a:solidFill>
              </a:rPr>
              <a:t> 2025</a:t>
            </a:r>
          </a:p>
          <a:p>
            <a:pPr marL="342900" indent="-342900">
              <a:buSzPct val="80000"/>
              <a:buFont typeface="Arial" panose="020B0604020202020204" pitchFamily="34" charset="0"/>
              <a:buChar char="•"/>
            </a:pPr>
            <a:r>
              <a:rPr lang="en-US" sz="2000" dirty="0" err="1">
                <a:solidFill>
                  <a:srgbClr val="7CC4A4"/>
                </a:solidFill>
              </a:rPr>
              <a:t>Aansluiting</a:t>
            </a:r>
            <a:r>
              <a:rPr lang="en-US" sz="2000" dirty="0">
                <a:solidFill>
                  <a:srgbClr val="7CC4A4"/>
                </a:solidFill>
              </a:rPr>
              <a:t> in 2 </a:t>
            </a:r>
            <a:r>
              <a:rPr lang="en-US" sz="2000" dirty="0" err="1">
                <a:solidFill>
                  <a:srgbClr val="7CC4A4"/>
                </a:solidFill>
              </a:rPr>
              <a:t>fasen</a:t>
            </a:r>
            <a:r>
              <a:rPr lang="en-US" sz="2000" dirty="0">
                <a:solidFill>
                  <a:srgbClr val="7CC4A4"/>
                </a:solidFill>
              </a:rPr>
              <a:t>; </a:t>
            </a:r>
            <a:r>
              <a:rPr lang="en-US" sz="2000" dirty="0" err="1">
                <a:solidFill>
                  <a:srgbClr val="7CC4A4"/>
                </a:solidFill>
              </a:rPr>
              <a:t>sommige</a:t>
            </a:r>
            <a:r>
              <a:rPr lang="en-US" sz="2000" dirty="0">
                <a:solidFill>
                  <a:srgbClr val="7CC4A4"/>
                </a:solidFill>
              </a:rPr>
              <a:t> </a:t>
            </a:r>
            <a:r>
              <a:rPr lang="en-US" sz="2000" dirty="0" err="1">
                <a:solidFill>
                  <a:srgbClr val="7CC4A4"/>
                </a:solidFill>
              </a:rPr>
              <a:t>gebouwen</a:t>
            </a:r>
            <a:r>
              <a:rPr lang="en-US" sz="2000" dirty="0">
                <a:solidFill>
                  <a:srgbClr val="7CC4A4"/>
                </a:solidFill>
              </a:rPr>
              <a:t> in 2026, </a:t>
            </a:r>
            <a:r>
              <a:rPr lang="en-US" sz="2000" dirty="0" err="1">
                <a:solidFill>
                  <a:srgbClr val="7CC4A4"/>
                </a:solidFill>
              </a:rPr>
              <a:t>andere</a:t>
            </a:r>
            <a:r>
              <a:rPr lang="en-US" sz="2000" dirty="0">
                <a:solidFill>
                  <a:srgbClr val="7CC4A4"/>
                </a:solidFill>
              </a:rPr>
              <a:t> in 2027. </a:t>
            </a:r>
            <a:br>
              <a:rPr lang="en-US" sz="2000" dirty="0">
                <a:solidFill>
                  <a:srgbClr val="7CC4A4"/>
                </a:solidFill>
              </a:rPr>
            </a:br>
            <a:r>
              <a:rPr lang="en-US" sz="2000" dirty="0" err="1">
                <a:solidFill>
                  <a:srgbClr val="7CC4A4"/>
                </a:solidFill>
              </a:rPr>
              <a:t>Geen</a:t>
            </a:r>
            <a:r>
              <a:rPr lang="en-US" sz="2000" dirty="0">
                <a:solidFill>
                  <a:srgbClr val="7CC4A4"/>
                </a:solidFill>
              </a:rPr>
              <a:t> </a:t>
            </a:r>
            <a:r>
              <a:rPr lang="en-US" sz="2000" dirty="0" err="1">
                <a:solidFill>
                  <a:srgbClr val="7CC4A4"/>
                </a:solidFill>
              </a:rPr>
              <a:t>aansluitingen</a:t>
            </a:r>
            <a:r>
              <a:rPr lang="en-US" sz="2000" dirty="0">
                <a:solidFill>
                  <a:srgbClr val="7CC4A4"/>
                </a:solidFill>
              </a:rPr>
              <a:t> in de </a:t>
            </a:r>
            <a:r>
              <a:rPr lang="en-US" sz="2000" dirty="0" err="1">
                <a:solidFill>
                  <a:srgbClr val="7CC4A4"/>
                </a:solidFill>
              </a:rPr>
              <a:t>wintermaanden</a:t>
            </a:r>
            <a:br>
              <a:rPr lang="en-US" sz="2000" dirty="0">
                <a:solidFill>
                  <a:srgbClr val="7CC4A4"/>
                </a:solidFill>
              </a:rPr>
            </a:br>
            <a:br>
              <a:rPr lang="en-US" sz="2000" dirty="0">
                <a:solidFill>
                  <a:srgbClr val="7CC4A4"/>
                </a:solidFill>
              </a:rPr>
            </a:br>
            <a:r>
              <a:rPr lang="en-US" sz="2000" dirty="0" err="1">
                <a:solidFill>
                  <a:srgbClr val="7CC4A4"/>
                </a:solidFill>
              </a:rPr>
              <a:t>Werkzaamheden</a:t>
            </a:r>
            <a:r>
              <a:rPr lang="en-US" sz="2000" dirty="0">
                <a:solidFill>
                  <a:srgbClr val="7CC4A4"/>
                </a:solidFill>
              </a:rPr>
              <a:t> 2026</a:t>
            </a:r>
          </a:p>
          <a:p>
            <a:pPr marL="1085850" lvl="1" indent="-265113">
              <a:buSzPct val="80000"/>
              <a:buFont typeface="Arial" panose="020B0604020202020204" pitchFamily="34" charset="0"/>
              <a:buChar char="•"/>
            </a:pPr>
            <a:r>
              <a:rPr lang="en-US" sz="1600" dirty="0">
                <a:solidFill>
                  <a:srgbClr val="7CC4A4"/>
                </a:solidFill>
              </a:rPr>
              <a:t>Start </a:t>
            </a:r>
            <a:r>
              <a:rPr lang="en-US" sz="1600" dirty="0" err="1">
                <a:solidFill>
                  <a:srgbClr val="7CC4A4"/>
                </a:solidFill>
              </a:rPr>
              <a:t>aanleg</a:t>
            </a:r>
            <a:r>
              <a:rPr lang="en-US" sz="1600" dirty="0">
                <a:solidFill>
                  <a:srgbClr val="7CC4A4"/>
                </a:solidFill>
              </a:rPr>
              <a:t> </a:t>
            </a:r>
            <a:r>
              <a:rPr lang="en-US" sz="1600" dirty="0" err="1">
                <a:solidFill>
                  <a:srgbClr val="7CC4A4"/>
                </a:solidFill>
              </a:rPr>
              <a:t>inpandige</a:t>
            </a:r>
            <a:r>
              <a:rPr lang="en-US" sz="1600" dirty="0">
                <a:solidFill>
                  <a:srgbClr val="7CC4A4"/>
                </a:solidFill>
              </a:rPr>
              <a:t> </a:t>
            </a:r>
            <a:r>
              <a:rPr lang="en-US" sz="1600" dirty="0" err="1">
                <a:solidFill>
                  <a:srgbClr val="7CC4A4"/>
                </a:solidFill>
              </a:rPr>
              <a:t>leidingen</a:t>
            </a:r>
            <a:r>
              <a:rPr lang="en-US" sz="1600" dirty="0">
                <a:solidFill>
                  <a:srgbClr val="7CC4A4"/>
                </a:solidFill>
              </a:rPr>
              <a:t> in </a:t>
            </a:r>
            <a:r>
              <a:rPr lang="en-US" sz="1600" dirty="0" err="1">
                <a:solidFill>
                  <a:srgbClr val="7CC4A4"/>
                </a:solidFill>
              </a:rPr>
              <a:t>maart</a:t>
            </a:r>
            <a:r>
              <a:rPr lang="en-US" sz="1600" dirty="0">
                <a:solidFill>
                  <a:srgbClr val="7CC4A4"/>
                </a:solidFill>
              </a:rPr>
              <a:t> 2026</a:t>
            </a:r>
          </a:p>
          <a:p>
            <a:pPr marL="1085850" lvl="1" indent="-265113">
              <a:buSzPct val="80000"/>
              <a:buFont typeface="Arial" panose="020B0604020202020204" pitchFamily="34" charset="0"/>
              <a:buChar char="•"/>
            </a:pPr>
            <a:r>
              <a:rPr lang="en-US" sz="1600" dirty="0" err="1">
                <a:solidFill>
                  <a:srgbClr val="7CC4A4"/>
                </a:solidFill>
              </a:rPr>
              <a:t>Plaatsen</a:t>
            </a:r>
            <a:r>
              <a:rPr lang="en-US" sz="1600" dirty="0">
                <a:solidFill>
                  <a:srgbClr val="7CC4A4"/>
                </a:solidFill>
              </a:rPr>
              <a:t> </a:t>
            </a:r>
            <a:r>
              <a:rPr lang="en-US" sz="1600" dirty="0" err="1">
                <a:solidFill>
                  <a:srgbClr val="7CC4A4"/>
                </a:solidFill>
              </a:rPr>
              <a:t>afleversets</a:t>
            </a:r>
            <a:r>
              <a:rPr lang="en-US" sz="1600" dirty="0">
                <a:solidFill>
                  <a:srgbClr val="7CC4A4"/>
                </a:solidFill>
              </a:rPr>
              <a:t> </a:t>
            </a:r>
            <a:r>
              <a:rPr lang="en-US" sz="1600" dirty="0" err="1">
                <a:solidFill>
                  <a:srgbClr val="7CC4A4"/>
                </a:solidFill>
              </a:rPr>
              <a:t>tussen</a:t>
            </a:r>
            <a:r>
              <a:rPr lang="en-US" sz="1600" dirty="0">
                <a:solidFill>
                  <a:srgbClr val="7CC4A4"/>
                </a:solidFill>
              </a:rPr>
              <a:t> 15 </a:t>
            </a:r>
            <a:r>
              <a:rPr lang="en-US" sz="1600" dirty="0" err="1">
                <a:solidFill>
                  <a:srgbClr val="7CC4A4"/>
                </a:solidFill>
              </a:rPr>
              <a:t>april</a:t>
            </a:r>
            <a:r>
              <a:rPr lang="en-US" sz="1600" dirty="0">
                <a:solidFill>
                  <a:srgbClr val="7CC4A4"/>
                </a:solidFill>
              </a:rPr>
              <a:t> en 15 </a:t>
            </a:r>
            <a:r>
              <a:rPr lang="en-US" sz="1600" dirty="0" err="1">
                <a:solidFill>
                  <a:srgbClr val="7CC4A4"/>
                </a:solidFill>
              </a:rPr>
              <a:t>oktober</a:t>
            </a:r>
            <a:r>
              <a:rPr lang="en-US" sz="1600" dirty="0">
                <a:solidFill>
                  <a:srgbClr val="7CC4A4"/>
                </a:solidFill>
              </a:rPr>
              <a:t> 2026</a:t>
            </a:r>
          </a:p>
          <a:p>
            <a:pPr>
              <a:buSzPct val="80000"/>
            </a:pP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124762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6C289E-305E-CE5C-48DE-BD7C290A1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1" y="138339"/>
            <a:ext cx="2565400" cy="1168400"/>
          </a:xfrm>
          <a:prstGeom prst="rect">
            <a:avLst/>
          </a:prstGeom>
        </p:spPr>
      </p:pic>
      <p:sp>
        <p:nvSpPr>
          <p:cNvPr id="6" name="Tekstvak 5">
            <a:extLst>
              <a:ext uri="{FF2B5EF4-FFF2-40B4-BE49-F238E27FC236}">
                <a16:creationId xmlns:a16="http://schemas.microsoft.com/office/drawing/2014/main" id="{C61D36A2-A4E1-D7AE-0507-2C28DD549A80}"/>
              </a:ext>
            </a:extLst>
          </p:cNvPr>
          <p:cNvSpPr txBox="1"/>
          <p:nvPr/>
        </p:nvSpPr>
        <p:spPr>
          <a:xfrm>
            <a:off x="1903057" y="443898"/>
            <a:ext cx="991959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dirty="0">
                <a:solidFill>
                  <a:srgbClr val="7CC4A4"/>
                </a:solidFill>
                <a:latin typeface="DM Sans"/>
              </a:rPr>
              <a:t>Inleiding</a:t>
            </a:r>
            <a:endParaRPr kumimoji="0" lang="nl-NL" sz="3200" b="1" i="0" u="none" strike="noStrike" kern="1200" cap="none" spc="0" normalizeH="0" baseline="0" noProof="0" dirty="0">
              <a:ln>
                <a:noFill/>
              </a:ln>
              <a:solidFill>
                <a:srgbClr val="7CC4A4"/>
              </a:solidFill>
              <a:effectLst/>
              <a:uLnTx/>
              <a:uFillTx/>
              <a:latin typeface="DM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solidFill>
                <a:srgbClr val="00816C"/>
              </a:solidFill>
              <a:latin typeface="DM Sans"/>
            </a:endParaRPr>
          </a:p>
        </p:txBody>
      </p:sp>
      <p:sp>
        <p:nvSpPr>
          <p:cNvPr id="7" name="TextBox 6">
            <a:extLst>
              <a:ext uri="{FF2B5EF4-FFF2-40B4-BE49-F238E27FC236}">
                <a16:creationId xmlns:a16="http://schemas.microsoft.com/office/drawing/2014/main" id="{4842E0BD-BDC8-3FF5-7EE6-E9D8C70D03C5}"/>
              </a:ext>
            </a:extLst>
          </p:cNvPr>
          <p:cNvSpPr txBox="1"/>
          <p:nvPr/>
        </p:nvSpPr>
        <p:spPr>
          <a:xfrm>
            <a:off x="1903057" y="1638636"/>
            <a:ext cx="9919597" cy="2154436"/>
          </a:xfrm>
          <a:prstGeom prst="rect">
            <a:avLst/>
          </a:prstGeom>
          <a:noFill/>
        </p:spPr>
        <p:txBody>
          <a:bodyPr wrap="square">
            <a:spAutoFit/>
          </a:bodyPr>
          <a:lstStyle/>
          <a:p>
            <a:r>
              <a:rPr lang="en-US" sz="2400" b="1" dirty="0">
                <a:solidFill>
                  <a:srgbClr val="B4D6BF"/>
                </a:solidFill>
              </a:rPr>
              <a:t>Tweede </a:t>
            </a:r>
            <a:r>
              <a:rPr lang="en-US" sz="2400" b="1" dirty="0" err="1">
                <a:solidFill>
                  <a:srgbClr val="B4D6BF"/>
                </a:solidFill>
              </a:rPr>
              <a:t>fase</a:t>
            </a:r>
            <a:r>
              <a:rPr lang="en-US" sz="2400" b="1" dirty="0">
                <a:solidFill>
                  <a:srgbClr val="B4D6BF"/>
                </a:solidFill>
              </a:rPr>
              <a:t> </a:t>
            </a:r>
            <a:r>
              <a:rPr lang="en-US" sz="2400" b="1" dirty="0" err="1">
                <a:solidFill>
                  <a:srgbClr val="B4D6BF"/>
                </a:solidFill>
              </a:rPr>
              <a:t>aansluiting</a:t>
            </a:r>
            <a:endParaRPr lang="en-US" sz="2400" b="1" dirty="0">
              <a:solidFill>
                <a:srgbClr val="B4D6BF"/>
              </a:solidFill>
            </a:endParaRPr>
          </a:p>
          <a:p>
            <a:endParaRPr lang="en-US" sz="2400" dirty="0">
              <a:solidFill>
                <a:srgbClr val="B4D6BF"/>
              </a:solidFill>
            </a:endParaRPr>
          </a:p>
          <a:p>
            <a:r>
              <a:rPr lang="en-GB" sz="2400" dirty="0">
                <a:solidFill>
                  <a:srgbClr val="B4D6BF"/>
                </a:solidFill>
              </a:rPr>
              <a:t>Bij </a:t>
            </a:r>
            <a:r>
              <a:rPr lang="en-GB" sz="2400" dirty="0" err="1">
                <a:solidFill>
                  <a:srgbClr val="B4D6BF"/>
                </a:solidFill>
              </a:rPr>
              <a:t>overcapaciteit</a:t>
            </a:r>
            <a:r>
              <a:rPr lang="en-GB" sz="2400" dirty="0">
                <a:solidFill>
                  <a:srgbClr val="B4D6BF"/>
                </a:solidFill>
              </a:rPr>
              <a:t> van het </a:t>
            </a:r>
            <a:r>
              <a:rPr lang="en-GB" sz="2400" dirty="0" err="1">
                <a:solidFill>
                  <a:srgbClr val="B4D6BF"/>
                </a:solidFill>
              </a:rPr>
              <a:t>buurtwarmtesysteem</a:t>
            </a:r>
            <a:r>
              <a:rPr lang="en-GB" sz="2400" dirty="0">
                <a:solidFill>
                  <a:srgbClr val="B4D6BF"/>
                </a:solidFill>
              </a:rPr>
              <a:t> sluit KetelhuisWG </a:t>
            </a:r>
            <a:r>
              <a:rPr lang="en-GB" sz="2400" dirty="0" err="1">
                <a:solidFill>
                  <a:srgbClr val="B4D6BF"/>
                </a:solidFill>
              </a:rPr>
              <a:t>woningen</a:t>
            </a:r>
            <a:r>
              <a:rPr lang="en-GB" sz="2400" dirty="0">
                <a:solidFill>
                  <a:srgbClr val="B4D6BF"/>
                </a:solidFill>
              </a:rPr>
              <a:t> van </a:t>
            </a:r>
            <a:r>
              <a:rPr lang="en-GB" sz="2400" dirty="0" err="1">
                <a:solidFill>
                  <a:srgbClr val="B4D6BF"/>
                </a:solidFill>
              </a:rPr>
              <a:t>geïnteresseerde</a:t>
            </a:r>
            <a:r>
              <a:rPr lang="en-GB" sz="2400" dirty="0">
                <a:solidFill>
                  <a:srgbClr val="B4D6BF"/>
                </a:solidFill>
              </a:rPr>
              <a:t> </a:t>
            </a:r>
            <a:r>
              <a:rPr lang="en-GB" sz="2400" dirty="0" err="1">
                <a:solidFill>
                  <a:srgbClr val="B4D6BF"/>
                </a:solidFill>
              </a:rPr>
              <a:t>eigenaren</a:t>
            </a:r>
            <a:r>
              <a:rPr lang="en-GB" sz="2400" dirty="0">
                <a:solidFill>
                  <a:srgbClr val="B4D6BF"/>
                </a:solidFill>
              </a:rPr>
              <a:t> in de </a:t>
            </a:r>
            <a:r>
              <a:rPr lang="en-GB" sz="2400" dirty="0" err="1">
                <a:solidFill>
                  <a:srgbClr val="B4D6BF"/>
                </a:solidFill>
              </a:rPr>
              <a:t>volgende</a:t>
            </a:r>
            <a:r>
              <a:rPr lang="en-GB" sz="2400" dirty="0">
                <a:solidFill>
                  <a:srgbClr val="B4D6BF"/>
                </a:solidFill>
              </a:rPr>
              <a:t> </a:t>
            </a:r>
            <a:r>
              <a:rPr lang="en-GB" sz="2400" dirty="0" err="1">
                <a:solidFill>
                  <a:srgbClr val="B4D6BF"/>
                </a:solidFill>
              </a:rPr>
              <a:t>omliggende</a:t>
            </a:r>
            <a:r>
              <a:rPr lang="en-GB" sz="2400" dirty="0">
                <a:solidFill>
                  <a:srgbClr val="B4D6BF"/>
                </a:solidFill>
              </a:rPr>
              <a:t> </a:t>
            </a:r>
            <a:r>
              <a:rPr lang="en-GB" sz="2400" dirty="0" err="1">
                <a:solidFill>
                  <a:srgbClr val="B4D6BF"/>
                </a:solidFill>
              </a:rPr>
              <a:t>straten</a:t>
            </a:r>
            <a:r>
              <a:rPr lang="en-GB" sz="2400" dirty="0">
                <a:solidFill>
                  <a:srgbClr val="B4D6BF"/>
                </a:solidFill>
              </a:rPr>
              <a:t> </a:t>
            </a:r>
            <a:r>
              <a:rPr lang="en-GB" sz="2400" dirty="0" err="1">
                <a:solidFill>
                  <a:srgbClr val="B4D6BF"/>
                </a:solidFill>
              </a:rPr>
              <a:t>aan</a:t>
            </a:r>
            <a:r>
              <a:rPr lang="en-GB" sz="2400" dirty="0">
                <a:solidFill>
                  <a:srgbClr val="B4D6BF"/>
                </a:solidFill>
              </a:rPr>
              <a:t> in </a:t>
            </a:r>
            <a:r>
              <a:rPr lang="en-GB" sz="2400" dirty="0" err="1">
                <a:solidFill>
                  <a:srgbClr val="B4D6BF"/>
                </a:solidFill>
              </a:rPr>
              <a:t>een</a:t>
            </a:r>
            <a:r>
              <a:rPr lang="en-GB" sz="2400" dirty="0">
                <a:solidFill>
                  <a:srgbClr val="B4D6BF"/>
                </a:solidFill>
              </a:rPr>
              <a:t> </a:t>
            </a:r>
            <a:r>
              <a:rPr lang="en-GB" sz="2400" dirty="0" err="1">
                <a:solidFill>
                  <a:srgbClr val="B4D6BF"/>
                </a:solidFill>
              </a:rPr>
              <a:t>tweede</a:t>
            </a:r>
            <a:r>
              <a:rPr lang="en-GB" sz="2400" dirty="0">
                <a:solidFill>
                  <a:srgbClr val="B4D6BF"/>
                </a:solidFill>
              </a:rPr>
              <a:t> </a:t>
            </a:r>
            <a:r>
              <a:rPr lang="en-GB" sz="2400" dirty="0" err="1">
                <a:solidFill>
                  <a:srgbClr val="B4D6BF"/>
                </a:solidFill>
              </a:rPr>
              <a:t>aansluitfase</a:t>
            </a:r>
            <a:r>
              <a:rPr lang="en-GB" sz="2400" dirty="0">
                <a:solidFill>
                  <a:srgbClr val="B4D6BF"/>
                </a:solidFill>
              </a:rPr>
              <a:t>:</a:t>
            </a:r>
            <a:endParaRPr lang="nl-NL" sz="2400" dirty="0">
              <a:solidFill>
                <a:srgbClr val="B4D6BF"/>
              </a:solidFill>
            </a:endParaRPr>
          </a:p>
          <a:p>
            <a:endParaRPr lang="nl-NL" sz="1400" dirty="0">
              <a:solidFill>
                <a:srgbClr val="B4D6BF"/>
              </a:solidFill>
            </a:endParaRPr>
          </a:p>
        </p:txBody>
      </p:sp>
    </p:spTree>
    <p:extLst>
      <p:ext uri="{BB962C8B-B14F-4D97-AF65-F5344CB8AC3E}">
        <p14:creationId xmlns:p14="http://schemas.microsoft.com/office/powerpoint/2010/main" val="31454681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€ 6.206k</a:t>
            </a:r>
          </a:p>
          <a:p>
            <a:pPr marL="342900" indent="-342900">
              <a:buSzPct val="80000"/>
              <a:buFont typeface="Arial" panose="020B0604020202020204" pitchFamily="34" charset="0"/>
              <a:buChar char="•"/>
            </a:pPr>
            <a:r>
              <a:rPr lang="en-US" sz="2000" dirty="0" err="1">
                <a:solidFill>
                  <a:srgbClr val="7CC4A4"/>
                </a:solidFill>
              </a:rPr>
              <a:t>Ontwerpovereenkomst</a:t>
            </a:r>
            <a:r>
              <a:rPr lang="en-US" sz="2000" dirty="0">
                <a:solidFill>
                  <a:srgbClr val="7CC4A4"/>
                </a:solidFill>
              </a:rPr>
              <a:t> in </a:t>
            </a:r>
            <a:r>
              <a:rPr lang="en-US" sz="2000" dirty="0" err="1">
                <a:solidFill>
                  <a:srgbClr val="7CC4A4"/>
                </a:solidFill>
              </a:rPr>
              <a:t>januari</a:t>
            </a:r>
            <a:r>
              <a:rPr lang="en-US" sz="2000" dirty="0">
                <a:solidFill>
                  <a:srgbClr val="7CC4A4"/>
                </a:solidFill>
              </a:rPr>
              <a:t> 2025</a:t>
            </a:r>
          </a:p>
          <a:p>
            <a:pPr marL="342900" indent="-342900">
              <a:buSzPct val="80000"/>
              <a:buFont typeface="Arial" panose="020B0604020202020204" pitchFamily="34" charset="0"/>
              <a:buChar char="•"/>
            </a:pPr>
            <a:r>
              <a:rPr lang="en-US" sz="2000" dirty="0" err="1">
                <a:solidFill>
                  <a:srgbClr val="7CC4A4"/>
                </a:solidFill>
              </a:rPr>
              <a:t>Aansluiting</a:t>
            </a:r>
            <a:r>
              <a:rPr lang="en-US" sz="2000" dirty="0">
                <a:solidFill>
                  <a:srgbClr val="7CC4A4"/>
                </a:solidFill>
              </a:rPr>
              <a:t> in 2 </a:t>
            </a:r>
            <a:r>
              <a:rPr lang="en-US" sz="2000" dirty="0" err="1">
                <a:solidFill>
                  <a:srgbClr val="7CC4A4"/>
                </a:solidFill>
              </a:rPr>
              <a:t>fasen</a:t>
            </a:r>
            <a:r>
              <a:rPr lang="en-US" sz="2000" dirty="0">
                <a:solidFill>
                  <a:srgbClr val="7CC4A4"/>
                </a:solidFill>
              </a:rPr>
              <a:t>; </a:t>
            </a:r>
            <a:r>
              <a:rPr lang="en-US" sz="2000" dirty="0" err="1">
                <a:solidFill>
                  <a:srgbClr val="7CC4A4"/>
                </a:solidFill>
              </a:rPr>
              <a:t>sommige</a:t>
            </a:r>
            <a:r>
              <a:rPr lang="en-US" sz="2000" dirty="0">
                <a:solidFill>
                  <a:srgbClr val="7CC4A4"/>
                </a:solidFill>
              </a:rPr>
              <a:t> </a:t>
            </a:r>
            <a:r>
              <a:rPr lang="en-US" sz="2000" dirty="0" err="1">
                <a:solidFill>
                  <a:srgbClr val="7CC4A4"/>
                </a:solidFill>
              </a:rPr>
              <a:t>gebouwen</a:t>
            </a:r>
            <a:r>
              <a:rPr lang="en-US" sz="2000" dirty="0">
                <a:solidFill>
                  <a:srgbClr val="7CC4A4"/>
                </a:solidFill>
              </a:rPr>
              <a:t> in 2026, </a:t>
            </a:r>
            <a:r>
              <a:rPr lang="en-US" sz="2000" dirty="0" err="1">
                <a:solidFill>
                  <a:srgbClr val="7CC4A4"/>
                </a:solidFill>
              </a:rPr>
              <a:t>andere</a:t>
            </a:r>
            <a:r>
              <a:rPr lang="en-US" sz="2000" dirty="0">
                <a:solidFill>
                  <a:srgbClr val="7CC4A4"/>
                </a:solidFill>
              </a:rPr>
              <a:t> in 2027. </a:t>
            </a:r>
            <a:br>
              <a:rPr lang="en-US" sz="2000" dirty="0">
                <a:solidFill>
                  <a:srgbClr val="7CC4A4"/>
                </a:solidFill>
              </a:rPr>
            </a:br>
            <a:r>
              <a:rPr lang="en-US" sz="2000" dirty="0" err="1">
                <a:solidFill>
                  <a:srgbClr val="7CC4A4"/>
                </a:solidFill>
              </a:rPr>
              <a:t>Geen</a:t>
            </a:r>
            <a:r>
              <a:rPr lang="en-US" sz="2000" dirty="0">
                <a:solidFill>
                  <a:srgbClr val="7CC4A4"/>
                </a:solidFill>
              </a:rPr>
              <a:t> </a:t>
            </a:r>
            <a:r>
              <a:rPr lang="en-US" sz="2000" dirty="0" err="1">
                <a:solidFill>
                  <a:srgbClr val="7CC4A4"/>
                </a:solidFill>
              </a:rPr>
              <a:t>aansluitingen</a:t>
            </a:r>
            <a:r>
              <a:rPr lang="en-US" sz="2000" dirty="0">
                <a:solidFill>
                  <a:srgbClr val="7CC4A4"/>
                </a:solidFill>
              </a:rPr>
              <a:t> in de </a:t>
            </a:r>
            <a:r>
              <a:rPr lang="en-US" sz="2000" dirty="0" err="1">
                <a:solidFill>
                  <a:srgbClr val="7CC4A4"/>
                </a:solidFill>
              </a:rPr>
              <a:t>wintermaanden</a:t>
            </a:r>
            <a:br>
              <a:rPr lang="en-US" sz="2000" dirty="0">
                <a:solidFill>
                  <a:srgbClr val="7CC4A4"/>
                </a:solidFill>
              </a:rPr>
            </a:br>
            <a:br>
              <a:rPr lang="en-US" sz="2000" dirty="0">
                <a:solidFill>
                  <a:srgbClr val="7CC4A4"/>
                </a:solidFill>
              </a:rPr>
            </a:br>
            <a:r>
              <a:rPr lang="en-US" sz="2000" dirty="0" err="1">
                <a:solidFill>
                  <a:srgbClr val="7CC4A4"/>
                </a:solidFill>
              </a:rPr>
              <a:t>Werkzaamheden</a:t>
            </a:r>
            <a:r>
              <a:rPr lang="en-US" sz="2000" dirty="0">
                <a:solidFill>
                  <a:srgbClr val="7CC4A4"/>
                </a:solidFill>
              </a:rPr>
              <a:t> 2026</a:t>
            </a:r>
          </a:p>
          <a:p>
            <a:pPr marL="1085850" lvl="1" indent="-265113">
              <a:buSzPct val="80000"/>
              <a:buFont typeface="Arial" panose="020B0604020202020204" pitchFamily="34" charset="0"/>
              <a:buChar char="•"/>
            </a:pPr>
            <a:r>
              <a:rPr lang="en-US" sz="1600" dirty="0">
                <a:solidFill>
                  <a:srgbClr val="7CC4A4"/>
                </a:solidFill>
              </a:rPr>
              <a:t>Start </a:t>
            </a:r>
            <a:r>
              <a:rPr lang="en-US" sz="1600" dirty="0" err="1">
                <a:solidFill>
                  <a:srgbClr val="7CC4A4"/>
                </a:solidFill>
              </a:rPr>
              <a:t>aanleg</a:t>
            </a:r>
            <a:r>
              <a:rPr lang="en-US" sz="1600" dirty="0">
                <a:solidFill>
                  <a:srgbClr val="7CC4A4"/>
                </a:solidFill>
              </a:rPr>
              <a:t> </a:t>
            </a:r>
            <a:r>
              <a:rPr lang="en-US" sz="1600" dirty="0" err="1">
                <a:solidFill>
                  <a:srgbClr val="7CC4A4"/>
                </a:solidFill>
              </a:rPr>
              <a:t>inpandige</a:t>
            </a:r>
            <a:r>
              <a:rPr lang="en-US" sz="1600" dirty="0">
                <a:solidFill>
                  <a:srgbClr val="7CC4A4"/>
                </a:solidFill>
              </a:rPr>
              <a:t> </a:t>
            </a:r>
            <a:r>
              <a:rPr lang="en-US" sz="1600" dirty="0" err="1">
                <a:solidFill>
                  <a:srgbClr val="7CC4A4"/>
                </a:solidFill>
              </a:rPr>
              <a:t>leidingen</a:t>
            </a:r>
            <a:r>
              <a:rPr lang="en-US" sz="1600" dirty="0">
                <a:solidFill>
                  <a:srgbClr val="7CC4A4"/>
                </a:solidFill>
              </a:rPr>
              <a:t> in </a:t>
            </a:r>
            <a:r>
              <a:rPr lang="en-US" sz="1600" dirty="0" err="1">
                <a:solidFill>
                  <a:srgbClr val="7CC4A4"/>
                </a:solidFill>
              </a:rPr>
              <a:t>maart</a:t>
            </a:r>
            <a:r>
              <a:rPr lang="en-US" sz="1600" dirty="0">
                <a:solidFill>
                  <a:srgbClr val="7CC4A4"/>
                </a:solidFill>
              </a:rPr>
              <a:t> 2026</a:t>
            </a:r>
          </a:p>
          <a:p>
            <a:pPr marL="1085850" lvl="1" indent="-265113">
              <a:buSzPct val="80000"/>
              <a:buFont typeface="Arial" panose="020B0604020202020204" pitchFamily="34" charset="0"/>
              <a:buChar char="•"/>
            </a:pPr>
            <a:r>
              <a:rPr lang="en-US" sz="1600" dirty="0" err="1">
                <a:solidFill>
                  <a:srgbClr val="7CC4A4"/>
                </a:solidFill>
              </a:rPr>
              <a:t>Plaatsen</a:t>
            </a:r>
            <a:r>
              <a:rPr lang="en-US" sz="1600" dirty="0">
                <a:solidFill>
                  <a:srgbClr val="7CC4A4"/>
                </a:solidFill>
              </a:rPr>
              <a:t> </a:t>
            </a:r>
            <a:r>
              <a:rPr lang="en-US" sz="1600" dirty="0" err="1">
                <a:solidFill>
                  <a:srgbClr val="7CC4A4"/>
                </a:solidFill>
              </a:rPr>
              <a:t>afleversets</a:t>
            </a:r>
            <a:r>
              <a:rPr lang="en-US" sz="1600" dirty="0">
                <a:solidFill>
                  <a:srgbClr val="7CC4A4"/>
                </a:solidFill>
              </a:rPr>
              <a:t> </a:t>
            </a:r>
            <a:r>
              <a:rPr lang="en-US" sz="1600" dirty="0" err="1">
                <a:solidFill>
                  <a:srgbClr val="7CC4A4"/>
                </a:solidFill>
              </a:rPr>
              <a:t>tussen</a:t>
            </a:r>
            <a:r>
              <a:rPr lang="en-US" sz="1600" dirty="0">
                <a:solidFill>
                  <a:srgbClr val="7CC4A4"/>
                </a:solidFill>
              </a:rPr>
              <a:t> 15 </a:t>
            </a:r>
            <a:r>
              <a:rPr lang="en-US" sz="1600" dirty="0" err="1">
                <a:solidFill>
                  <a:srgbClr val="7CC4A4"/>
                </a:solidFill>
              </a:rPr>
              <a:t>april</a:t>
            </a:r>
            <a:r>
              <a:rPr lang="en-US" sz="1600" dirty="0">
                <a:solidFill>
                  <a:srgbClr val="7CC4A4"/>
                </a:solidFill>
              </a:rPr>
              <a:t> en 15 </a:t>
            </a:r>
            <a:r>
              <a:rPr lang="en-US" sz="1600" dirty="0" err="1">
                <a:solidFill>
                  <a:srgbClr val="7CC4A4"/>
                </a:solidFill>
              </a:rPr>
              <a:t>oktober</a:t>
            </a:r>
            <a:r>
              <a:rPr lang="en-US" sz="1600" dirty="0">
                <a:solidFill>
                  <a:srgbClr val="7CC4A4"/>
                </a:solidFill>
              </a:rPr>
              <a:t> 2026</a:t>
            </a:r>
          </a:p>
          <a:p>
            <a:pPr marL="342900" indent="-342900">
              <a:buSzPct val="80000"/>
              <a:buFont typeface="Arial" panose="020B0604020202020204" pitchFamily="34" charset="0"/>
              <a:buChar char="•"/>
            </a:pPr>
            <a:r>
              <a:rPr lang="en-US" sz="2000" dirty="0" err="1">
                <a:solidFill>
                  <a:srgbClr val="7CC4A4"/>
                </a:solidFill>
              </a:rPr>
              <a:t>Werkzaamheden</a:t>
            </a:r>
            <a:r>
              <a:rPr lang="en-US" sz="2000" dirty="0">
                <a:solidFill>
                  <a:srgbClr val="7CC4A4"/>
                </a:solidFill>
              </a:rPr>
              <a:t> in 2027 </a:t>
            </a:r>
            <a:r>
              <a:rPr lang="en-US" sz="2000" dirty="0" err="1">
                <a:solidFill>
                  <a:srgbClr val="7CC4A4"/>
                </a:solidFill>
              </a:rPr>
              <a:t>gelijk</a:t>
            </a:r>
            <a:r>
              <a:rPr lang="en-US" sz="2000" dirty="0">
                <a:solidFill>
                  <a:srgbClr val="7CC4A4"/>
                </a:solidFill>
              </a:rPr>
              <a:t> </a:t>
            </a:r>
            <a:r>
              <a:rPr lang="en-US" sz="2000" dirty="0" err="1">
                <a:solidFill>
                  <a:srgbClr val="7CC4A4"/>
                </a:solidFill>
              </a:rPr>
              <a:t>aan</a:t>
            </a:r>
            <a:r>
              <a:rPr lang="en-US" sz="2000" dirty="0">
                <a:solidFill>
                  <a:srgbClr val="7CC4A4"/>
                </a:solidFill>
              </a:rPr>
              <a:t> 2026</a:t>
            </a:r>
            <a:br>
              <a:rPr lang="en-US" sz="2000" dirty="0">
                <a:solidFill>
                  <a:srgbClr val="7CC4A4"/>
                </a:solidFill>
              </a:rPr>
            </a:br>
            <a:endParaRPr lang="en-US" sz="1400" dirty="0">
              <a:solidFill>
                <a:srgbClr val="7CC4A4"/>
              </a:solidFill>
            </a:endParaRPr>
          </a:p>
        </p:txBody>
      </p:sp>
    </p:spTree>
    <p:extLst>
      <p:ext uri="{BB962C8B-B14F-4D97-AF65-F5344CB8AC3E}">
        <p14:creationId xmlns:p14="http://schemas.microsoft.com/office/powerpoint/2010/main" val="309980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4 - gebouwaansluitingen</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10" name="Tijdelijke aanduiding voor inhoud 3">
            <a:extLst>
              <a:ext uri="{FF2B5EF4-FFF2-40B4-BE49-F238E27FC236}">
                <a16:creationId xmlns:a16="http://schemas.microsoft.com/office/drawing/2014/main" id="{8724AD65-6CEF-E04E-81B3-4EB7B017D727}"/>
              </a:ext>
            </a:extLst>
          </p:cNvPr>
          <p:cNvSpPr>
            <a:spLocks noGrp="1"/>
          </p:cNvSpPr>
          <p:nvPr>
            <p:ph idx="1"/>
          </p:nvPr>
        </p:nvSpPr>
        <p:spPr>
          <a:xfrm>
            <a:off x="956469" y="1332357"/>
            <a:ext cx="10279062"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Comfort Partners</a:t>
            </a: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€ 6.206k</a:t>
            </a:r>
          </a:p>
          <a:p>
            <a:pPr marL="342900" indent="-342900">
              <a:buSzPct val="80000"/>
              <a:buFont typeface="Arial" panose="020B0604020202020204" pitchFamily="34" charset="0"/>
              <a:buChar char="•"/>
            </a:pPr>
            <a:r>
              <a:rPr lang="en-US" sz="2000" dirty="0" err="1">
                <a:solidFill>
                  <a:srgbClr val="7CC4A4"/>
                </a:solidFill>
              </a:rPr>
              <a:t>Ontwerpovereenkomst</a:t>
            </a:r>
            <a:r>
              <a:rPr lang="en-US" sz="2000" dirty="0">
                <a:solidFill>
                  <a:srgbClr val="7CC4A4"/>
                </a:solidFill>
              </a:rPr>
              <a:t> in </a:t>
            </a:r>
            <a:r>
              <a:rPr lang="en-US" sz="2000" dirty="0" err="1">
                <a:solidFill>
                  <a:srgbClr val="7CC4A4"/>
                </a:solidFill>
              </a:rPr>
              <a:t>januari</a:t>
            </a:r>
            <a:r>
              <a:rPr lang="en-US" sz="2000" dirty="0">
                <a:solidFill>
                  <a:srgbClr val="7CC4A4"/>
                </a:solidFill>
              </a:rPr>
              <a:t> 2025</a:t>
            </a:r>
          </a:p>
          <a:p>
            <a:pPr marL="342900" indent="-342900">
              <a:buSzPct val="80000"/>
              <a:buFont typeface="Arial" panose="020B0604020202020204" pitchFamily="34" charset="0"/>
              <a:buChar char="•"/>
            </a:pPr>
            <a:r>
              <a:rPr lang="en-US" sz="2000" dirty="0" err="1">
                <a:solidFill>
                  <a:srgbClr val="7CC4A4"/>
                </a:solidFill>
              </a:rPr>
              <a:t>Aansluiting</a:t>
            </a:r>
            <a:r>
              <a:rPr lang="en-US" sz="2000" dirty="0">
                <a:solidFill>
                  <a:srgbClr val="7CC4A4"/>
                </a:solidFill>
              </a:rPr>
              <a:t> in 2 </a:t>
            </a:r>
            <a:r>
              <a:rPr lang="en-US" sz="2000" dirty="0" err="1">
                <a:solidFill>
                  <a:srgbClr val="7CC4A4"/>
                </a:solidFill>
              </a:rPr>
              <a:t>fasen</a:t>
            </a:r>
            <a:r>
              <a:rPr lang="en-US" sz="2000" dirty="0">
                <a:solidFill>
                  <a:srgbClr val="7CC4A4"/>
                </a:solidFill>
              </a:rPr>
              <a:t>; </a:t>
            </a:r>
            <a:r>
              <a:rPr lang="en-US" sz="2000" dirty="0" err="1">
                <a:solidFill>
                  <a:srgbClr val="7CC4A4"/>
                </a:solidFill>
              </a:rPr>
              <a:t>sommige</a:t>
            </a:r>
            <a:r>
              <a:rPr lang="en-US" sz="2000" dirty="0">
                <a:solidFill>
                  <a:srgbClr val="7CC4A4"/>
                </a:solidFill>
              </a:rPr>
              <a:t> </a:t>
            </a:r>
            <a:r>
              <a:rPr lang="en-US" sz="2000" dirty="0" err="1">
                <a:solidFill>
                  <a:srgbClr val="7CC4A4"/>
                </a:solidFill>
              </a:rPr>
              <a:t>gebouwen</a:t>
            </a:r>
            <a:r>
              <a:rPr lang="en-US" sz="2000" dirty="0">
                <a:solidFill>
                  <a:srgbClr val="7CC4A4"/>
                </a:solidFill>
              </a:rPr>
              <a:t> in 2026, </a:t>
            </a:r>
            <a:r>
              <a:rPr lang="en-US" sz="2000" dirty="0" err="1">
                <a:solidFill>
                  <a:srgbClr val="7CC4A4"/>
                </a:solidFill>
              </a:rPr>
              <a:t>andere</a:t>
            </a:r>
            <a:r>
              <a:rPr lang="en-US" sz="2000" dirty="0">
                <a:solidFill>
                  <a:srgbClr val="7CC4A4"/>
                </a:solidFill>
              </a:rPr>
              <a:t> in 2027. </a:t>
            </a:r>
            <a:br>
              <a:rPr lang="en-US" sz="2000" dirty="0">
                <a:solidFill>
                  <a:srgbClr val="7CC4A4"/>
                </a:solidFill>
              </a:rPr>
            </a:br>
            <a:r>
              <a:rPr lang="en-US" sz="2000" dirty="0" err="1">
                <a:solidFill>
                  <a:srgbClr val="7CC4A4"/>
                </a:solidFill>
              </a:rPr>
              <a:t>Geen</a:t>
            </a:r>
            <a:r>
              <a:rPr lang="en-US" sz="2000" dirty="0">
                <a:solidFill>
                  <a:srgbClr val="7CC4A4"/>
                </a:solidFill>
              </a:rPr>
              <a:t> </a:t>
            </a:r>
            <a:r>
              <a:rPr lang="en-US" sz="2000" dirty="0" err="1">
                <a:solidFill>
                  <a:srgbClr val="7CC4A4"/>
                </a:solidFill>
              </a:rPr>
              <a:t>aansluitingen</a:t>
            </a:r>
            <a:r>
              <a:rPr lang="en-US" sz="2000" dirty="0">
                <a:solidFill>
                  <a:srgbClr val="7CC4A4"/>
                </a:solidFill>
              </a:rPr>
              <a:t> in de </a:t>
            </a:r>
            <a:r>
              <a:rPr lang="en-US" sz="2000" dirty="0" err="1">
                <a:solidFill>
                  <a:srgbClr val="7CC4A4"/>
                </a:solidFill>
              </a:rPr>
              <a:t>wintermaanden</a:t>
            </a:r>
            <a:br>
              <a:rPr lang="en-US" sz="2000" dirty="0">
                <a:solidFill>
                  <a:srgbClr val="7CC4A4"/>
                </a:solidFill>
              </a:rPr>
            </a:br>
            <a:br>
              <a:rPr lang="en-US" sz="2000" dirty="0">
                <a:solidFill>
                  <a:srgbClr val="7CC4A4"/>
                </a:solidFill>
              </a:rPr>
            </a:br>
            <a:r>
              <a:rPr lang="en-US" sz="2000" dirty="0" err="1">
                <a:solidFill>
                  <a:srgbClr val="7CC4A4"/>
                </a:solidFill>
              </a:rPr>
              <a:t>Werkzaamheden</a:t>
            </a:r>
            <a:r>
              <a:rPr lang="en-US" sz="2000" dirty="0">
                <a:solidFill>
                  <a:srgbClr val="7CC4A4"/>
                </a:solidFill>
              </a:rPr>
              <a:t> 2026</a:t>
            </a:r>
          </a:p>
          <a:p>
            <a:pPr marL="1085850" lvl="1" indent="-265113">
              <a:buSzPct val="80000"/>
              <a:buFont typeface="Arial" panose="020B0604020202020204" pitchFamily="34" charset="0"/>
              <a:buChar char="•"/>
            </a:pPr>
            <a:r>
              <a:rPr lang="en-US" sz="1600" dirty="0">
                <a:solidFill>
                  <a:srgbClr val="7CC4A4"/>
                </a:solidFill>
              </a:rPr>
              <a:t>Start </a:t>
            </a:r>
            <a:r>
              <a:rPr lang="en-US" sz="1600" dirty="0" err="1">
                <a:solidFill>
                  <a:srgbClr val="7CC4A4"/>
                </a:solidFill>
              </a:rPr>
              <a:t>aanleg</a:t>
            </a:r>
            <a:r>
              <a:rPr lang="en-US" sz="1600" dirty="0">
                <a:solidFill>
                  <a:srgbClr val="7CC4A4"/>
                </a:solidFill>
              </a:rPr>
              <a:t> </a:t>
            </a:r>
            <a:r>
              <a:rPr lang="en-US" sz="1600" dirty="0" err="1">
                <a:solidFill>
                  <a:srgbClr val="7CC4A4"/>
                </a:solidFill>
              </a:rPr>
              <a:t>inpandige</a:t>
            </a:r>
            <a:r>
              <a:rPr lang="en-US" sz="1600" dirty="0">
                <a:solidFill>
                  <a:srgbClr val="7CC4A4"/>
                </a:solidFill>
              </a:rPr>
              <a:t> </a:t>
            </a:r>
            <a:r>
              <a:rPr lang="en-US" sz="1600" dirty="0" err="1">
                <a:solidFill>
                  <a:srgbClr val="7CC4A4"/>
                </a:solidFill>
              </a:rPr>
              <a:t>leidingen</a:t>
            </a:r>
            <a:r>
              <a:rPr lang="en-US" sz="1600" dirty="0">
                <a:solidFill>
                  <a:srgbClr val="7CC4A4"/>
                </a:solidFill>
              </a:rPr>
              <a:t> in </a:t>
            </a:r>
            <a:r>
              <a:rPr lang="en-US" sz="1600" dirty="0" err="1">
                <a:solidFill>
                  <a:srgbClr val="7CC4A4"/>
                </a:solidFill>
              </a:rPr>
              <a:t>maart</a:t>
            </a:r>
            <a:r>
              <a:rPr lang="en-US" sz="1600" dirty="0">
                <a:solidFill>
                  <a:srgbClr val="7CC4A4"/>
                </a:solidFill>
              </a:rPr>
              <a:t> 2026</a:t>
            </a:r>
          </a:p>
          <a:p>
            <a:pPr marL="1085850" lvl="1" indent="-265113">
              <a:buSzPct val="80000"/>
              <a:buFont typeface="Arial" panose="020B0604020202020204" pitchFamily="34" charset="0"/>
              <a:buChar char="•"/>
            </a:pPr>
            <a:r>
              <a:rPr lang="en-US" sz="1600" dirty="0" err="1">
                <a:solidFill>
                  <a:srgbClr val="7CC4A4"/>
                </a:solidFill>
              </a:rPr>
              <a:t>Plaatsen</a:t>
            </a:r>
            <a:r>
              <a:rPr lang="en-US" sz="1600" dirty="0">
                <a:solidFill>
                  <a:srgbClr val="7CC4A4"/>
                </a:solidFill>
              </a:rPr>
              <a:t> </a:t>
            </a:r>
            <a:r>
              <a:rPr lang="en-US" sz="1600" dirty="0" err="1">
                <a:solidFill>
                  <a:srgbClr val="7CC4A4"/>
                </a:solidFill>
              </a:rPr>
              <a:t>afleversets</a:t>
            </a:r>
            <a:r>
              <a:rPr lang="en-US" sz="1600" dirty="0">
                <a:solidFill>
                  <a:srgbClr val="7CC4A4"/>
                </a:solidFill>
              </a:rPr>
              <a:t> </a:t>
            </a:r>
            <a:r>
              <a:rPr lang="en-US" sz="1600" dirty="0" err="1">
                <a:solidFill>
                  <a:srgbClr val="7CC4A4"/>
                </a:solidFill>
              </a:rPr>
              <a:t>tussen</a:t>
            </a:r>
            <a:r>
              <a:rPr lang="en-US" sz="1600" dirty="0">
                <a:solidFill>
                  <a:srgbClr val="7CC4A4"/>
                </a:solidFill>
              </a:rPr>
              <a:t> 15 </a:t>
            </a:r>
            <a:r>
              <a:rPr lang="en-US" sz="1600" dirty="0" err="1">
                <a:solidFill>
                  <a:srgbClr val="7CC4A4"/>
                </a:solidFill>
              </a:rPr>
              <a:t>april</a:t>
            </a:r>
            <a:r>
              <a:rPr lang="en-US" sz="1600" dirty="0">
                <a:solidFill>
                  <a:srgbClr val="7CC4A4"/>
                </a:solidFill>
              </a:rPr>
              <a:t> en 15 </a:t>
            </a:r>
            <a:r>
              <a:rPr lang="en-US" sz="1600" dirty="0" err="1">
                <a:solidFill>
                  <a:srgbClr val="7CC4A4"/>
                </a:solidFill>
              </a:rPr>
              <a:t>oktober</a:t>
            </a:r>
            <a:r>
              <a:rPr lang="en-US" sz="1600" dirty="0">
                <a:solidFill>
                  <a:srgbClr val="7CC4A4"/>
                </a:solidFill>
              </a:rPr>
              <a:t> 2026</a:t>
            </a:r>
          </a:p>
          <a:p>
            <a:pPr marL="342900" indent="-342900">
              <a:buSzPct val="80000"/>
              <a:buFont typeface="Arial" panose="020B0604020202020204" pitchFamily="34" charset="0"/>
              <a:buChar char="•"/>
            </a:pPr>
            <a:r>
              <a:rPr lang="en-US" sz="2000" dirty="0" err="1">
                <a:solidFill>
                  <a:srgbClr val="7CC4A4"/>
                </a:solidFill>
              </a:rPr>
              <a:t>Werkzaamheden</a:t>
            </a:r>
            <a:r>
              <a:rPr lang="en-US" sz="2000" dirty="0">
                <a:solidFill>
                  <a:srgbClr val="7CC4A4"/>
                </a:solidFill>
              </a:rPr>
              <a:t> in 2027 </a:t>
            </a:r>
            <a:r>
              <a:rPr lang="en-US" sz="2000" dirty="0" err="1">
                <a:solidFill>
                  <a:srgbClr val="7CC4A4"/>
                </a:solidFill>
              </a:rPr>
              <a:t>gelijk</a:t>
            </a:r>
            <a:r>
              <a:rPr lang="en-US" sz="2000" dirty="0">
                <a:solidFill>
                  <a:srgbClr val="7CC4A4"/>
                </a:solidFill>
              </a:rPr>
              <a:t> </a:t>
            </a:r>
            <a:r>
              <a:rPr lang="en-US" sz="2000" dirty="0" err="1">
                <a:solidFill>
                  <a:srgbClr val="7CC4A4"/>
                </a:solidFill>
              </a:rPr>
              <a:t>aan</a:t>
            </a:r>
            <a:r>
              <a:rPr lang="en-US" sz="2000" dirty="0">
                <a:solidFill>
                  <a:srgbClr val="7CC4A4"/>
                </a:solidFill>
              </a:rPr>
              <a:t> 2026</a:t>
            </a:r>
            <a:br>
              <a:rPr lang="en-US" sz="2000" dirty="0">
                <a:solidFill>
                  <a:srgbClr val="7CC4A4"/>
                </a:solidFill>
              </a:rPr>
            </a:br>
            <a:endParaRPr lang="en-US" sz="1400" dirty="0">
              <a:solidFill>
                <a:srgbClr val="7CC4A4"/>
              </a:solidFill>
            </a:endParaRPr>
          </a:p>
          <a:p>
            <a:pPr marL="342900" indent="-342900">
              <a:buSzPct val="80000"/>
              <a:buFont typeface="Arial" panose="020B0604020202020204" pitchFamily="34" charset="0"/>
              <a:buChar char="•"/>
            </a:pPr>
            <a:r>
              <a:rPr lang="en-US" sz="2000" dirty="0">
                <a:solidFill>
                  <a:srgbClr val="7CC4A4"/>
                </a:solidFill>
              </a:rPr>
              <a:t>Comfort Partners </a:t>
            </a:r>
            <a:r>
              <a:rPr lang="en-US" sz="2000" dirty="0" err="1">
                <a:solidFill>
                  <a:srgbClr val="7CC4A4"/>
                </a:solidFill>
              </a:rPr>
              <a:t>voert</a:t>
            </a:r>
            <a:r>
              <a:rPr lang="en-US" sz="2000" dirty="0">
                <a:solidFill>
                  <a:srgbClr val="7CC4A4"/>
                </a:solidFill>
              </a:rPr>
              <a:t> </a:t>
            </a:r>
            <a:r>
              <a:rPr lang="en-US" sz="2000" dirty="0" err="1">
                <a:solidFill>
                  <a:srgbClr val="7CC4A4"/>
                </a:solidFill>
              </a:rPr>
              <a:t>ook</a:t>
            </a:r>
            <a:r>
              <a:rPr lang="en-US" sz="2000" dirty="0">
                <a:solidFill>
                  <a:srgbClr val="7CC4A4"/>
                </a:solidFill>
              </a:rPr>
              <a:t> 30 </a:t>
            </a:r>
            <a:r>
              <a:rPr lang="en-US" sz="2000" dirty="0" err="1">
                <a:solidFill>
                  <a:srgbClr val="7CC4A4"/>
                </a:solidFill>
              </a:rPr>
              <a:t>jaar</a:t>
            </a:r>
            <a:r>
              <a:rPr lang="en-US" sz="2000" dirty="0">
                <a:solidFill>
                  <a:srgbClr val="7CC4A4"/>
                </a:solidFill>
              </a:rPr>
              <a:t> </a:t>
            </a:r>
            <a:r>
              <a:rPr lang="en-US" sz="2000" dirty="0" err="1">
                <a:solidFill>
                  <a:srgbClr val="7CC4A4"/>
                </a:solidFill>
              </a:rPr>
              <a:t>onderhoud</a:t>
            </a:r>
            <a:r>
              <a:rPr lang="en-US" sz="2000" dirty="0">
                <a:solidFill>
                  <a:srgbClr val="7CC4A4"/>
                </a:solidFill>
              </a:rPr>
              <a:t> en </a:t>
            </a:r>
            <a:r>
              <a:rPr lang="en-US" sz="2000" dirty="0" err="1">
                <a:solidFill>
                  <a:srgbClr val="7CC4A4"/>
                </a:solidFill>
              </a:rPr>
              <a:t>beheer</a:t>
            </a:r>
            <a:r>
              <a:rPr lang="en-US" sz="2000" dirty="0">
                <a:solidFill>
                  <a:srgbClr val="7CC4A4"/>
                </a:solidFill>
              </a:rPr>
              <a:t> </a:t>
            </a:r>
            <a:r>
              <a:rPr lang="en-US" sz="2000" dirty="0" err="1">
                <a:solidFill>
                  <a:srgbClr val="7CC4A4"/>
                </a:solidFill>
              </a:rPr>
              <a:t>uit</a:t>
            </a:r>
            <a:endParaRPr lang="en-US" sz="2000" dirty="0">
              <a:solidFill>
                <a:srgbClr val="7CC4A4"/>
              </a:solidFill>
            </a:endParaRPr>
          </a:p>
          <a:p>
            <a:pPr marL="800100" lvl="1" indent="-34290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673106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5 - leidingnet</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9" name="Tijdelijke aanduiding voor inhoud 3">
            <a:extLst>
              <a:ext uri="{FF2B5EF4-FFF2-40B4-BE49-F238E27FC236}">
                <a16:creationId xmlns:a16="http://schemas.microsoft.com/office/drawing/2014/main" id="{21DD45F6-591D-A34A-A348-F75C59743EA3}"/>
              </a:ext>
            </a:extLst>
          </p:cNvPr>
          <p:cNvSpPr>
            <a:spLocks noGrp="1"/>
          </p:cNvSpPr>
          <p:nvPr>
            <p:ph idx="1"/>
          </p:nvPr>
        </p:nvSpPr>
        <p:spPr>
          <a:xfrm>
            <a:off x="847931" y="1310841"/>
            <a:ext cx="11059696"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Van </a:t>
            </a:r>
            <a:r>
              <a:rPr lang="en-US" sz="2000" dirty="0" err="1">
                <a:solidFill>
                  <a:srgbClr val="7CC4A4"/>
                </a:solidFill>
              </a:rPr>
              <a:t>Baarsen</a:t>
            </a:r>
            <a:r>
              <a:rPr lang="en-US" sz="2000" dirty="0">
                <a:solidFill>
                  <a:srgbClr val="7CC4A4"/>
                </a:solidFill>
              </a:rPr>
              <a:t> </a:t>
            </a:r>
            <a:r>
              <a:rPr lang="en-US" sz="2000" dirty="0" err="1">
                <a:solidFill>
                  <a:srgbClr val="7CC4A4"/>
                </a:solidFill>
              </a:rPr>
              <a:t>Buisleidingen</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€ 5.771k</a:t>
            </a:r>
          </a:p>
          <a:p>
            <a:pPr marL="342900" indent="-342900">
              <a:buSzPct val="80000"/>
              <a:buFont typeface="Arial" panose="020B0604020202020204" pitchFamily="34" charset="0"/>
              <a:buChar char="•"/>
            </a:pPr>
            <a:r>
              <a:rPr lang="en-US" sz="2000" dirty="0" err="1">
                <a:solidFill>
                  <a:srgbClr val="7CC4A4"/>
                </a:solidFill>
              </a:rPr>
              <a:t>Optimalisatie</a:t>
            </a:r>
            <a:r>
              <a:rPr lang="en-US" sz="2000" dirty="0">
                <a:solidFill>
                  <a:srgbClr val="7CC4A4"/>
                </a:solidFill>
              </a:rPr>
              <a:t> </a:t>
            </a:r>
            <a:r>
              <a:rPr lang="en-US" sz="2000" dirty="0" err="1">
                <a:solidFill>
                  <a:srgbClr val="7CC4A4"/>
                </a:solidFill>
              </a:rPr>
              <a:t>ligging</a:t>
            </a:r>
            <a:r>
              <a:rPr lang="en-US" sz="2000" dirty="0">
                <a:solidFill>
                  <a:srgbClr val="7CC4A4"/>
                </a:solidFill>
              </a:rPr>
              <a:t> </a:t>
            </a:r>
            <a:r>
              <a:rPr lang="en-US" sz="2000" dirty="0" err="1">
                <a:solidFill>
                  <a:srgbClr val="7CC4A4"/>
                </a:solidFill>
              </a:rPr>
              <a:t>leidingen</a:t>
            </a:r>
            <a:r>
              <a:rPr lang="en-US" sz="2000" dirty="0">
                <a:solidFill>
                  <a:srgbClr val="7CC4A4"/>
                </a:solidFill>
              </a:rPr>
              <a:t> om </a:t>
            </a:r>
            <a:r>
              <a:rPr lang="en-US" sz="2000" dirty="0" err="1">
                <a:solidFill>
                  <a:srgbClr val="7CC4A4"/>
                </a:solidFill>
              </a:rPr>
              <a:t>overlast</a:t>
            </a:r>
            <a:r>
              <a:rPr lang="en-US" sz="2000" dirty="0">
                <a:solidFill>
                  <a:srgbClr val="7CC4A4"/>
                </a:solidFill>
              </a:rPr>
              <a:t> te </a:t>
            </a:r>
            <a:r>
              <a:rPr lang="en-US" sz="2000" dirty="0" err="1">
                <a:solidFill>
                  <a:srgbClr val="7CC4A4"/>
                </a:solidFill>
              </a:rPr>
              <a:t>beperken</a:t>
            </a:r>
            <a:r>
              <a:rPr lang="en-US" sz="2000" dirty="0">
                <a:solidFill>
                  <a:srgbClr val="7CC4A4"/>
                </a:solidFill>
              </a:rPr>
              <a:t> en </a:t>
            </a:r>
            <a:r>
              <a:rPr lang="en-US" sz="2000" dirty="0" err="1">
                <a:solidFill>
                  <a:srgbClr val="7CC4A4"/>
                </a:solidFill>
              </a:rPr>
              <a:t>bereikbaarheid</a:t>
            </a:r>
            <a:r>
              <a:rPr lang="en-US" sz="2000" dirty="0">
                <a:solidFill>
                  <a:srgbClr val="7CC4A4"/>
                </a:solidFill>
              </a:rPr>
              <a:t> te </a:t>
            </a:r>
            <a:r>
              <a:rPr lang="en-US" sz="2000" dirty="0" err="1">
                <a:solidFill>
                  <a:srgbClr val="7CC4A4"/>
                </a:solidFill>
              </a:rPr>
              <a:t>verbeteren</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Aanvraag</a:t>
            </a:r>
            <a:r>
              <a:rPr lang="en-US" sz="2000" dirty="0">
                <a:solidFill>
                  <a:srgbClr val="7CC4A4"/>
                </a:solidFill>
              </a:rPr>
              <a:t> </a:t>
            </a:r>
            <a:r>
              <a:rPr lang="en-US" sz="2000" dirty="0" err="1">
                <a:solidFill>
                  <a:srgbClr val="7CC4A4"/>
                </a:solidFill>
              </a:rPr>
              <a:t>vergunning</a:t>
            </a:r>
            <a:r>
              <a:rPr lang="en-US" sz="2000" dirty="0">
                <a:solidFill>
                  <a:srgbClr val="7CC4A4"/>
                </a:solidFill>
              </a:rPr>
              <a:t> </a:t>
            </a:r>
            <a:r>
              <a:rPr lang="en-US" sz="2000" dirty="0" err="1">
                <a:solidFill>
                  <a:srgbClr val="7CC4A4"/>
                </a:solidFill>
              </a:rPr>
              <a:t>Werken</a:t>
            </a:r>
            <a:r>
              <a:rPr lang="en-US" sz="2000" dirty="0">
                <a:solidFill>
                  <a:srgbClr val="7CC4A4"/>
                </a:solidFill>
              </a:rPr>
              <a:t> in de </a:t>
            </a:r>
            <a:r>
              <a:rPr lang="en-US" sz="2000" dirty="0" err="1">
                <a:solidFill>
                  <a:srgbClr val="7CC4A4"/>
                </a:solidFill>
              </a:rPr>
              <a:t>Openbare</a:t>
            </a:r>
            <a:r>
              <a:rPr lang="en-US" sz="2000" dirty="0">
                <a:solidFill>
                  <a:srgbClr val="7CC4A4"/>
                </a:solidFill>
              </a:rPr>
              <a:t> </a:t>
            </a:r>
            <a:r>
              <a:rPr lang="en-US" sz="2000" dirty="0" err="1">
                <a:solidFill>
                  <a:srgbClr val="7CC4A4"/>
                </a:solidFill>
              </a:rPr>
              <a:t>Ruimte</a:t>
            </a:r>
            <a:r>
              <a:rPr lang="en-US" sz="2000" dirty="0">
                <a:solidFill>
                  <a:srgbClr val="7CC4A4"/>
                </a:solidFill>
              </a:rPr>
              <a:t> (WIOR) 6 </a:t>
            </a:r>
            <a:r>
              <a:rPr lang="en-US" sz="2000" dirty="0" err="1">
                <a:solidFill>
                  <a:srgbClr val="7CC4A4"/>
                </a:solidFill>
              </a:rPr>
              <a:t>weken</a:t>
            </a:r>
            <a:r>
              <a:rPr lang="en-US" sz="2000" dirty="0">
                <a:solidFill>
                  <a:srgbClr val="7CC4A4"/>
                </a:solidFill>
              </a:rPr>
              <a:t> </a:t>
            </a:r>
            <a:r>
              <a:rPr lang="en-US" sz="2000" dirty="0" err="1">
                <a:solidFill>
                  <a:srgbClr val="7CC4A4"/>
                </a:solidFill>
              </a:rPr>
              <a:t>voor</a:t>
            </a:r>
            <a:r>
              <a:rPr lang="en-US" sz="2000" dirty="0">
                <a:solidFill>
                  <a:srgbClr val="7CC4A4"/>
                </a:solidFill>
              </a:rPr>
              <a:t> start bouw</a:t>
            </a:r>
          </a:p>
          <a:p>
            <a:pPr marL="342900" indent="-342900">
              <a:buSzPct val="80000"/>
              <a:buFont typeface="Arial" panose="020B0604020202020204" pitchFamily="34" charset="0"/>
              <a:buChar char="•"/>
            </a:pPr>
            <a:r>
              <a:rPr lang="en-US" sz="2000" dirty="0" err="1">
                <a:solidFill>
                  <a:srgbClr val="7CC4A4"/>
                </a:solidFill>
              </a:rPr>
              <a:t>Omgevingsvergunning</a:t>
            </a:r>
            <a:r>
              <a:rPr lang="en-US" sz="2000" dirty="0">
                <a:solidFill>
                  <a:srgbClr val="7CC4A4"/>
                </a:solidFill>
              </a:rPr>
              <a:t> of melding </a:t>
            </a:r>
            <a:r>
              <a:rPr lang="en-US" sz="2000" dirty="0" err="1">
                <a:solidFill>
                  <a:srgbClr val="7CC4A4"/>
                </a:solidFill>
              </a:rPr>
              <a:t>bemalingen</a:t>
            </a:r>
            <a:r>
              <a:rPr lang="en-US" sz="2000" dirty="0">
                <a:solidFill>
                  <a:srgbClr val="7CC4A4"/>
                </a:solidFill>
              </a:rPr>
              <a:t> in 2</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 </a:t>
            </a:r>
            <a:r>
              <a:rPr lang="en-US" sz="2000" dirty="0" err="1">
                <a:solidFill>
                  <a:srgbClr val="7CC4A4"/>
                </a:solidFill>
              </a:rPr>
              <a:t>als</a:t>
            </a:r>
            <a:r>
              <a:rPr lang="en-US" sz="2000" dirty="0">
                <a:solidFill>
                  <a:srgbClr val="7CC4A4"/>
                </a:solidFill>
              </a:rPr>
              <a:t> </a:t>
            </a:r>
            <a:r>
              <a:rPr lang="en-US" sz="2000" dirty="0" err="1">
                <a:solidFill>
                  <a:srgbClr val="7CC4A4"/>
                </a:solidFill>
              </a:rPr>
              <a:t>volgorde</a:t>
            </a:r>
            <a:r>
              <a:rPr lang="en-US" sz="2000" dirty="0">
                <a:solidFill>
                  <a:srgbClr val="7CC4A4"/>
                </a:solidFill>
              </a:rPr>
              <a:t> </a:t>
            </a:r>
            <a:r>
              <a:rPr lang="en-US" sz="2000" dirty="0" err="1">
                <a:solidFill>
                  <a:srgbClr val="7CC4A4"/>
                </a:solidFill>
              </a:rPr>
              <a:t>aansluitingen</a:t>
            </a:r>
            <a:r>
              <a:rPr lang="en-US" sz="2000" dirty="0">
                <a:solidFill>
                  <a:srgbClr val="7CC4A4"/>
                </a:solidFill>
              </a:rPr>
              <a:t> </a:t>
            </a:r>
            <a:r>
              <a:rPr lang="en-US" sz="2000" dirty="0" err="1">
                <a:solidFill>
                  <a:srgbClr val="7CC4A4"/>
                </a:solidFill>
              </a:rPr>
              <a:t>bekend</a:t>
            </a:r>
            <a:r>
              <a:rPr lang="en-US" sz="2000" dirty="0">
                <a:solidFill>
                  <a:srgbClr val="7CC4A4"/>
                </a:solidFill>
              </a:rPr>
              <a:t> is</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a:t>
            </a:r>
            <a:r>
              <a:rPr lang="en-US" sz="2000" dirty="0" err="1">
                <a:solidFill>
                  <a:srgbClr val="7CC4A4"/>
                </a:solidFill>
              </a:rPr>
              <a:t>na</a:t>
            </a:r>
            <a:r>
              <a:rPr lang="en-US" sz="2000" dirty="0">
                <a:solidFill>
                  <a:srgbClr val="7CC4A4"/>
                </a:solidFill>
              </a:rPr>
              <a:t> </a:t>
            </a:r>
            <a:r>
              <a:rPr lang="en-US" sz="2000" dirty="0" err="1">
                <a:solidFill>
                  <a:srgbClr val="7CC4A4"/>
                </a:solidFill>
              </a:rPr>
              <a:t>bouwvak</a:t>
            </a:r>
            <a:r>
              <a:rPr lang="en-US" sz="2000" dirty="0">
                <a:solidFill>
                  <a:srgbClr val="7CC4A4"/>
                </a:solidFill>
              </a:rPr>
              <a:t> 2025 </a:t>
            </a:r>
          </a:p>
          <a:p>
            <a:pPr marL="949325" lvl="2" indent="-177800">
              <a:buSzPct val="80000"/>
              <a:buFont typeface="Arial" panose="020B0604020202020204" pitchFamily="34" charset="0"/>
              <a:buChar char="•"/>
            </a:pPr>
            <a:r>
              <a:rPr lang="en-US" sz="1600" dirty="0" err="1">
                <a:solidFill>
                  <a:srgbClr val="7CC4A4"/>
                </a:solidFill>
              </a:rPr>
              <a:t>Bouwperiode</a:t>
            </a:r>
            <a:r>
              <a:rPr lang="en-US" sz="1600" dirty="0">
                <a:solidFill>
                  <a:srgbClr val="7CC4A4"/>
                </a:solidFill>
              </a:rPr>
              <a:t> </a:t>
            </a:r>
            <a:r>
              <a:rPr lang="en-US" sz="1600" dirty="0" err="1">
                <a:solidFill>
                  <a:srgbClr val="7CC4A4"/>
                </a:solidFill>
              </a:rPr>
              <a:t>tussen</a:t>
            </a:r>
            <a:r>
              <a:rPr lang="en-US" sz="1600" dirty="0">
                <a:solidFill>
                  <a:srgbClr val="7CC4A4"/>
                </a:solidFill>
              </a:rPr>
              <a:t> </a:t>
            </a:r>
            <a:r>
              <a:rPr lang="en-US" sz="1600" dirty="0" err="1">
                <a:solidFill>
                  <a:srgbClr val="7CC4A4"/>
                </a:solidFill>
              </a:rPr>
              <a:t>bouwvak</a:t>
            </a:r>
            <a:r>
              <a:rPr lang="en-US" sz="1600" dirty="0">
                <a:solidFill>
                  <a:srgbClr val="7CC4A4"/>
                </a:solidFill>
              </a:rPr>
              <a:t> 2025 </a:t>
            </a:r>
            <a:r>
              <a:rPr lang="en-US" sz="1600" dirty="0" err="1">
                <a:solidFill>
                  <a:srgbClr val="7CC4A4"/>
                </a:solidFill>
              </a:rPr>
              <a:t>en</a:t>
            </a:r>
            <a:r>
              <a:rPr lang="en-US" sz="1600" dirty="0">
                <a:solidFill>
                  <a:srgbClr val="7CC4A4"/>
                </a:solidFill>
              </a:rPr>
              <a:t> </a:t>
            </a:r>
            <a:r>
              <a:rPr lang="en-US" sz="1600" dirty="0" err="1">
                <a:solidFill>
                  <a:srgbClr val="7CC4A4"/>
                </a:solidFill>
              </a:rPr>
              <a:t>februari</a:t>
            </a:r>
            <a:r>
              <a:rPr lang="en-US" sz="1600" dirty="0">
                <a:solidFill>
                  <a:srgbClr val="7CC4A4"/>
                </a:solidFill>
              </a:rPr>
              <a:t> 2026</a:t>
            </a:r>
          </a:p>
          <a:p>
            <a:pPr marL="949325" lvl="2" indent="-177800">
              <a:buSzPct val="80000"/>
              <a:buFont typeface="Arial" panose="020B0604020202020204" pitchFamily="34" charset="0"/>
              <a:buChar char="•"/>
            </a:pPr>
            <a:r>
              <a:rPr lang="en-US" sz="1600" dirty="0" err="1">
                <a:solidFill>
                  <a:srgbClr val="7CC4A4"/>
                </a:solidFill>
              </a:rPr>
              <a:t>Testen</a:t>
            </a:r>
            <a:r>
              <a:rPr lang="en-US" sz="1600" dirty="0">
                <a:solidFill>
                  <a:srgbClr val="7CC4A4"/>
                </a:solidFill>
              </a:rPr>
              <a:t> en </a:t>
            </a:r>
            <a:r>
              <a:rPr lang="en-US" sz="1600" dirty="0" err="1">
                <a:solidFill>
                  <a:srgbClr val="7CC4A4"/>
                </a:solidFill>
              </a:rPr>
              <a:t>eindcontrole</a:t>
            </a:r>
            <a:r>
              <a:rPr lang="en-US" sz="1600" dirty="0">
                <a:solidFill>
                  <a:srgbClr val="7CC4A4"/>
                </a:solidFill>
              </a:rPr>
              <a:t> in </a:t>
            </a:r>
            <a:r>
              <a:rPr lang="en-US" sz="1600" dirty="0" err="1">
                <a:solidFill>
                  <a:srgbClr val="7CC4A4"/>
                </a:solidFill>
              </a:rPr>
              <a:t>feb</a:t>
            </a:r>
            <a:r>
              <a:rPr lang="en-US" sz="1600" dirty="0">
                <a:solidFill>
                  <a:srgbClr val="7CC4A4"/>
                </a:solidFill>
              </a:rPr>
              <a:t> - </a:t>
            </a:r>
            <a:r>
              <a:rPr lang="en-US" sz="1600" dirty="0" err="1">
                <a:solidFill>
                  <a:srgbClr val="7CC4A4"/>
                </a:solidFill>
              </a:rPr>
              <a:t>april</a:t>
            </a:r>
            <a:r>
              <a:rPr lang="en-US" sz="1600" dirty="0">
                <a:solidFill>
                  <a:srgbClr val="7CC4A4"/>
                </a:solidFill>
              </a:rPr>
              <a:t> 2026</a:t>
            </a:r>
            <a:br>
              <a:rPr lang="en-US" sz="1600" dirty="0">
                <a:solidFill>
                  <a:srgbClr val="7CC4A4"/>
                </a:solidFill>
              </a:rPr>
            </a:br>
            <a:endParaRPr lang="en-US" sz="1100" dirty="0">
              <a:solidFill>
                <a:srgbClr val="7CC4A4"/>
              </a:solidFill>
            </a:endParaRPr>
          </a:p>
          <a:p>
            <a:pPr>
              <a:lnSpc>
                <a:spcPts val="2400"/>
              </a:lnSpc>
            </a:pPr>
            <a:endParaRPr lang="en-US" sz="2000" dirty="0">
              <a:solidFill>
                <a:schemeClr val="tx2"/>
              </a:solidFill>
            </a:endParaRPr>
          </a:p>
          <a:p>
            <a:pPr marL="800100" lvl="1" indent="-34290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1176610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5 - leidingnet</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9" name="Tijdelijke aanduiding voor inhoud 3">
            <a:extLst>
              <a:ext uri="{FF2B5EF4-FFF2-40B4-BE49-F238E27FC236}">
                <a16:creationId xmlns:a16="http://schemas.microsoft.com/office/drawing/2014/main" id="{21DD45F6-591D-A34A-A348-F75C59743EA3}"/>
              </a:ext>
            </a:extLst>
          </p:cNvPr>
          <p:cNvSpPr>
            <a:spLocks noGrp="1"/>
          </p:cNvSpPr>
          <p:nvPr>
            <p:ph idx="1"/>
          </p:nvPr>
        </p:nvSpPr>
        <p:spPr>
          <a:xfrm>
            <a:off x="847931" y="1310841"/>
            <a:ext cx="11059696" cy="3396621"/>
          </a:xfrm>
        </p:spPr>
        <p:txBody>
          <a:bodyPr/>
          <a:lstStyle/>
          <a:p>
            <a:r>
              <a:rPr lang="en-US" sz="2000" dirty="0">
                <a:solidFill>
                  <a:srgbClr val="7CC4A4"/>
                </a:solidFill>
              </a:rPr>
              <a:t>Highlights:</a:t>
            </a:r>
          </a:p>
          <a:p>
            <a:pPr marL="342900" indent="-342900">
              <a:buSzPct val="80000"/>
              <a:buFont typeface="Arial" panose="020B0604020202020204" pitchFamily="34" charset="0"/>
              <a:buChar char="•"/>
            </a:pPr>
            <a:r>
              <a:rPr lang="en-US" sz="2000" dirty="0">
                <a:solidFill>
                  <a:srgbClr val="7CC4A4"/>
                </a:solidFill>
              </a:rPr>
              <a:t>Van </a:t>
            </a:r>
            <a:r>
              <a:rPr lang="en-US" sz="2000" dirty="0" err="1">
                <a:solidFill>
                  <a:srgbClr val="7CC4A4"/>
                </a:solidFill>
              </a:rPr>
              <a:t>Baarsen</a:t>
            </a:r>
            <a:r>
              <a:rPr lang="en-US" sz="2000" dirty="0">
                <a:solidFill>
                  <a:srgbClr val="7CC4A4"/>
                </a:solidFill>
              </a:rPr>
              <a:t> </a:t>
            </a:r>
            <a:r>
              <a:rPr lang="en-US" sz="2000" dirty="0" err="1">
                <a:solidFill>
                  <a:srgbClr val="7CC4A4"/>
                </a:solidFill>
              </a:rPr>
              <a:t>Buisleidingen</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a:t>
            </a:r>
            <a:r>
              <a:rPr lang="en-US" sz="2000" dirty="0" err="1">
                <a:solidFill>
                  <a:srgbClr val="7CC4A4"/>
                </a:solidFill>
              </a:rPr>
              <a:t>aangepast</a:t>
            </a:r>
            <a:r>
              <a:rPr lang="en-US" sz="2000" dirty="0">
                <a:solidFill>
                  <a:srgbClr val="7CC4A4"/>
                </a:solidFill>
              </a:rPr>
              <a:t> naar € 5.771k</a:t>
            </a:r>
          </a:p>
          <a:p>
            <a:pPr marL="342900" indent="-342900">
              <a:buSzPct val="80000"/>
              <a:buFont typeface="Arial" panose="020B0604020202020204" pitchFamily="34" charset="0"/>
              <a:buChar char="•"/>
            </a:pPr>
            <a:r>
              <a:rPr lang="en-US" sz="2000" dirty="0" err="1">
                <a:solidFill>
                  <a:srgbClr val="7CC4A4"/>
                </a:solidFill>
              </a:rPr>
              <a:t>Optimalisatie</a:t>
            </a:r>
            <a:r>
              <a:rPr lang="en-US" sz="2000" dirty="0">
                <a:solidFill>
                  <a:srgbClr val="7CC4A4"/>
                </a:solidFill>
              </a:rPr>
              <a:t> </a:t>
            </a:r>
            <a:r>
              <a:rPr lang="en-US" sz="2000" dirty="0" err="1">
                <a:solidFill>
                  <a:srgbClr val="7CC4A4"/>
                </a:solidFill>
              </a:rPr>
              <a:t>ligging</a:t>
            </a:r>
            <a:r>
              <a:rPr lang="en-US" sz="2000" dirty="0">
                <a:solidFill>
                  <a:srgbClr val="7CC4A4"/>
                </a:solidFill>
              </a:rPr>
              <a:t> </a:t>
            </a:r>
            <a:r>
              <a:rPr lang="en-US" sz="2000" dirty="0" err="1">
                <a:solidFill>
                  <a:srgbClr val="7CC4A4"/>
                </a:solidFill>
              </a:rPr>
              <a:t>leidingen</a:t>
            </a:r>
            <a:r>
              <a:rPr lang="en-US" sz="2000" dirty="0">
                <a:solidFill>
                  <a:srgbClr val="7CC4A4"/>
                </a:solidFill>
              </a:rPr>
              <a:t> om </a:t>
            </a:r>
            <a:r>
              <a:rPr lang="en-US" sz="2000" dirty="0" err="1">
                <a:solidFill>
                  <a:srgbClr val="7CC4A4"/>
                </a:solidFill>
              </a:rPr>
              <a:t>overlast</a:t>
            </a:r>
            <a:r>
              <a:rPr lang="en-US" sz="2000" dirty="0">
                <a:solidFill>
                  <a:srgbClr val="7CC4A4"/>
                </a:solidFill>
              </a:rPr>
              <a:t> te </a:t>
            </a:r>
            <a:r>
              <a:rPr lang="en-US" sz="2000" dirty="0" err="1">
                <a:solidFill>
                  <a:srgbClr val="7CC4A4"/>
                </a:solidFill>
              </a:rPr>
              <a:t>beperken</a:t>
            </a:r>
            <a:r>
              <a:rPr lang="en-US" sz="2000" dirty="0">
                <a:solidFill>
                  <a:srgbClr val="7CC4A4"/>
                </a:solidFill>
              </a:rPr>
              <a:t> en </a:t>
            </a:r>
            <a:r>
              <a:rPr lang="en-US" sz="2000" dirty="0" err="1">
                <a:solidFill>
                  <a:srgbClr val="7CC4A4"/>
                </a:solidFill>
              </a:rPr>
              <a:t>bereikbaarheid</a:t>
            </a:r>
            <a:r>
              <a:rPr lang="en-US" sz="2000" dirty="0">
                <a:solidFill>
                  <a:srgbClr val="7CC4A4"/>
                </a:solidFill>
              </a:rPr>
              <a:t> te </a:t>
            </a:r>
            <a:r>
              <a:rPr lang="en-US" sz="2000" dirty="0" err="1">
                <a:solidFill>
                  <a:srgbClr val="7CC4A4"/>
                </a:solidFill>
              </a:rPr>
              <a:t>verbeteren</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Aanvraag</a:t>
            </a:r>
            <a:r>
              <a:rPr lang="en-US" sz="2000" dirty="0">
                <a:solidFill>
                  <a:srgbClr val="7CC4A4"/>
                </a:solidFill>
              </a:rPr>
              <a:t> </a:t>
            </a:r>
            <a:r>
              <a:rPr lang="en-US" sz="2000" dirty="0" err="1">
                <a:solidFill>
                  <a:srgbClr val="7CC4A4"/>
                </a:solidFill>
              </a:rPr>
              <a:t>vergunning</a:t>
            </a:r>
            <a:r>
              <a:rPr lang="en-US" sz="2000" dirty="0">
                <a:solidFill>
                  <a:srgbClr val="7CC4A4"/>
                </a:solidFill>
              </a:rPr>
              <a:t> </a:t>
            </a:r>
            <a:r>
              <a:rPr lang="en-US" sz="2000" dirty="0" err="1">
                <a:solidFill>
                  <a:srgbClr val="7CC4A4"/>
                </a:solidFill>
              </a:rPr>
              <a:t>Werken</a:t>
            </a:r>
            <a:r>
              <a:rPr lang="en-US" sz="2000" dirty="0">
                <a:solidFill>
                  <a:srgbClr val="7CC4A4"/>
                </a:solidFill>
              </a:rPr>
              <a:t> in de </a:t>
            </a:r>
            <a:r>
              <a:rPr lang="en-US" sz="2000" dirty="0" err="1">
                <a:solidFill>
                  <a:srgbClr val="7CC4A4"/>
                </a:solidFill>
              </a:rPr>
              <a:t>Openbare</a:t>
            </a:r>
            <a:r>
              <a:rPr lang="en-US" sz="2000" dirty="0">
                <a:solidFill>
                  <a:srgbClr val="7CC4A4"/>
                </a:solidFill>
              </a:rPr>
              <a:t> </a:t>
            </a:r>
            <a:r>
              <a:rPr lang="en-US" sz="2000" dirty="0" err="1">
                <a:solidFill>
                  <a:srgbClr val="7CC4A4"/>
                </a:solidFill>
              </a:rPr>
              <a:t>Ruimte</a:t>
            </a:r>
            <a:r>
              <a:rPr lang="en-US" sz="2000" dirty="0">
                <a:solidFill>
                  <a:srgbClr val="7CC4A4"/>
                </a:solidFill>
              </a:rPr>
              <a:t> (WIOR) 6 </a:t>
            </a:r>
            <a:r>
              <a:rPr lang="en-US" sz="2000" dirty="0" err="1">
                <a:solidFill>
                  <a:srgbClr val="7CC4A4"/>
                </a:solidFill>
              </a:rPr>
              <a:t>weken</a:t>
            </a:r>
            <a:r>
              <a:rPr lang="en-US" sz="2000" dirty="0">
                <a:solidFill>
                  <a:srgbClr val="7CC4A4"/>
                </a:solidFill>
              </a:rPr>
              <a:t> </a:t>
            </a:r>
            <a:r>
              <a:rPr lang="en-US" sz="2000" dirty="0" err="1">
                <a:solidFill>
                  <a:srgbClr val="7CC4A4"/>
                </a:solidFill>
              </a:rPr>
              <a:t>voor</a:t>
            </a:r>
            <a:r>
              <a:rPr lang="en-US" sz="2000" dirty="0">
                <a:solidFill>
                  <a:srgbClr val="7CC4A4"/>
                </a:solidFill>
              </a:rPr>
              <a:t> start bouw</a:t>
            </a:r>
          </a:p>
          <a:p>
            <a:pPr marL="342900" indent="-342900">
              <a:buSzPct val="80000"/>
              <a:buFont typeface="Arial" panose="020B0604020202020204" pitchFamily="34" charset="0"/>
              <a:buChar char="•"/>
            </a:pPr>
            <a:r>
              <a:rPr lang="en-US" sz="2000" dirty="0" err="1">
                <a:solidFill>
                  <a:srgbClr val="7CC4A4"/>
                </a:solidFill>
              </a:rPr>
              <a:t>Omgevingsvergunning</a:t>
            </a:r>
            <a:r>
              <a:rPr lang="en-US" sz="2000" dirty="0">
                <a:solidFill>
                  <a:srgbClr val="7CC4A4"/>
                </a:solidFill>
              </a:rPr>
              <a:t> of melding </a:t>
            </a:r>
            <a:r>
              <a:rPr lang="en-US" sz="2000" dirty="0" err="1">
                <a:solidFill>
                  <a:srgbClr val="7CC4A4"/>
                </a:solidFill>
              </a:rPr>
              <a:t>bemalingen</a:t>
            </a:r>
            <a:r>
              <a:rPr lang="en-US" sz="2000" dirty="0">
                <a:solidFill>
                  <a:srgbClr val="7CC4A4"/>
                </a:solidFill>
              </a:rPr>
              <a:t> in 2</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 </a:t>
            </a:r>
            <a:r>
              <a:rPr lang="en-US" sz="2000" dirty="0" err="1">
                <a:solidFill>
                  <a:srgbClr val="7CC4A4"/>
                </a:solidFill>
              </a:rPr>
              <a:t>als</a:t>
            </a:r>
            <a:r>
              <a:rPr lang="en-US" sz="2000" dirty="0">
                <a:solidFill>
                  <a:srgbClr val="7CC4A4"/>
                </a:solidFill>
              </a:rPr>
              <a:t> </a:t>
            </a:r>
            <a:r>
              <a:rPr lang="en-US" sz="2000" dirty="0" err="1">
                <a:solidFill>
                  <a:srgbClr val="7CC4A4"/>
                </a:solidFill>
              </a:rPr>
              <a:t>volgorde</a:t>
            </a:r>
            <a:r>
              <a:rPr lang="en-US" sz="2000" dirty="0">
                <a:solidFill>
                  <a:srgbClr val="7CC4A4"/>
                </a:solidFill>
              </a:rPr>
              <a:t> </a:t>
            </a:r>
            <a:r>
              <a:rPr lang="en-US" sz="2000" dirty="0" err="1">
                <a:solidFill>
                  <a:srgbClr val="7CC4A4"/>
                </a:solidFill>
              </a:rPr>
              <a:t>aansluitingen</a:t>
            </a:r>
            <a:r>
              <a:rPr lang="en-US" sz="2000" dirty="0">
                <a:solidFill>
                  <a:srgbClr val="7CC4A4"/>
                </a:solidFill>
              </a:rPr>
              <a:t> </a:t>
            </a:r>
            <a:r>
              <a:rPr lang="en-US" sz="2000" dirty="0" err="1">
                <a:solidFill>
                  <a:srgbClr val="7CC4A4"/>
                </a:solidFill>
              </a:rPr>
              <a:t>bekend</a:t>
            </a:r>
            <a:r>
              <a:rPr lang="en-US" sz="2000" dirty="0">
                <a:solidFill>
                  <a:srgbClr val="7CC4A4"/>
                </a:solidFill>
              </a:rPr>
              <a:t> is</a:t>
            </a:r>
          </a:p>
          <a:p>
            <a:pPr marL="342900" indent="-342900">
              <a:buSzPct val="80000"/>
              <a:buFont typeface="Arial" panose="020B0604020202020204" pitchFamily="34" charset="0"/>
              <a:buChar char="•"/>
            </a:pPr>
            <a:r>
              <a:rPr lang="en-US" sz="2000" dirty="0">
                <a:solidFill>
                  <a:srgbClr val="7CC4A4"/>
                </a:solidFill>
              </a:rPr>
              <a:t>Start </a:t>
            </a:r>
            <a:r>
              <a:rPr lang="en-US" sz="2000" dirty="0" err="1">
                <a:solidFill>
                  <a:srgbClr val="7CC4A4"/>
                </a:solidFill>
              </a:rPr>
              <a:t>werkzaamheden</a:t>
            </a:r>
            <a:r>
              <a:rPr lang="en-US" sz="2000" dirty="0">
                <a:solidFill>
                  <a:srgbClr val="7CC4A4"/>
                </a:solidFill>
              </a:rPr>
              <a:t> </a:t>
            </a:r>
            <a:r>
              <a:rPr lang="en-US" sz="2000" dirty="0" err="1">
                <a:solidFill>
                  <a:srgbClr val="7CC4A4"/>
                </a:solidFill>
              </a:rPr>
              <a:t>na</a:t>
            </a:r>
            <a:r>
              <a:rPr lang="en-US" sz="2000" dirty="0">
                <a:solidFill>
                  <a:srgbClr val="7CC4A4"/>
                </a:solidFill>
              </a:rPr>
              <a:t> </a:t>
            </a:r>
            <a:r>
              <a:rPr lang="en-US" sz="2000" dirty="0" err="1">
                <a:solidFill>
                  <a:srgbClr val="7CC4A4"/>
                </a:solidFill>
              </a:rPr>
              <a:t>bouwvak</a:t>
            </a:r>
            <a:r>
              <a:rPr lang="en-US" sz="2000" dirty="0">
                <a:solidFill>
                  <a:srgbClr val="7CC4A4"/>
                </a:solidFill>
              </a:rPr>
              <a:t> 2025 </a:t>
            </a:r>
          </a:p>
          <a:p>
            <a:pPr marL="949325" lvl="2" indent="-177800">
              <a:buSzPct val="80000"/>
              <a:buFont typeface="Arial" panose="020B0604020202020204" pitchFamily="34" charset="0"/>
              <a:buChar char="•"/>
            </a:pPr>
            <a:r>
              <a:rPr lang="en-US" sz="1600" dirty="0" err="1">
                <a:solidFill>
                  <a:srgbClr val="7CC4A4"/>
                </a:solidFill>
              </a:rPr>
              <a:t>Bouwperiode</a:t>
            </a:r>
            <a:r>
              <a:rPr lang="en-US" sz="1600" dirty="0">
                <a:solidFill>
                  <a:srgbClr val="7CC4A4"/>
                </a:solidFill>
              </a:rPr>
              <a:t> </a:t>
            </a:r>
            <a:r>
              <a:rPr lang="en-US" sz="1600" dirty="0" err="1">
                <a:solidFill>
                  <a:srgbClr val="7CC4A4"/>
                </a:solidFill>
              </a:rPr>
              <a:t>tussen</a:t>
            </a:r>
            <a:r>
              <a:rPr lang="en-US" sz="1600" dirty="0">
                <a:solidFill>
                  <a:srgbClr val="7CC4A4"/>
                </a:solidFill>
              </a:rPr>
              <a:t> </a:t>
            </a:r>
            <a:r>
              <a:rPr lang="en-US" sz="1600" dirty="0" err="1">
                <a:solidFill>
                  <a:srgbClr val="7CC4A4"/>
                </a:solidFill>
              </a:rPr>
              <a:t>bouwvak</a:t>
            </a:r>
            <a:r>
              <a:rPr lang="en-US" sz="1600" dirty="0">
                <a:solidFill>
                  <a:srgbClr val="7CC4A4"/>
                </a:solidFill>
              </a:rPr>
              <a:t> 2025 </a:t>
            </a:r>
            <a:r>
              <a:rPr lang="en-US" sz="1600" dirty="0" err="1">
                <a:solidFill>
                  <a:srgbClr val="7CC4A4"/>
                </a:solidFill>
              </a:rPr>
              <a:t>en</a:t>
            </a:r>
            <a:r>
              <a:rPr lang="en-US" sz="1600" dirty="0">
                <a:solidFill>
                  <a:srgbClr val="7CC4A4"/>
                </a:solidFill>
              </a:rPr>
              <a:t> </a:t>
            </a:r>
            <a:r>
              <a:rPr lang="en-US" sz="1600" dirty="0" err="1">
                <a:solidFill>
                  <a:srgbClr val="7CC4A4"/>
                </a:solidFill>
              </a:rPr>
              <a:t>februari</a:t>
            </a:r>
            <a:r>
              <a:rPr lang="en-US" sz="1600" dirty="0">
                <a:solidFill>
                  <a:srgbClr val="7CC4A4"/>
                </a:solidFill>
              </a:rPr>
              <a:t> 2026</a:t>
            </a:r>
          </a:p>
          <a:p>
            <a:pPr marL="949325" lvl="2" indent="-177800">
              <a:buSzPct val="80000"/>
              <a:buFont typeface="Arial" panose="020B0604020202020204" pitchFamily="34" charset="0"/>
              <a:buChar char="•"/>
            </a:pPr>
            <a:r>
              <a:rPr lang="en-US" sz="1600" dirty="0" err="1">
                <a:solidFill>
                  <a:srgbClr val="7CC4A4"/>
                </a:solidFill>
              </a:rPr>
              <a:t>Testen</a:t>
            </a:r>
            <a:r>
              <a:rPr lang="en-US" sz="1600" dirty="0">
                <a:solidFill>
                  <a:srgbClr val="7CC4A4"/>
                </a:solidFill>
              </a:rPr>
              <a:t> en </a:t>
            </a:r>
            <a:r>
              <a:rPr lang="en-US" sz="1600" dirty="0" err="1">
                <a:solidFill>
                  <a:srgbClr val="7CC4A4"/>
                </a:solidFill>
              </a:rPr>
              <a:t>eindcontrole</a:t>
            </a:r>
            <a:r>
              <a:rPr lang="en-US" sz="1600" dirty="0">
                <a:solidFill>
                  <a:srgbClr val="7CC4A4"/>
                </a:solidFill>
              </a:rPr>
              <a:t> in </a:t>
            </a:r>
            <a:r>
              <a:rPr lang="en-US" sz="1600" dirty="0" err="1">
                <a:solidFill>
                  <a:srgbClr val="7CC4A4"/>
                </a:solidFill>
              </a:rPr>
              <a:t>feb</a:t>
            </a:r>
            <a:r>
              <a:rPr lang="en-US" sz="1600" dirty="0">
                <a:solidFill>
                  <a:srgbClr val="7CC4A4"/>
                </a:solidFill>
              </a:rPr>
              <a:t> - </a:t>
            </a:r>
            <a:r>
              <a:rPr lang="en-US" sz="1600" dirty="0" err="1">
                <a:solidFill>
                  <a:srgbClr val="7CC4A4"/>
                </a:solidFill>
              </a:rPr>
              <a:t>april</a:t>
            </a:r>
            <a:r>
              <a:rPr lang="en-US" sz="1600" dirty="0">
                <a:solidFill>
                  <a:srgbClr val="7CC4A4"/>
                </a:solidFill>
              </a:rPr>
              <a:t> 2026</a:t>
            </a:r>
            <a:br>
              <a:rPr lang="en-US" sz="1600" dirty="0">
                <a:solidFill>
                  <a:srgbClr val="7CC4A4"/>
                </a:solidFill>
              </a:rPr>
            </a:br>
            <a:endParaRPr lang="en-US" sz="11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Meerdere</a:t>
            </a:r>
            <a:r>
              <a:rPr lang="en-US" sz="2000" dirty="0">
                <a:solidFill>
                  <a:srgbClr val="7CC4A4"/>
                </a:solidFill>
              </a:rPr>
              <a:t> </a:t>
            </a:r>
            <a:r>
              <a:rPr lang="en-US" sz="2000" dirty="0" err="1">
                <a:solidFill>
                  <a:srgbClr val="7CC4A4"/>
                </a:solidFill>
              </a:rPr>
              <a:t>informatieavonden</a:t>
            </a:r>
            <a:r>
              <a:rPr lang="en-US" sz="2000" dirty="0">
                <a:solidFill>
                  <a:srgbClr val="7CC4A4"/>
                </a:solidFill>
              </a:rPr>
              <a:t> </a:t>
            </a:r>
            <a:r>
              <a:rPr lang="en-US" sz="2000" dirty="0" err="1">
                <a:solidFill>
                  <a:srgbClr val="7CC4A4"/>
                </a:solidFill>
              </a:rPr>
              <a:t>vanaf</a:t>
            </a:r>
            <a:r>
              <a:rPr lang="en-US" sz="2000" dirty="0">
                <a:solidFill>
                  <a:srgbClr val="7CC4A4"/>
                </a:solidFill>
              </a:rPr>
              <a:t> 2</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 over </a:t>
            </a:r>
            <a:r>
              <a:rPr lang="en-US" sz="2000" dirty="0" err="1">
                <a:solidFill>
                  <a:srgbClr val="7CC4A4"/>
                </a:solidFill>
              </a:rPr>
              <a:t>volgorde</a:t>
            </a:r>
            <a:r>
              <a:rPr lang="en-US" sz="2000" dirty="0">
                <a:solidFill>
                  <a:srgbClr val="7CC4A4"/>
                </a:solidFill>
              </a:rPr>
              <a:t> van </a:t>
            </a:r>
            <a:r>
              <a:rPr lang="en-US" sz="2000" dirty="0" err="1">
                <a:solidFill>
                  <a:srgbClr val="7CC4A4"/>
                </a:solidFill>
              </a:rPr>
              <a:t>aansluitingen</a:t>
            </a:r>
            <a:r>
              <a:rPr lang="en-US" sz="2000" dirty="0">
                <a:solidFill>
                  <a:srgbClr val="7CC4A4"/>
                </a:solidFill>
              </a:rPr>
              <a:t>, </a:t>
            </a:r>
            <a:r>
              <a:rPr lang="en-US" sz="2000" dirty="0" err="1">
                <a:solidFill>
                  <a:srgbClr val="7CC4A4"/>
                </a:solidFill>
              </a:rPr>
              <a:t>mogelijke</a:t>
            </a:r>
            <a:r>
              <a:rPr lang="en-US" sz="2000" dirty="0">
                <a:solidFill>
                  <a:srgbClr val="7CC4A4"/>
                </a:solidFill>
              </a:rPr>
              <a:t> </a:t>
            </a:r>
            <a:r>
              <a:rPr lang="en-US" sz="2000" dirty="0" err="1">
                <a:solidFill>
                  <a:srgbClr val="7CC4A4"/>
                </a:solidFill>
              </a:rPr>
              <a:t>overlast</a:t>
            </a:r>
            <a:r>
              <a:rPr lang="en-US" sz="2000" dirty="0">
                <a:solidFill>
                  <a:srgbClr val="7CC4A4"/>
                </a:solidFill>
              </a:rPr>
              <a:t> en </a:t>
            </a:r>
            <a:r>
              <a:rPr lang="en-US" sz="2000" dirty="0" err="1">
                <a:solidFill>
                  <a:srgbClr val="7CC4A4"/>
                </a:solidFill>
              </a:rPr>
              <a:t>bereikbaarheid</a:t>
            </a:r>
            <a:endParaRPr lang="en-US" sz="2000" dirty="0">
              <a:solidFill>
                <a:srgbClr val="7CC4A4"/>
              </a:solidFill>
            </a:endParaRPr>
          </a:p>
          <a:p>
            <a:pPr>
              <a:lnSpc>
                <a:spcPts val="2400"/>
              </a:lnSpc>
            </a:pPr>
            <a:endParaRPr lang="en-US" sz="2000" dirty="0">
              <a:solidFill>
                <a:schemeClr val="tx2"/>
              </a:solidFill>
            </a:endParaRPr>
          </a:p>
          <a:p>
            <a:pPr marL="800100" lvl="1" indent="-34290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2557258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B10D193-7BB5-EBFB-FCAE-A3E6CFB6660C}"/>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9F2989AD-C689-7A4C-9382-A5A26E80841E}"/>
              </a:ext>
            </a:extLst>
          </p:cNvPr>
          <p:cNvPicPr>
            <a:picLocks noChangeAspect="1"/>
          </p:cNvPicPr>
          <p:nvPr/>
        </p:nvPicPr>
        <p:blipFill>
          <a:blip r:embed="rId2"/>
          <a:stretch>
            <a:fillRect/>
          </a:stretch>
        </p:blipFill>
        <p:spPr>
          <a:xfrm>
            <a:off x="765064" y="212845"/>
            <a:ext cx="10661872" cy="6432311"/>
          </a:xfrm>
          <a:prstGeom prst="rect">
            <a:avLst/>
          </a:prstGeom>
          <a:ln>
            <a:solidFill>
              <a:schemeClr val="tx1"/>
            </a:solidFill>
          </a:ln>
        </p:spPr>
      </p:pic>
    </p:spTree>
    <p:extLst>
      <p:ext uri="{BB962C8B-B14F-4D97-AF65-F5344CB8AC3E}">
        <p14:creationId xmlns:p14="http://schemas.microsoft.com/office/powerpoint/2010/main" val="4046919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Deelproject 6 - Transformatorhuisje</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9" name="Tijdelijke aanduiding voor inhoud 3">
            <a:extLst>
              <a:ext uri="{FF2B5EF4-FFF2-40B4-BE49-F238E27FC236}">
                <a16:creationId xmlns:a16="http://schemas.microsoft.com/office/drawing/2014/main" id="{21DD45F6-591D-A34A-A348-F75C59743EA3}"/>
              </a:ext>
            </a:extLst>
          </p:cNvPr>
          <p:cNvSpPr>
            <a:spLocks noGrp="1"/>
          </p:cNvSpPr>
          <p:nvPr>
            <p:ph idx="1"/>
          </p:nvPr>
        </p:nvSpPr>
        <p:spPr>
          <a:xfrm>
            <a:off x="1063660" y="1310842"/>
            <a:ext cx="10628237" cy="3396621"/>
          </a:xfrm>
        </p:spPr>
        <p:txBody>
          <a:bodyPr/>
          <a:lstStyle/>
          <a:p>
            <a:pPr>
              <a:buSzPct val="80000"/>
            </a:pPr>
            <a:r>
              <a:rPr lang="en-US" sz="2000" dirty="0">
                <a:solidFill>
                  <a:srgbClr val="7CC4A4"/>
                </a:solidFill>
              </a:rPr>
              <a:t>Highlights:</a:t>
            </a:r>
          </a:p>
          <a:p>
            <a:pPr marL="342900" indent="-342900">
              <a:buSzPct val="80000"/>
              <a:buFont typeface="Arial" panose="020B0604020202020204" pitchFamily="34" charset="0"/>
              <a:buChar char="•"/>
            </a:pPr>
            <a:r>
              <a:rPr lang="en-US" sz="2000" dirty="0" err="1">
                <a:solidFill>
                  <a:srgbClr val="7CC4A4"/>
                </a:solidFill>
              </a:rPr>
              <a:t>Bouwende</a:t>
            </a:r>
            <a:r>
              <a:rPr lang="en-US" sz="2000" dirty="0">
                <a:solidFill>
                  <a:srgbClr val="7CC4A4"/>
                </a:solidFill>
              </a:rPr>
              <a:t> </a:t>
            </a:r>
            <a:r>
              <a:rPr lang="en-US" sz="2000" dirty="0" err="1">
                <a:solidFill>
                  <a:srgbClr val="7CC4A4"/>
                </a:solidFill>
              </a:rPr>
              <a:t>partij</a:t>
            </a:r>
            <a:r>
              <a:rPr lang="en-US" sz="2000" dirty="0">
                <a:solidFill>
                  <a:srgbClr val="7CC4A4"/>
                </a:solidFill>
              </a:rPr>
              <a:t> </a:t>
            </a:r>
            <a:r>
              <a:rPr lang="en-US" sz="2000" dirty="0" err="1">
                <a:solidFill>
                  <a:srgbClr val="7CC4A4"/>
                </a:solidFill>
              </a:rPr>
              <a:t>nog</a:t>
            </a:r>
            <a:r>
              <a:rPr lang="en-US" sz="2000" dirty="0">
                <a:solidFill>
                  <a:srgbClr val="7CC4A4"/>
                </a:solidFill>
              </a:rPr>
              <a:t> </a:t>
            </a:r>
            <a:r>
              <a:rPr lang="en-US" sz="2000" dirty="0" err="1">
                <a:solidFill>
                  <a:srgbClr val="7CC4A4"/>
                </a:solidFill>
              </a:rPr>
              <a:t>te</a:t>
            </a:r>
            <a:r>
              <a:rPr lang="en-US" sz="2000" dirty="0">
                <a:solidFill>
                  <a:srgbClr val="7CC4A4"/>
                </a:solidFill>
              </a:rPr>
              <a:t> </a:t>
            </a:r>
            <a:r>
              <a:rPr lang="en-US" sz="2000" dirty="0" err="1">
                <a:solidFill>
                  <a:srgbClr val="7CC4A4"/>
                </a:solidFill>
              </a:rPr>
              <a:t>selecteren</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Begroting</a:t>
            </a:r>
            <a:r>
              <a:rPr lang="en-US" sz="2000" dirty="0">
                <a:solidFill>
                  <a:srgbClr val="7CC4A4"/>
                </a:solidFill>
              </a:rPr>
              <a:t> is € 403k</a:t>
            </a:r>
          </a:p>
          <a:p>
            <a:pPr marL="342900" indent="-342900">
              <a:buSzPct val="80000"/>
              <a:buFont typeface="Arial" panose="020B0604020202020204" pitchFamily="34" charset="0"/>
              <a:buChar char="•"/>
            </a:pPr>
            <a:r>
              <a:rPr lang="en-US" sz="2000" dirty="0" err="1">
                <a:solidFill>
                  <a:srgbClr val="7CC4A4"/>
                </a:solidFill>
              </a:rPr>
              <a:t>Informatieavond</a:t>
            </a:r>
            <a:r>
              <a:rPr lang="en-US" sz="2000" dirty="0">
                <a:solidFill>
                  <a:srgbClr val="7CC4A4"/>
                </a:solidFill>
              </a:rPr>
              <a:t> </a:t>
            </a:r>
            <a:r>
              <a:rPr lang="en-US" sz="2000" dirty="0" err="1">
                <a:solidFill>
                  <a:srgbClr val="7CC4A4"/>
                </a:solidFill>
              </a:rPr>
              <a:t>locatie</a:t>
            </a:r>
            <a:r>
              <a:rPr lang="en-US" sz="2000" dirty="0">
                <a:solidFill>
                  <a:srgbClr val="7CC4A4"/>
                </a:solidFill>
              </a:rPr>
              <a:t> en </a:t>
            </a:r>
            <a:r>
              <a:rPr lang="en-US" sz="2000" dirty="0" err="1">
                <a:solidFill>
                  <a:srgbClr val="7CC4A4"/>
                </a:solidFill>
              </a:rPr>
              <a:t>uiterlijk</a:t>
            </a:r>
            <a:r>
              <a:rPr lang="en-US" sz="2000" dirty="0">
                <a:solidFill>
                  <a:srgbClr val="7CC4A4"/>
                </a:solidFill>
              </a:rPr>
              <a:t> </a:t>
            </a:r>
            <a:r>
              <a:rPr lang="en-US" sz="2000" dirty="0" err="1">
                <a:solidFill>
                  <a:srgbClr val="7CC4A4"/>
                </a:solidFill>
              </a:rPr>
              <a:t>huisje</a:t>
            </a:r>
            <a:r>
              <a:rPr lang="en-US" sz="2000" dirty="0">
                <a:solidFill>
                  <a:srgbClr val="7CC4A4"/>
                </a:solidFill>
              </a:rPr>
              <a:t> 14 </a:t>
            </a:r>
            <a:r>
              <a:rPr lang="en-US" sz="2000" dirty="0" err="1">
                <a:solidFill>
                  <a:srgbClr val="7CC4A4"/>
                </a:solidFill>
              </a:rPr>
              <a:t>januari</a:t>
            </a:r>
            <a:r>
              <a:rPr lang="en-US" sz="2000" dirty="0">
                <a:solidFill>
                  <a:srgbClr val="7CC4A4"/>
                </a:solidFill>
              </a:rPr>
              <a:t> 2025</a:t>
            </a:r>
          </a:p>
          <a:p>
            <a:pPr marL="342900" indent="-342900">
              <a:buSzPct val="80000"/>
              <a:buFont typeface="Arial" panose="020B0604020202020204" pitchFamily="34" charset="0"/>
              <a:buChar char="•"/>
            </a:pPr>
            <a:r>
              <a:rPr lang="en-US" sz="2000" dirty="0" err="1">
                <a:solidFill>
                  <a:srgbClr val="7CC4A4"/>
                </a:solidFill>
              </a:rPr>
              <a:t>Indien</a:t>
            </a:r>
            <a:r>
              <a:rPr lang="en-US" sz="2000" dirty="0">
                <a:solidFill>
                  <a:srgbClr val="7CC4A4"/>
                </a:solidFill>
              </a:rPr>
              <a:t> </a:t>
            </a:r>
            <a:r>
              <a:rPr lang="en-US" sz="2000" dirty="0" err="1">
                <a:solidFill>
                  <a:srgbClr val="7CC4A4"/>
                </a:solidFill>
              </a:rPr>
              <a:t>nodig</a:t>
            </a:r>
            <a:r>
              <a:rPr lang="en-US" sz="2000" dirty="0">
                <a:solidFill>
                  <a:srgbClr val="7CC4A4"/>
                </a:solidFill>
              </a:rPr>
              <a:t> </a:t>
            </a:r>
            <a:r>
              <a:rPr lang="en-US" sz="2000" dirty="0" err="1">
                <a:solidFill>
                  <a:srgbClr val="7CC4A4"/>
                </a:solidFill>
              </a:rPr>
              <a:t>wordt</a:t>
            </a:r>
            <a:r>
              <a:rPr lang="en-US" sz="2000" dirty="0">
                <a:solidFill>
                  <a:srgbClr val="7CC4A4"/>
                </a:solidFill>
              </a:rPr>
              <a:t> in 1</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 </a:t>
            </a:r>
            <a:r>
              <a:rPr lang="en-US" sz="2000" dirty="0" err="1">
                <a:solidFill>
                  <a:srgbClr val="7CC4A4"/>
                </a:solidFill>
              </a:rPr>
              <a:t>vergunning</a:t>
            </a:r>
            <a:r>
              <a:rPr lang="en-US" sz="2000" dirty="0">
                <a:solidFill>
                  <a:srgbClr val="7CC4A4"/>
                </a:solidFill>
              </a:rPr>
              <a:t> </a:t>
            </a:r>
            <a:r>
              <a:rPr lang="en-US" sz="2000" dirty="0" err="1">
                <a:solidFill>
                  <a:srgbClr val="7CC4A4"/>
                </a:solidFill>
              </a:rPr>
              <a:t>aangevraagd</a:t>
            </a:r>
            <a:r>
              <a:rPr lang="en-US" sz="2000" dirty="0">
                <a:solidFill>
                  <a:srgbClr val="7CC4A4"/>
                </a:solidFill>
              </a:rPr>
              <a:t>, </a:t>
            </a:r>
            <a:r>
              <a:rPr lang="en-US" sz="2000" dirty="0" err="1">
                <a:solidFill>
                  <a:srgbClr val="7CC4A4"/>
                </a:solidFill>
              </a:rPr>
              <a:t>nutsvoorzieningen</a:t>
            </a:r>
            <a:r>
              <a:rPr lang="en-US" sz="2000" dirty="0">
                <a:solidFill>
                  <a:srgbClr val="7CC4A4"/>
                </a:solidFill>
              </a:rPr>
              <a:t> </a:t>
            </a:r>
            <a:r>
              <a:rPr lang="en-US" sz="2000" dirty="0" err="1">
                <a:solidFill>
                  <a:srgbClr val="7CC4A4"/>
                </a:solidFill>
              </a:rPr>
              <a:t>zijn</a:t>
            </a:r>
            <a:r>
              <a:rPr lang="en-US" sz="2000" dirty="0">
                <a:solidFill>
                  <a:srgbClr val="7CC4A4"/>
                </a:solidFill>
              </a:rPr>
              <a:t> </a:t>
            </a:r>
            <a:r>
              <a:rPr lang="en-US" sz="2000" dirty="0" err="1">
                <a:solidFill>
                  <a:srgbClr val="7CC4A4"/>
                </a:solidFill>
              </a:rPr>
              <a:t>onder</a:t>
            </a:r>
            <a:r>
              <a:rPr lang="en-US" sz="2000" dirty="0">
                <a:solidFill>
                  <a:srgbClr val="7CC4A4"/>
                </a:solidFill>
              </a:rPr>
              <a:t> </a:t>
            </a:r>
            <a:r>
              <a:rPr lang="en-US" sz="2000" dirty="0" err="1">
                <a:solidFill>
                  <a:srgbClr val="7CC4A4"/>
                </a:solidFill>
              </a:rPr>
              <a:t>voorwaarden</a:t>
            </a:r>
            <a:r>
              <a:rPr lang="en-US" sz="2000" dirty="0">
                <a:solidFill>
                  <a:srgbClr val="7CC4A4"/>
                </a:solidFill>
              </a:rPr>
              <a:t> </a:t>
            </a:r>
            <a:r>
              <a:rPr lang="en-US" sz="2000" dirty="0" err="1">
                <a:solidFill>
                  <a:srgbClr val="7CC4A4"/>
                </a:solidFill>
              </a:rPr>
              <a:t>vergunningsvrij</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Afstemming</a:t>
            </a:r>
            <a:r>
              <a:rPr lang="en-US" sz="2000" dirty="0">
                <a:solidFill>
                  <a:srgbClr val="7CC4A4"/>
                </a:solidFill>
              </a:rPr>
              <a:t> met </a:t>
            </a:r>
            <a:r>
              <a:rPr lang="en-US" sz="2000" dirty="0" err="1">
                <a:solidFill>
                  <a:srgbClr val="7CC4A4"/>
                </a:solidFill>
              </a:rPr>
              <a:t>gemeente</a:t>
            </a:r>
            <a:r>
              <a:rPr lang="en-US" sz="2000" dirty="0">
                <a:solidFill>
                  <a:srgbClr val="7CC4A4"/>
                </a:solidFill>
              </a:rPr>
              <a:t> en LAB111 is </a:t>
            </a:r>
            <a:r>
              <a:rPr lang="en-US" sz="2000" dirty="0" err="1">
                <a:solidFill>
                  <a:srgbClr val="7CC4A4"/>
                </a:solidFill>
              </a:rPr>
              <a:t>gestart</a:t>
            </a:r>
            <a:r>
              <a:rPr lang="en-US" sz="2000" dirty="0">
                <a:solidFill>
                  <a:srgbClr val="7CC4A4"/>
                </a:solidFill>
              </a:rPr>
              <a:t> om </a:t>
            </a:r>
            <a:r>
              <a:rPr lang="en-US" sz="2000" dirty="0" err="1">
                <a:solidFill>
                  <a:srgbClr val="7CC4A4"/>
                </a:solidFill>
              </a:rPr>
              <a:t>randvoorwaarden</a:t>
            </a:r>
            <a:r>
              <a:rPr lang="en-US" sz="2000" dirty="0">
                <a:solidFill>
                  <a:srgbClr val="7CC4A4"/>
                </a:solidFill>
              </a:rPr>
              <a:t> vast te </a:t>
            </a:r>
            <a:r>
              <a:rPr lang="en-US" sz="2000" dirty="0" err="1">
                <a:solidFill>
                  <a:srgbClr val="7CC4A4"/>
                </a:solidFill>
              </a:rPr>
              <a:t>stellen</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Zoekgebied</a:t>
            </a:r>
            <a:r>
              <a:rPr lang="en-US" sz="2000" dirty="0">
                <a:solidFill>
                  <a:srgbClr val="7CC4A4"/>
                </a:solidFill>
              </a:rPr>
              <a:t> is op </a:t>
            </a:r>
            <a:r>
              <a:rPr lang="en-US" sz="2000" dirty="0" err="1">
                <a:solidFill>
                  <a:srgbClr val="7CC4A4"/>
                </a:solidFill>
              </a:rPr>
              <a:t>volgende</a:t>
            </a:r>
            <a:r>
              <a:rPr lang="en-US" sz="2000" dirty="0">
                <a:solidFill>
                  <a:srgbClr val="7CC4A4"/>
                </a:solidFill>
              </a:rPr>
              <a:t> </a:t>
            </a:r>
            <a:r>
              <a:rPr lang="en-US" sz="2000" dirty="0" err="1">
                <a:solidFill>
                  <a:srgbClr val="7CC4A4"/>
                </a:solidFill>
              </a:rPr>
              <a:t>kaartje</a:t>
            </a:r>
            <a:r>
              <a:rPr lang="en-US" sz="2000" dirty="0">
                <a:solidFill>
                  <a:srgbClr val="7CC4A4"/>
                </a:solidFill>
              </a:rPr>
              <a:t> met </a:t>
            </a:r>
            <a:r>
              <a:rPr lang="en-US" sz="2000" dirty="0" err="1">
                <a:solidFill>
                  <a:srgbClr val="7CC4A4"/>
                </a:solidFill>
              </a:rPr>
              <a:t>blauw</a:t>
            </a:r>
            <a:r>
              <a:rPr lang="en-US" sz="2000" dirty="0">
                <a:solidFill>
                  <a:srgbClr val="7CC4A4"/>
                </a:solidFill>
              </a:rPr>
              <a:t> </a:t>
            </a:r>
            <a:r>
              <a:rPr lang="en-US" sz="2000" dirty="0" err="1">
                <a:solidFill>
                  <a:srgbClr val="7CC4A4"/>
                </a:solidFill>
              </a:rPr>
              <a:t>aangegeven</a:t>
            </a:r>
            <a:endParaRPr lang="en-US" sz="2000" dirty="0">
              <a:solidFill>
                <a:srgbClr val="7CC4A4"/>
              </a:solidFill>
            </a:endParaRPr>
          </a:p>
          <a:p>
            <a:pPr marL="800100" lvl="1" indent="-34290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12055334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16FFCA-ADB7-CF72-D34C-7B963CDD3247}"/>
            </a:ext>
          </a:extLst>
        </p:cNvPr>
        <p:cNvGrpSpPr/>
        <p:nvPr/>
      </p:nvGrpSpPr>
      <p:grpSpPr>
        <a:xfrm>
          <a:off x="0" y="0"/>
          <a:ext cx="0" cy="0"/>
          <a:chOff x="0" y="0"/>
          <a:chExt cx="0" cy="0"/>
        </a:xfrm>
      </p:grpSpPr>
      <p:grpSp>
        <p:nvGrpSpPr>
          <p:cNvPr id="2" name="Groep 1">
            <a:extLst>
              <a:ext uri="{FF2B5EF4-FFF2-40B4-BE49-F238E27FC236}">
                <a16:creationId xmlns:a16="http://schemas.microsoft.com/office/drawing/2014/main" id="{BE86BF08-AD33-8CD1-683E-6C6DE2CBEBD2}"/>
              </a:ext>
            </a:extLst>
          </p:cNvPr>
          <p:cNvGrpSpPr/>
          <p:nvPr/>
        </p:nvGrpSpPr>
        <p:grpSpPr>
          <a:xfrm>
            <a:off x="933482" y="188091"/>
            <a:ext cx="10325037" cy="6374074"/>
            <a:chOff x="1519133" y="500062"/>
            <a:chExt cx="4895691" cy="2928938"/>
          </a:xfrm>
        </p:grpSpPr>
        <p:pic>
          <p:nvPicPr>
            <p:cNvPr id="6" name="Afbeelding 5">
              <a:extLst>
                <a:ext uri="{FF2B5EF4-FFF2-40B4-BE49-F238E27FC236}">
                  <a16:creationId xmlns:a16="http://schemas.microsoft.com/office/drawing/2014/main" id="{43D678FE-4353-8D48-B432-ACEF00BD6A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0041" b="62396"/>
            <a:stretch/>
          </p:blipFill>
          <p:spPr>
            <a:xfrm>
              <a:off x="1519133" y="500062"/>
              <a:ext cx="4895691" cy="2928938"/>
            </a:xfrm>
            <a:prstGeom prst="rect">
              <a:avLst/>
            </a:prstGeom>
            <a:ln w="12700">
              <a:solidFill>
                <a:schemeClr val="tx1"/>
              </a:solidFill>
            </a:ln>
          </p:spPr>
        </p:pic>
        <p:sp>
          <p:nvSpPr>
            <p:cNvPr id="5" name="Vrije vorm 4">
              <a:extLst>
                <a:ext uri="{FF2B5EF4-FFF2-40B4-BE49-F238E27FC236}">
                  <a16:creationId xmlns:a16="http://schemas.microsoft.com/office/drawing/2014/main" id="{D0F3CEBB-07AF-0A4D-AD15-6CDA38A460AE}"/>
                </a:ext>
              </a:extLst>
            </p:cNvPr>
            <p:cNvSpPr/>
            <p:nvPr/>
          </p:nvSpPr>
          <p:spPr>
            <a:xfrm>
              <a:off x="2150594" y="1964531"/>
              <a:ext cx="2236305" cy="1302026"/>
            </a:xfrm>
            <a:custGeom>
              <a:avLst/>
              <a:gdLst>
                <a:gd name="connsiteX0" fmla="*/ 0 w 2236305"/>
                <a:gd name="connsiteY0" fmla="*/ 1302026 h 1302026"/>
                <a:gd name="connsiteX1" fmla="*/ 576470 w 2236305"/>
                <a:gd name="connsiteY1" fmla="*/ 1302026 h 1302026"/>
                <a:gd name="connsiteX2" fmla="*/ 566531 w 2236305"/>
                <a:gd name="connsiteY2" fmla="*/ 864704 h 1302026"/>
                <a:gd name="connsiteX3" fmla="*/ 2206487 w 2236305"/>
                <a:gd name="connsiteY3" fmla="*/ 894522 h 1302026"/>
                <a:gd name="connsiteX4" fmla="*/ 2236305 w 2236305"/>
                <a:gd name="connsiteY4" fmla="*/ 0 h 1302026"/>
                <a:gd name="connsiteX5" fmla="*/ 864705 w 2236305"/>
                <a:gd name="connsiteY5" fmla="*/ 19878 h 1302026"/>
                <a:gd name="connsiteX6" fmla="*/ 864705 w 2236305"/>
                <a:gd name="connsiteY6" fmla="*/ 109330 h 1302026"/>
                <a:gd name="connsiteX7" fmla="*/ 675861 w 2236305"/>
                <a:gd name="connsiteY7" fmla="*/ 119269 h 1302026"/>
                <a:gd name="connsiteX8" fmla="*/ 685800 w 2236305"/>
                <a:gd name="connsiteY8" fmla="*/ 407504 h 1302026"/>
                <a:gd name="connsiteX9" fmla="*/ 397566 w 2236305"/>
                <a:gd name="connsiteY9" fmla="*/ 417443 h 1302026"/>
                <a:gd name="connsiteX10" fmla="*/ 327992 w 2236305"/>
                <a:gd name="connsiteY10" fmla="*/ 516835 h 1302026"/>
                <a:gd name="connsiteX11" fmla="*/ 327992 w 2236305"/>
                <a:gd name="connsiteY11" fmla="*/ 685800 h 1302026"/>
                <a:gd name="connsiteX12" fmla="*/ 39757 w 2236305"/>
                <a:gd name="connsiteY12" fmla="*/ 675861 h 130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6305" h="1302026">
                  <a:moveTo>
                    <a:pt x="0" y="1302026"/>
                  </a:moveTo>
                  <a:lnTo>
                    <a:pt x="576470" y="1302026"/>
                  </a:lnTo>
                  <a:lnTo>
                    <a:pt x="566531" y="864704"/>
                  </a:lnTo>
                  <a:lnTo>
                    <a:pt x="2206487" y="894522"/>
                  </a:lnTo>
                  <a:lnTo>
                    <a:pt x="2236305" y="0"/>
                  </a:lnTo>
                  <a:lnTo>
                    <a:pt x="864705" y="19878"/>
                  </a:lnTo>
                  <a:lnTo>
                    <a:pt x="864705" y="109330"/>
                  </a:lnTo>
                  <a:lnTo>
                    <a:pt x="675861" y="119269"/>
                  </a:lnTo>
                  <a:lnTo>
                    <a:pt x="685800" y="407504"/>
                  </a:lnTo>
                  <a:lnTo>
                    <a:pt x="397566" y="417443"/>
                  </a:lnTo>
                  <a:lnTo>
                    <a:pt x="327992" y="516835"/>
                  </a:lnTo>
                  <a:lnTo>
                    <a:pt x="327992" y="685800"/>
                  </a:lnTo>
                  <a:lnTo>
                    <a:pt x="39757" y="675861"/>
                  </a:lnTo>
                </a:path>
              </a:pathLst>
            </a:custGeom>
            <a:solidFill>
              <a:srgbClr val="2F71F3">
                <a:alpha val="6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928431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dirty="0">
                <a:solidFill>
                  <a:srgbClr val="7CC4A4"/>
                </a:solidFill>
                <a:latin typeface="+mn-lt"/>
                <a:cs typeface="Calibri" panose="020F0502020204030204" pitchFamily="34" charset="0"/>
              </a:rPr>
              <a:t>E</a:t>
            </a:r>
            <a:r>
              <a:rPr lang="nl-NL" b="1" cap="none" dirty="0">
                <a:ln>
                  <a:noFill/>
                </a:ln>
                <a:solidFill>
                  <a:srgbClr val="7CC4A4"/>
                </a:solidFill>
                <a:effectLst/>
                <a:latin typeface="+mn-lt"/>
                <a:cs typeface="Calibri" panose="020F0502020204030204" pitchFamily="34" charset="0"/>
              </a:rPr>
              <a:t>lektriciteitsaansluiting door </a:t>
            </a:r>
            <a:r>
              <a:rPr lang="nl-NL" b="1" cap="none" dirty="0" err="1">
                <a:ln>
                  <a:noFill/>
                </a:ln>
                <a:solidFill>
                  <a:srgbClr val="7CC4A4"/>
                </a:solidFill>
                <a:effectLst/>
                <a:latin typeface="+mn-lt"/>
                <a:cs typeface="Calibri" panose="020F0502020204030204" pitchFamily="34" charset="0"/>
              </a:rPr>
              <a:t>Liander</a:t>
            </a:r>
            <a:endParaRPr lang="nl-NL" b="1" cap="none" dirty="0">
              <a:ln>
                <a:noFill/>
              </a:ln>
              <a:solidFill>
                <a:srgbClr val="7CC4A4"/>
              </a:solidFill>
              <a:effectLst/>
              <a:latin typeface="+mn-lt"/>
              <a:cs typeface="Calibri" panose="020F0502020204030204" pitchFamily="34" charset="0"/>
            </a:endParaRP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9" name="Tijdelijke aanduiding voor inhoud 3">
            <a:extLst>
              <a:ext uri="{FF2B5EF4-FFF2-40B4-BE49-F238E27FC236}">
                <a16:creationId xmlns:a16="http://schemas.microsoft.com/office/drawing/2014/main" id="{21DD45F6-591D-A34A-A348-F75C59743EA3}"/>
              </a:ext>
            </a:extLst>
          </p:cNvPr>
          <p:cNvSpPr>
            <a:spLocks noGrp="1"/>
          </p:cNvSpPr>
          <p:nvPr>
            <p:ph idx="1"/>
          </p:nvPr>
        </p:nvSpPr>
        <p:spPr>
          <a:xfrm>
            <a:off x="1181098" y="1622813"/>
            <a:ext cx="10279062" cy="3396621"/>
          </a:xfrm>
        </p:spPr>
        <p:txBody>
          <a:bodyPr/>
          <a:lstStyle/>
          <a:p>
            <a:r>
              <a:rPr lang="en-US" sz="2000" dirty="0">
                <a:solidFill>
                  <a:srgbClr val="7CC4A4"/>
                </a:solidFill>
              </a:rPr>
              <a:t>Highlights:</a:t>
            </a:r>
          </a:p>
          <a:p>
            <a:pPr marL="342900" indent="-342900">
              <a:lnSpc>
                <a:spcPts val="2000"/>
              </a:lnSpc>
              <a:buSzPct val="80000"/>
              <a:buFont typeface="Arial" panose="020B0604020202020204" pitchFamily="34" charset="0"/>
              <a:buChar char="•"/>
            </a:pPr>
            <a:r>
              <a:rPr lang="en-US" sz="2000" dirty="0" err="1">
                <a:solidFill>
                  <a:srgbClr val="7CC4A4"/>
                </a:solidFill>
              </a:rPr>
              <a:t>Overeenkomsten</a:t>
            </a:r>
            <a:r>
              <a:rPr lang="en-US" sz="2000" dirty="0">
                <a:solidFill>
                  <a:srgbClr val="7CC4A4"/>
                </a:solidFill>
              </a:rPr>
              <a:t> </a:t>
            </a:r>
            <a:r>
              <a:rPr lang="en-US" sz="2000" dirty="0" err="1">
                <a:solidFill>
                  <a:srgbClr val="7CC4A4"/>
                </a:solidFill>
              </a:rPr>
              <a:t>zijn</a:t>
            </a:r>
            <a:r>
              <a:rPr lang="en-US" sz="2000" dirty="0">
                <a:solidFill>
                  <a:srgbClr val="7CC4A4"/>
                </a:solidFill>
              </a:rPr>
              <a:t> al </a:t>
            </a:r>
            <a:r>
              <a:rPr lang="en-US" sz="2000" dirty="0" err="1">
                <a:solidFill>
                  <a:srgbClr val="7CC4A4"/>
                </a:solidFill>
              </a:rPr>
              <a:t>getekend</a:t>
            </a:r>
            <a:r>
              <a:rPr lang="en-US" sz="2000" dirty="0">
                <a:solidFill>
                  <a:srgbClr val="7CC4A4"/>
                </a:solidFill>
              </a:rPr>
              <a:t>, </a:t>
            </a:r>
            <a:r>
              <a:rPr lang="en-US" sz="2000" dirty="0" err="1">
                <a:solidFill>
                  <a:srgbClr val="7CC4A4"/>
                </a:solidFill>
              </a:rPr>
              <a:t>geen</a:t>
            </a:r>
            <a:r>
              <a:rPr lang="en-US" sz="2000" dirty="0">
                <a:solidFill>
                  <a:srgbClr val="7CC4A4"/>
                </a:solidFill>
              </a:rPr>
              <a:t> </a:t>
            </a:r>
            <a:r>
              <a:rPr lang="en-US" sz="2000" dirty="0" err="1">
                <a:solidFill>
                  <a:srgbClr val="7CC4A4"/>
                </a:solidFill>
              </a:rPr>
              <a:t>transportbeperking</a:t>
            </a:r>
            <a:endParaRPr lang="en-US" sz="2000" dirty="0">
              <a:solidFill>
                <a:srgbClr val="7CC4A4"/>
              </a:solidFill>
            </a:endParaRPr>
          </a:p>
          <a:p>
            <a:pPr marL="342900" indent="-342900">
              <a:lnSpc>
                <a:spcPts val="2000"/>
              </a:lnSpc>
              <a:buSzPct val="80000"/>
              <a:buFont typeface="Arial" panose="020B0604020202020204" pitchFamily="34" charset="0"/>
              <a:buChar char="•"/>
            </a:pPr>
            <a:r>
              <a:rPr lang="en-US" sz="2000" dirty="0">
                <a:solidFill>
                  <a:srgbClr val="7CC4A4"/>
                </a:solidFill>
              </a:rPr>
              <a:t>Voeding </a:t>
            </a:r>
            <a:r>
              <a:rPr lang="en-US" sz="2000" dirty="0" err="1">
                <a:solidFill>
                  <a:srgbClr val="7CC4A4"/>
                </a:solidFill>
              </a:rPr>
              <a:t>vanaf</a:t>
            </a:r>
            <a:r>
              <a:rPr lang="en-US" sz="2000" dirty="0">
                <a:solidFill>
                  <a:srgbClr val="7CC4A4"/>
                </a:solidFill>
              </a:rPr>
              <a:t> </a:t>
            </a:r>
            <a:r>
              <a:rPr lang="en-US" sz="2000" dirty="0" err="1">
                <a:solidFill>
                  <a:srgbClr val="7CC4A4"/>
                </a:solidFill>
              </a:rPr>
              <a:t>verdeelstation</a:t>
            </a:r>
            <a:r>
              <a:rPr lang="en-US" sz="2000" dirty="0">
                <a:solidFill>
                  <a:srgbClr val="7CC4A4"/>
                </a:solidFill>
              </a:rPr>
              <a:t> </a:t>
            </a:r>
            <a:r>
              <a:rPr lang="en-US" sz="2000" dirty="0" err="1">
                <a:solidFill>
                  <a:srgbClr val="7CC4A4"/>
                </a:solidFill>
              </a:rPr>
              <a:t>Karperweg</a:t>
            </a:r>
            <a:endParaRPr lang="en-US" sz="2000" dirty="0">
              <a:solidFill>
                <a:srgbClr val="7CC4A4"/>
              </a:solidFill>
            </a:endParaRPr>
          </a:p>
          <a:p>
            <a:pPr marL="342900" indent="-342900">
              <a:lnSpc>
                <a:spcPts val="2000"/>
              </a:lnSpc>
              <a:buSzPct val="80000"/>
              <a:buFont typeface="Arial" panose="020B0604020202020204" pitchFamily="34" charset="0"/>
              <a:buChar char="•"/>
            </a:pPr>
            <a:r>
              <a:rPr lang="en-US" sz="2000" dirty="0" err="1">
                <a:solidFill>
                  <a:srgbClr val="7CC4A4"/>
                </a:solidFill>
              </a:rPr>
              <a:t>Oplevering</a:t>
            </a:r>
            <a:r>
              <a:rPr lang="en-US" sz="2000" dirty="0">
                <a:solidFill>
                  <a:srgbClr val="7CC4A4"/>
                </a:solidFill>
              </a:rPr>
              <a:t> door </a:t>
            </a:r>
            <a:r>
              <a:rPr lang="en-US" sz="2000" dirty="0" err="1">
                <a:solidFill>
                  <a:srgbClr val="7CC4A4"/>
                </a:solidFill>
              </a:rPr>
              <a:t>Liander</a:t>
            </a:r>
            <a:r>
              <a:rPr lang="en-US" sz="2000" dirty="0">
                <a:solidFill>
                  <a:srgbClr val="7CC4A4"/>
                </a:solidFill>
              </a:rPr>
              <a:t> in 4</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a:t>
            </a:r>
          </a:p>
          <a:p>
            <a:pPr marL="800100" lvl="1" indent="-34290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39395796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10164761" cy="530257"/>
          </a:xfrm>
        </p:spPr>
        <p:txBody>
          <a:bodyPr>
            <a:noAutofit/>
          </a:bodyPr>
          <a:lstStyle/>
          <a:p>
            <a:r>
              <a:rPr lang="nl-NL" b="1" cap="none" dirty="0">
                <a:ln>
                  <a:noFill/>
                </a:ln>
                <a:solidFill>
                  <a:srgbClr val="7CC4A4"/>
                </a:solidFill>
                <a:effectLst/>
                <a:latin typeface="+mn-lt"/>
                <a:cs typeface="Calibri" panose="020F0502020204030204" pitchFamily="34" charset="0"/>
              </a:rPr>
              <a:t>Het groene </a:t>
            </a:r>
            <a:r>
              <a:rPr lang="nl-NL" dirty="0">
                <a:solidFill>
                  <a:srgbClr val="7CC4A4"/>
                </a:solidFill>
                <a:latin typeface="+mn-lt"/>
                <a:cs typeface="Calibri" panose="020F0502020204030204" pitchFamily="34" charset="0"/>
              </a:rPr>
              <a:t>g</a:t>
            </a:r>
            <a:r>
              <a:rPr lang="nl-NL" b="1" cap="none" dirty="0">
                <a:ln>
                  <a:noFill/>
                </a:ln>
                <a:solidFill>
                  <a:srgbClr val="7CC4A4"/>
                </a:solidFill>
                <a:effectLst/>
                <a:latin typeface="+mn-lt"/>
                <a:cs typeface="Calibri" panose="020F0502020204030204" pitchFamily="34" charset="0"/>
              </a:rPr>
              <a:t>asthuis</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9" name="Tijdelijke aanduiding voor inhoud 3">
            <a:extLst>
              <a:ext uri="{FF2B5EF4-FFF2-40B4-BE49-F238E27FC236}">
                <a16:creationId xmlns:a16="http://schemas.microsoft.com/office/drawing/2014/main" id="{21DD45F6-591D-A34A-A348-F75C59743EA3}"/>
              </a:ext>
            </a:extLst>
          </p:cNvPr>
          <p:cNvSpPr>
            <a:spLocks noGrp="1"/>
          </p:cNvSpPr>
          <p:nvPr>
            <p:ph idx="1"/>
          </p:nvPr>
        </p:nvSpPr>
        <p:spPr>
          <a:xfrm>
            <a:off x="805477" y="1450691"/>
            <a:ext cx="11144604" cy="3396621"/>
          </a:xfrm>
        </p:spPr>
        <p:txBody>
          <a:bodyPr/>
          <a:lstStyle/>
          <a:p>
            <a:pPr marL="342900" indent="-342900">
              <a:lnSpc>
                <a:spcPts val="2400"/>
              </a:lnSpc>
              <a:buSzPct val="80000"/>
              <a:buFont typeface="Arial" panose="020B0604020202020204" pitchFamily="34" charset="0"/>
              <a:buChar char="•"/>
            </a:pPr>
            <a:r>
              <a:rPr lang="en-US" sz="2000" dirty="0" err="1">
                <a:solidFill>
                  <a:srgbClr val="7CC4A4"/>
                </a:solidFill>
              </a:rPr>
              <a:t>Ontwerpgroep</a:t>
            </a:r>
            <a:r>
              <a:rPr lang="en-US" sz="2000" dirty="0">
                <a:solidFill>
                  <a:srgbClr val="7CC4A4"/>
                </a:solidFill>
              </a:rPr>
              <a:t> met </a:t>
            </a:r>
            <a:r>
              <a:rPr lang="en-US" sz="2000" dirty="0" err="1">
                <a:solidFill>
                  <a:srgbClr val="7CC4A4"/>
                </a:solidFill>
              </a:rPr>
              <a:t>bewoners</a:t>
            </a:r>
            <a:r>
              <a:rPr lang="en-US" sz="2000" dirty="0">
                <a:solidFill>
                  <a:srgbClr val="7CC4A4"/>
                </a:solidFill>
              </a:rPr>
              <a:t> en </a:t>
            </a:r>
            <a:r>
              <a:rPr lang="en-US" sz="2000" dirty="0" err="1">
                <a:solidFill>
                  <a:srgbClr val="7CC4A4"/>
                </a:solidFill>
              </a:rPr>
              <a:t>gemeente</a:t>
            </a:r>
            <a:r>
              <a:rPr lang="en-US" sz="2000" dirty="0">
                <a:solidFill>
                  <a:srgbClr val="7CC4A4"/>
                </a:solidFill>
              </a:rPr>
              <a:t>. Start </a:t>
            </a:r>
            <a:r>
              <a:rPr lang="en-US" sz="2000" dirty="0" err="1">
                <a:solidFill>
                  <a:srgbClr val="7CC4A4"/>
                </a:solidFill>
              </a:rPr>
              <a:t>na</a:t>
            </a:r>
            <a:r>
              <a:rPr lang="en-US" sz="2000" dirty="0">
                <a:solidFill>
                  <a:srgbClr val="7CC4A4"/>
                </a:solidFill>
              </a:rPr>
              <a:t> </a:t>
            </a:r>
            <a:r>
              <a:rPr lang="en-US" sz="2000" dirty="0" err="1">
                <a:solidFill>
                  <a:srgbClr val="7CC4A4"/>
                </a:solidFill>
              </a:rPr>
              <a:t>realisatiebesluit</a:t>
            </a:r>
            <a:endParaRPr lang="en-US" sz="2000" dirty="0">
              <a:solidFill>
                <a:srgbClr val="7CC4A4"/>
              </a:solidFill>
            </a:endParaRPr>
          </a:p>
          <a:p>
            <a:pPr marL="342900" indent="-342900">
              <a:lnSpc>
                <a:spcPts val="2400"/>
              </a:lnSpc>
              <a:buSzPct val="80000"/>
              <a:buFont typeface="Arial" panose="020B0604020202020204" pitchFamily="34" charset="0"/>
              <a:buChar char="•"/>
            </a:pPr>
            <a:r>
              <a:rPr lang="en-US" sz="2000" dirty="0" err="1">
                <a:solidFill>
                  <a:srgbClr val="7CC4A4"/>
                </a:solidFill>
              </a:rPr>
              <a:t>Uitwerking</a:t>
            </a:r>
            <a:r>
              <a:rPr lang="en-US" sz="2000" dirty="0">
                <a:solidFill>
                  <a:srgbClr val="7CC4A4"/>
                </a:solidFill>
              </a:rPr>
              <a:t> tot </a:t>
            </a:r>
            <a:r>
              <a:rPr lang="en-US" sz="2000" dirty="0" err="1">
                <a:solidFill>
                  <a:srgbClr val="7CC4A4"/>
                </a:solidFill>
              </a:rPr>
              <a:t>uitvoerbaar</a:t>
            </a:r>
            <a:r>
              <a:rPr lang="en-US" sz="2000" dirty="0">
                <a:solidFill>
                  <a:srgbClr val="7CC4A4"/>
                </a:solidFill>
              </a:rPr>
              <a:t> </a:t>
            </a:r>
            <a:r>
              <a:rPr lang="en-US" sz="2000" dirty="0" err="1">
                <a:solidFill>
                  <a:srgbClr val="7CC4A4"/>
                </a:solidFill>
              </a:rPr>
              <a:t>klimaatadaptief</a:t>
            </a:r>
            <a:r>
              <a:rPr lang="en-US" sz="2000" dirty="0">
                <a:solidFill>
                  <a:srgbClr val="7CC4A4"/>
                </a:solidFill>
              </a:rPr>
              <a:t> plan in 1</a:t>
            </a:r>
            <a:r>
              <a:rPr lang="en-US" sz="2000" baseline="30000" dirty="0">
                <a:solidFill>
                  <a:srgbClr val="7CC4A4"/>
                </a:solidFill>
              </a:rPr>
              <a:t>e</a:t>
            </a:r>
            <a:r>
              <a:rPr lang="en-US" sz="2000" dirty="0">
                <a:solidFill>
                  <a:srgbClr val="7CC4A4"/>
                </a:solidFill>
              </a:rPr>
              <a:t> </a:t>
            </a:r>
            <a:r>
              <a:rPr lang="en-US" sz="2000" dirty="0" err="1">
                <a:solidFill>
                  <a:srgbClr val="7CC4A4"/>
                </a:solidFill>
              </a:rPr>
              <a:t>en</a:t>
            </a:r>
            <a:r>
              <a:rPr lang="en-US" sz="2000" dirty="0">
                <a:solidFill>
                  <a:srgbClr val="7CC4A4"/>
                </a:solidFill>
              </a:rPr>
              <a:t> 2</a:t>
            </a:r>
            <a:r>
              <a:rPr lang="en-US" sz="2000" baseline="30000" dirty="0">
                <a:solidFill>
                  <a:srgbClr val="7CC4A4"/>
                </a:solidFill>
              </a:rPr>
              <a:t>e</a:t>
            </a:r>
            <a:r>
              <a:rPr lang="en-US" sz="2000" dirty="0">
                <a:solidFill>
                  <a:srgbClr val="7CC4A4"/>
                </a:solidFill>
              </a:rPr>
              <a:t> </a:t>
            </a:r>
            <a:r>
              <a:rPr lang="en-US" sz="2000" dirty="0" err="1">
                <a:solidFill>
                  <a:srgbClr val="7CC4A4"/>
                </a:solidFill>
              </a:rPr>
              <a:t>kwartaal</a:t>
            </a:r>
            <a:r>
              <a:rPr lang="en-US" sz="2000" dirty="0">
                <a:solidFill>
                  <a:srgbClr val="7CC4A4"/>
                </a:solidFill>
              </a:rPr>
              <a:t> 2025 </a:t>
            </a:r>
          </a:p>
          <a:p>
            <a:pPr marL="342900" indent="-342900">
              <a:lnSpc>
                <a:spcPts val="2400"/>
              </a:lnSpc>
              <a:buSzPct val="80000"/>
              <a:buFont typeface="Arial" panose="020B0604020202020204" pitchFamily="34" charset="0"/>
              <a:buChar char="•"/>
            </a:pPr>
            <a:r>
              <a:rPr lang="en-US" sz="2000" dirty="0">
                <a:solidFill>
                  <a:srgbClr val="7CC4A4"/>
                </a:solidFill>
              </a:rPr>
              <a:t>In </a:t>
            </a:r>
            <a:r>
              <a:rPr lang="en-US" sz="2000" dirty="0" err="1">
                <a:solidFill>
                  <a:srgbClr val="7CC4A4"/>
                </a:solidFill>
              </a:rPr>
              <a:t>goede</a:t>
            </a:r>
            <a:r>
              <a:rPr lang="en-US" sz="2000" dirty="0">
                <a:solidFill>
                  <a:srgbClr val="7CC4A4"/>
                </a:solidFill>
              </a:rPr>
              <a:t> </a:t>
            </a:r>
            <a:r>
              <a:rPr lang="en-US" sz="2000" dirty="0" err="1">
                <a:solidFill>
                  <a:srgbClr val="7CC4A4"/>
                </a:solidFill>
              </a:rPr>
              <a:t>samenwerking</a:t>
            </a:r>
            <a:r>
              <a:rPr lang="en-US" sz="2000" dirty="0">
                <a:solidFill>
                  <a:srgbClr val="7CC4A4"/>
                </a:solidFill>
              </a:rPr>
              <a:t> met de </a:t>
            </a:r>
            <a:r>
              <a:rPr lang="en-US" sz="2000" dirty="0" err="1">
                <a:solidFill>
                  <a:srgbClr val="7CC4A4"/>
                </a:solidFill>
              </a:rPr>
              <a:t>gemeente</a:t>
            </a:r>
            <a:r>
              <a:rPr lang="en-US" sz="2000" dirty="0">
                <a:solidFill>
                  <a:srgbClr val="7CC4A4"/>
                </a:solidFill>
              </a:rPr>
              <a:t>, </a:t>
            </a:r>
            <a:r>
              <a:rPr lang="en-US" sz="2000" dirty="0" err="1">
                <a:solidFill>
                  <a:srgbClr val="7CC4A4"/>
                </a:solidFill>
              </a:rPr>
              <a:t>gebruikmakend</a:t>
            </a:r>
            <a:r>
              <a:rPr lang="en-US" sz="2000" dirty="0">
                <a:solidFill>
                  <a:srgbClr val="7CC4A4"/>
                </a:solidFill>
              </a:rPr>
              <a:t> van </a:t>
            </a:r>
            <a:r>
              <a:rPr lang="en-US" sz="2000" dirty="0" err="1">
                <a:solidFill>
                  <a:srgbClr val="7CC4A4"/>
                </a:solidFill>
              </a:rPr>
              <a:t>kansen</a:t>
            </a:r>
            <a:r>
              <a:rPr lang="en-US" sz="2000" dirty="0">
                <a:solidFill>
                  <a:srgbClr val="7CC4A4"/>
                </a:solidFill>
              </a:rPr>
              <a:t> voor </a:t>
            </a:r>
            <a:r>
              <a:rPr lang="en-US" sz="2000" dirty="0" err="1">
                <a:solidFill>
                  <a:srgbClr val="7CC4A4"/>
                </a:solidFill>
              </a:rPr>
              <a:t>en</a:t>
            </a:r>
            <a:r>
              <a:rPr lang="en-US" sz="2000" dirty="0">
                <a:solidFill>
                  <a:srgbClr val="7CC4A4"/>
                </a:solidFill>
              </a:rPr>
              <a:t> </a:t>
            </a:r>
            <a:r>
              <a:rPr lang="en-US" sz="2000" dirty="0" err="1">
                <a:solidFill>
                  <a:srgbClr val="7CC4A4"/>
                </a:solidFill>
              </a:rPr>
              <a:t>eisen</a:t>
            </a:r>
            <a:r>
              <a:rPr lang="en-US" sz="2000" dirty="0">
                <a:solidFill>
                  <a:srgbClr val="7CC4A4"/>
                </a:solidFill>
              </a:rPr>
              <a:t> </a:t>
            </a:r>
            <a:r>
              <a:rPr lang="en-US" sz="2000" dirty="0" err="1">
                <a:solidFill>
                  <a:srgbClr val="7CC4A4"/>
                </a:solidFill>
              </a:rPr>
              <a:t>aan</a:t>
            </a:r>
            <a:r>
              <a:rPr lang="en-US" sz="2000" dirty="0">
                <a:solidFill>
                  <a:srgbClr val="7CC4A4"/>
                </a:solidFill>
              </a:rPr>
              <a:t> de </a:t>
            </a:r>
            <a:r>
              <a:rPr lang="en-US" sz="2000" dirty="0" err="1">
                <a:solidFill>
                  <a:srgbClr val="7CC4A4"/>
                </a:solidFill>
              </a:rPr>
              <a:t>openbare</a:t>
            </a:r>
            <a:r>
              <a:rPr lang="en-US" sz="2000" dirty="0">
                <a:solidFill>
                  <a:srgbClr val="7CC4A4"/>
                </a:solidFill>
              </a:rPr>
              <a:t> </a:t>
            </a:r>
            <a:r>
              <a:rPr lang="en-US" sz="2000" dirty="0" err="1">
                <a:solidFill>
                  <a:srgbClr val="7CC4A4"/>
                </a:solidFill>
              </a:rPr>
              <a:t>ruimte</a:t>
            </a:r>
            <a:r>
              <a:rPr lang="en-US" sz="2000" dirty="0">
                <a:solidFill>
                  <a:srgbClr val="7CC4A4"/>
                </a:solidFill>
              </a:rPr>
              <a:t> </a:t>
            </a:r>
          </a:p>
        </p:txBody>
      </p:sp>
    </p:spTree>
    <p:extLst>
      <p:ext uri="{BB962C8B-B14F-4D97-AF65-F5344CB8AC3E}">
        <p14:creationId xmlns:p14="http://schemas.microsoft.com/office/powerpoint/2010/main" val="22629915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b="1" cap="none" dirty="0">
                <a:ln>
                  <a:noFill/>
                </a:ln>
                <a:solidFill>
                  <a:srgbClr val="7CC4A4"/>
                </a:solidFill>
                <a:effectLst/>
                <a:latin typeface="+mn-lt"/>
                <a:cs typeface="Calibri" panose="020F0502020204030204" pitchFamily="34" charset="0"/>
              </a:rPr>
              <a:t>Vergunningen</a:t>
            </a:r>
            <a:r>
              <a:rPr lang="nl-NL" b="1" cap="none" dirty="0">
                <a:ln>
                  <a:noFill/>
                </a:ln>
                <a:solidFill>
                  <a:srgbClr val="007664"/>
                </a:solidFill>
                <a:effectLst/>
                <a:latin typeface="+mn-lt"/>
                <a:cs typeface="Calibri" panose="020F0502020204030204" pitchFamily="34" charset="0"/>
              </a:rPr>
              <a:t>	</a:t>
            </a: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graphicFrame>
        <p:nvGraphicFramePr>
          <p:cNvPr id="3" name="Tabel 2">
            <a:extLst>
              <a:ext uri="{FF2B5EF4-FFF2-40B4-BE49-F238E27FC236}">
                <a16:creationId xmlns:a16="http://schemas.microsoft.com/office/drawing/2014/main" id="{6F5056F1-BB4C-6741-B330-E9E10B2FBEB3}"/>
              </a:ext>
            </a:extLst>
          </p:cNvPr>
          <p:cNvGraphicFramePr>
            <a:graphicFrameLocks noGrp="1"/>
          </p:cNvGraphicFramePr>
          <p:nvPr/>
        </p:nvGraphicFramePr>
        <p:xfrm>
          <a:off x="861848" y="1103349"/>
          <a:ext cx="10598311" cy="4820920"/>
        </p:xfrm>
        <a:graphic>
          <a:graphicData uri="http://schemas.openxmlformats.org/drawingml/2006/table">
            <a:tbl>
              <a:tblPr firstRow="1" bandRow="1">
                <a:tableStyleId>{5C22544A-7EE6-4342-B048-85BDC9FD1C3A}</a:tableStyleId>
              </a:tblPr>
              <a:tblGrid>
                <a:gridCol w="4614613">
                  <a:extLst>
                    <a:ext uri="{9D8B030D-6E8A-4147-A177-3AD203B41FA5}">
                      <a16:colId xmlns:a16="http://schemas.microsoft.com/office/drawing/2014/main" val="2010443705"/>
                    </a:ext>
                  </a:extLst>
                </a:gridCol>
                <a:gridCol w="1639956">
                  <a:extLst>
                    <a:ext uri="{9D8B030D-6E8A-4147-A177-3AD203B41FA5}">
                      <a16:colId xmlns:a16="http://schemas.microsoft.com/office/drawing/2014/main" val="2744508775"/>
                    </a:ext>
                  </a:extLst>
                </a:gridCol>
                <a:gridCol w="4343742">
                  <a:extLst>
                    <a:ext uri="{9D8B030D-6E8A-4147-A177-3AD203B41FA5}">
                      <a16:colId xmlns:a16="http://schemas.microsoft.com/office/drawing/2014/main" val="811575526"/>
                    </a:ext>
                  </a:extLst>
                </a:gridCol>
              </a:tblGrid>
              <a:tr h="370840">
                <a:tc>
                  <a:txBody>
                    <a:bodyPr/>
                    <a:lstStyle/>
                    <a:p>
                      <a:endParaRPr lang="nl-NL" sz="1400" dirty="0"/>
                    </a:p>
                  </a:txBody>
                  <a:tcPr/>
                </a:tc>
                <a:tc>
                  <a:txBody>
                    <a:bodyPr/>
                    <a:lstStyle/>
                    <a:p>
                      <a:r>
                        <a:rPr lang="nl-NL" sz="1400" dirty="0">
                          <a:solidFill>
                            <a:schemeClr val="tx1"/>
                          </a:solidFill>
                        </a:rPr>
                        <a:t>Status</a:t>
                      </a:r>
                    </a:p>
                  </a:txBody>
                  <a:tcPr/>
                </a:tc>
                <a:tc>
                  <a:txBody>
                    <a:bodyPr/>
                    <a:lstStyle/>
                    <a:p>
                      <a:r>
                        <a:rPr lang="nl-NL" sz="1400" dirty="0">
                          <a:solidFill>
                            <a:schemeClr val="tx1"/>
                          </a:solidFill>
                        </a:rPr>
                        <a:t>Opmerking </a:t>
                      </a:r>
                    </a:p>
                  </a:txBody>
                  <a:tcPr/>
                </a:tc>
                <a:extLst>
                  <a:ext uri="{0D108BD9-81ED-4DB2-BD59-A6C34878D82A}">
                    <a16:rowId xmlns:a16="http://schemas.microsoft.com/office/drawing/2014/main" val="1590269934"/>
                  </a:ext>
                </a:extLst>
              </a:tr>
              <a:tr h="370840">
                <a:tc>
                  <a:txBody>
                    <a:bodyPr/>
                    <a:lstStyle/>
                    <a:p>
                      <a:r>
                        <a:rPr lang="nl-NL" sz="1400" dirty="0"/>
                        <a:t>Watervergunning WKO</a:t>
                      </a:r>
                    </a:p>
                  </a:txBody>
                  <a:tcPr/>
                </a:tc>
                <a:tc>
                  <a:txBody>
                    <a:bodyPr/>
                    <a:lstStyle/>
                    <a:p>
                      <a:r>
                        <a:rPr lang="nl-NL" sz="1400" dirty="0"/>
                        <a:t>Vergund</a:t>
                      </a:r>
                    </a:p>
                  </a:txBody>
                  <a:tcPr/>
                </a:tc>
                <a:tc>
                  <a:txBody>
                    <a:bodyPr/>
                    <a:lstStyle/>
                    <a:p>
                      <a:r>
                        <a:rPr lang="nl-NL" sz="1400" dirty="0"/>
                        <a:t>Onherroepelijk</a:t>
                      </a:r>
                    </a:p>
                  </a:txBody>
                  <a:tcPr/>
                </a:tc>
                <a:extLst>
                  <a:ext uri="{0D108BD9-81ED-4DB2-BD59-A6C34878D82A}">
                    <a16:rowId xmlns:a16="http://schemas.microsoft.com/office/drawing/2014/main" val="1845463307"/>
                  </a:ext>
                </a:extLst>
              </a:tr>
              <a:tr h="370840">
                <a:tc>
                  <a:txBody>
                    <a:bodyPr/>
                    <a:lstStyle/>
                    <a:p>
                      <a:r>
                        <a:rPr lang="nl-NL" sz="1400" dirty="0"/>
                        <a:t>Watervergunning TEO</a:t>
                      </a:r>
                    </a:p>
                  </a:txBody>
                  <a:tcPr/>
                </a:tc>
                <a:tc>
                  <a:txBody>
                    <a:bodyPr/>
                    <a:lstStyle/>
                    <a:p>
                      <a:r>
                        <a:rPr lang="nl-NL" sz="1400" dirty="0"/>
                        <a:t>Vergund</a:t>
                      </a:r>
                    </a:p>
                  </a:txBody>
                  <a:tcPr/>
                </a:tc>
                <a:tc>
                  <a:txBody>
                    <a:bodyPr/>
                    <a:lstStyle/>
                    <a:p>
                      <a:r>
                        <a:rPr lang="nl-NL" sz="1400" dirty="0"/>
                        <a:t>Bezwaarprocedure opgeschort</a:t>
                      </a:r>
                    </a:p>
                  </a:txBody>
                  <a:tcPr/>
                </a:tc>
                <a:extLst>
                  <a:ext uri="{0D108BD9-81ED-4DB2-BD59-A6C34878D82A}">
                    <a16:rowId xmlns:a16="http://schemas.microsoft.com/office/drawing/2014/main" val="14953791"/>
                  </a:ext>
                </a:extLst>
              </a:tr>
              <a:tr h="370840">
                <a:tc>
                  <a:txBody>
                    <a:bodyPr/>
                    <a:lstStyle/>
                    <a:p>
                      <a:r>
                        <a:rPr lang="nl-NL" sz="1400" dirty="0"/>
                        <a:t>Omgevingsvergunning cascobouw</a:t>
                      </a:r>
                    </a:p>
                  </a:txBody>
                  <a:tcPr/>
                </a:tc>
                <a:tc>
                  <a:txBody>
                    <a:bodyPr/>
                    <a:lstStyle/>
                    <a:p>
                      <a:r>
                        <a:rPr lang="nl-NL" sz="1400" dirty="0"/>
                        <a:t>Vergund</a:t>
                      </a:r>
                    </a:p>
                  </a:txBody>
                  <a:tcPr/>
                </a:tc>
                <a:tc>
                  <a:txBody>
                    <a:bodyPr/>
                    <a:lstStyle/>
                    <a:p>
                      <a:r>
                        <a:rPr lang="nl-NL" sz="1400" dirty="0"/>
                        <a:t>Hoorzitting bezwaren 11 december</a:t>
                      </a:r>
                    </a:p>
                  </a:txBody>
                  <a:tcPr/>
                </a:tc>
                <a:extLst>
                  <a:ext uri="{0D108BD9-81ED-4DB2-BD59-A6C34878D82A}">
                    <a16:rowId xmlns:a16="http://schemas.microsoft.com/office/drawing/2014/main" val="2879187255"/>
                  </a:ext>
                </a:extLst>
              </a:tr>
              <a:tr h="370840">
                <a:tc>
                  <a:txBody>
                    <a:bodyPr/>
                    <a:lstStyle/>
                    <a:p>
                      <a:r>
                        <a:rPr lang="nl-NL" sz="1400" dirty="0"/>
                        <a:t>Kapvergunning</a:t>
                      </a:r>
                    </a:p>
                  </a:txBody>
                  <a:tcPr/>
                </a:tc>
                <a:tc>
                  <a:txBody>
                    <a:bodyPr/>
                    <a:lstStyle/>
                    <a:p>
                      <a:r>
                        <a:rPr lang="nl-NL" sz="1400" dirty="0"/>
                        <a:t>Vergund </a:t>
                      </a:r>
                    </a:p>
                  </a:txBody>
                  <a:tcPr/>
                </a:tc>
                <a:tc>
                  <a:txBody>
                    <a:bodyPr/>
                    <a:lstStyle/>
                    <a:p>
                      <a:r>
                        <a:rPr lang="nl-NL" sz="1400" dirty="0"/>
                        <a:t>Bezwaartermijn verstreken 2 december</a:t>
                      </a:r>
                    </a:p>
                  </a:txBody>
                  <a:tcPr/>
                </a:tc>
                <a:extLst>
                  <a:ext uri="{0D108BD9-81ED-4DB2-BD59-A6C34878D82A}">
                    <a16:rowId xmlns:a16="http://schemas.microsoft.com/office/drawing/2014/main" val="2029199896"/>
                  </a:ext>
                </a:extLst>
              </a:tr>
              <a:tr h="370840">
                <a:tc>
                  <a:txBody>
                    <a:bodyPr/>
                    <a:lstStyle/>
                    <a:p>
                      <a:r>
                        <a:rPr lang="nl-NL" sz="1400" dirty="0"/>
                        <a:t>Omgevingsvergunning in/uitlaat</a:t>
                      </a:r>
                    </a:p>
                  </a:txBody>
                  <a:tcPr/>
                </a:tc>
                <a:tc>
                  <a:txBody>
                    <a:bodyPr/>
                    <a:lstStyle/>
                    <a:p>
                      <a:r>
                        <a:rPr lang="nl-NL" sz="1400" dirty="0"/>
                        <a:t>Aan te vragen</a:t>
                      </a:r>
                    </a:p>
                  </a:txBody>
                  <a:tcPr/>
                </a:tc>
                <a:tc>
                  <a:txBody>
                    <a:bodyPr/>
                    <a:lstStyle/>
                    <a:p>
                      <a:r>
                        <a:rPr lang="nl-NL" sz="1400" dirty="0"/>
                        <a:t>Aanvraag in 1</a:t>
                      </a:r>
                      <a:r>
                        <a:rPr lang="nl-NL" sz="1400" baseline="30000" dirty="0"/>
                        <a:t>e</a:t>
                      </a:r>
                      <a:r>
                        <a:rPr lang="nl-NL" sz="1400" dirty="0"/>
                        <a:t> kwartaal 2025</a:t>
                      </a:r>
                    </a:p>
                  </a:txBody>
                  <a:tcPr/>
                </a:tc>
                <a:extLst>
                  <a:ext uri="{0D108BD9-81ED-4DB2-BD59-A6C34878D82A}">
                    <a16:rowId xmlns:a16="http://schemas.microsoft.com/office/drawing/2014/main" val="1979534135"/>
                  </a:ext>
                </a:extLst>
              </a:tr>
              <a:tr h="370840">
                <a:tc>
                  <a:txBody>
                    <a:bodyPr/>
                    <a:lstStyle/>
                    <a:p>
                      <a:r>
                        <a:rPr lang="nl-NL" sz="1400" dirty="0"/>
                        <a:t>Omgevingsvergunning bronputten</a:t>
                      </a:r>
                    </a:p>
                  </a:txBody>
                  <a:tcPr/>
                </a:tc>
                <a:tc>
                  <a:txBody>
                    <a:bodyPr/>
                    <a:lstStyle/>
                    <a:p>
                      <a:r>
                        <a:rPr lang="nl-NL" sz="1400" dirty="0"/>
                        <a:t>Aan te vragen</a:t>
                      </a:r>
                    </a:p>
                  </a:txBody>
                  <a:tcPr/>
                </a:tc>
                <a:tc>
                  <a:txBody>
                    <a:bodyPr/>
                    <a:lstStyle/>
                    <a:p>
                      <a:r>
                        <a:rPr lang="nl-NL" sz="1400" dirty="0"/>
                        <a:t>Aanvraag in 1</a:t>
                      </a:r>
                      <a:r>
                        <a:rPr lang="nl-NL" sz="1400" baseline="30000" dirty="0"/>
                        <a:t>e</a:t>
                      </a:r>
                      <a:r>
                        <a:rPr lang="nl-NL" sz="1400" dirty="0"/>
                        <a:t> kwartaal 2025</a:t>
                      </a:r>
                    </a:p>
                  </a:txBody>
                  <a:tcPr/>
                </a:tc>
                <a:extLst>
                  <a:ext uri="{0D108BD9-81ED-4DB2-BD59-A6C34878D82A}">
                    <a16:rowId xmlns:a16="http://schemas.microsoft.com/office/drawing/2014/main" val="399002099"/>
                  </a:ext>
                </a:extLst>
              </a:tr>
              <a:tr h="370840">
                <a:tc>
                  <a:txBody>
                    <a:bodyPr/>
                    <a:lstStyle/>
                    <a:p>
                      <a:r>
                        <a:rPr lang="nl-NL" sz="1400" dirty="0"/>
                        <a:t>WIOR vergunning cascobouw</a:t>
                      </a:r>
                    </a:p>
                  </a:txBody>
                  <a:tcPr/>
                </a:tc>
                <a:tc>
                  <a:txBody>
                    <a:bodyPr/>
                    <a:lstStyle/>
                    <a:p>
                      <a:r>
                        <a:rPr lang="nl-NL" sz="1400" dirty="0"/>
                        <a:t>Vergund</a:t>
                      </a:r>
                    </a:p>
                  </a:txBody>
                  <a:tcPr/>
                </a:tc>
                <a:tc>
                  <a:txBody>
                    <a:bodyPr/>
                    <a:lstStyle/>
                    <a:p>
                      <a:r>
                        <a:rPr lang="nl-NL" sz="1400" dirty="0"/>
                        <a:t>Ter inzage tot 8 januari</a:t>
                      </a:r>
                    </a:p>
                  </a:txBody>
                  <a:tcPr/>
                </a:tc>
                <a:extLst>
                  <a:ext uri="{0D108BD9-81ED-4DB2-BD59-A6C34878D82A}">
                    <a16:rowId xmlns:a16="http://schemas.microsoft.com/office/drawing/2014/main" val="3717339488"/>
                  </a:ext>
                </a:extLst>
              </a:tr>
              <a:tr h="370840">
                <a:tc>
                  <a:txBody>
                    <a:bodyPr/>
                    <a:lstStyle/>
                    <a:p>
                      <a:r>
                        <a:rPr lang="nl-NL" sz="1400" dirty="0"/>
                        <a:t>WIOR vergunning leidingnetten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Aan te vragen</a:t>
                      </a:r>
                    </a:p>
                  </a:txBody>
                  <a:tcPr/>
                </a:tc>
                <a:tc>
                  <a:txBody>
                    <a:bodyPr/>
                    <a:lstStyle/>
                    <a:p>
                      <a:r>
                        <a:rPr lang="nl-NL" sz="1400" dirty="0"/>
                        <a:t>Aanvraag 6 weken voor start</a:t>
                      </a:r>
                    </a:p>
                  </a:txBody>
                  <a:tcPr/>
                </a:tc>
                <a:extLst>
                  <a:ext uri="{0D108BD9-81ED-4DB2-BD59-A6C34878D82A}">
                    <a16:rowId xmlns:a16="http://schemas.microsoft.com/office/drawing/2014/main" val="2630800089"/>
                  </a:ext>
                </a:extLst>
              </a:tr>
              <a:tr h="370840">
                <a:tc>
                  <a:txBody>
                    <a:bodyPr/>
                    <a:lstStyle/>
                    <a:p>
                      <a:r>
                        <a:rPr lang="nl-NL" sz="1400" dirty="0"/>
                        <a:t>Omgevingsvergunning bemaling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Aan te vragen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Aanvraag in 1</a:t>
                      </a:r>
                      <a:r>
                        <a:rPr lang="nl-NL" sz="1400" baseline="30000" dirty="0"/>
                        <a:t>e</a:t>
                      </a:r>
                      <a:r>
                        <a:rPr lang="nl-NL" sz="1400" dirty="0"/>
                        <a:t> kwartaal 2025</a:t>
                      </a:r>
                    </a:p>
                  </a:txBody>
                  <a:tcPr/>
                </a:tc>
                <a:extLst>
                  <a:ext uri="{0D108BD9-81ED-4DB2-BD59-A6C34878D82A}">
                    <a16:rowId xmlns:a16="http://schemas.microsoft.com/office/drawing/2014/main" val="3199511455"/>
                  </a:ext>
                </a:extLst>
              </a:tr>
              <a:tr h="370840">
                <a:tc>
                  <a:txBody>
                    <a:bodyPr/>
                    <a:lstStyle/>
                    <a:p>
                      <a:r>
                        <a:rPr lang="nl-NL" sz="1400" dirty="0"/>
                        <a:t>Omgevingsvergunning elektriciteitsvoorziening</a:t>
                      </a:r>
                    </a:p>
                  </a:txBody>
                  <a:tcPr/>
                </a:tc>
                <a:tc>
                  <a:txBody>
                    <a:bodyPr/>
                    <a:lstStyle/>
                    <a:p>
                      <a:r>
                        <a:rPr lang="nl-NL" sz="1400" dirty="0"/>
                        <a:t>Aan te vragen</a:t>
                      </a:r>
                    </a:p>
                  </a:txBody>
                  <a:tcPr/>
                </a:tc>
                <a:tc>
                  <a:txBody>
                    <a:bodyPr/>
                    <a:lstStyle/>
                    <a:p>
                      <a:r>
                        <a:rPr lang="nl-NL" sz="1400" dirty="0"/>
                        <a:t>Indien nodig, aanvraag in 1</a:t>
                      </a:r>
                      <a:r>
                        <a:rPr lang="nl-NL" sz="1400" baseline="30000" dirty="0"/>
                        <a:t>e</a:t>
                      </a:r>
                      <a:r>
                        <a:rPr lang="nl-NL" sz="1400" dirty="0"/>
                        <a:t> kwartaal 2025</a:t>
                      </a:r>
                    </a:p>
                  </a:txBody>
                  <a:tcPr/>
                </a:tc>
                <a:extLst>
                  <a:ext uri="{0D108BD9-81ED-4DB2-BD59-A6C34878D82A}">
                    <a16:rowId xmlns:a16="http://schemas.microsoft.com/office/drawing/2014/main" val="2123117345"/>
                  </a:ext>
                </a:extLst>
              </a:tr>
              <a:tr h="370840">
                <a:tc>
                  <a:txBody>
                    <a:bodyPr/>
                    <a:lstStyle/>
                    <a:p>
                      <a:r>
                        <a:rPr lang="nl-NL" sz="1400" dirty="0"/>
                        <a:t>Wijzigingsaanvraag locatie damwanden</a:t>
                      </a:r>
                    </a:p>
                  </a:txBody>
                  <a:tcPr/>
                </a:tc>
                <a:tc>
                  <a:txBody>
                    <a:bodyPr/>
                    <a:lstStyle/>
                    <a:p>
                      <a:r>
                        <a:rPr lang="nl-NL" sz="1400" dirty="0"/>
                        <a:t>Aangevraagd</a:t>
                      </a:r>
                    </a:p>
                  </a:txBody>
                  <a:tcPr/>
                </a:tc>
                <a:tc>
                  <a:txBody>
                    <a:bodyPr/>
                    <a:lstStyle/>
                    <a:p>
                      <a:r>
                        <a:rPr lang="nl-NL" sz="1400" dirty="0"/>
                        <a:t>Aanvraag op 1 december ingediend</a:t>
                      </a:r>
                    </a:p>
                  </a:txBody>
                  <a:tcPr/>
                </a:tc>
                <a:extLst>
                  <a:ext uri="{0D108BD9-81ED-4DB2-BD59-A6C34878D82A}">
                    <a16:rowId xmlns:a16="http://schemas.microsoft.com/office/drawing/2014/main" val="400730188"/>
                  </a:ext>
                </a:extLst>
              </a:tr>
              <a:tr h="370840">
                <a:tc>
                  <a:txBody>
                    <a:bodyPr/>
                    <a:lstStyle/>
                    <a:p>
                      <a:r>
                        <a:rPr lang="nl-NL" sz="1400" dirty="0"/>
                        <a:t>Ontheffing watertransport &gt;20 m</a:t>
                      </a:r>
                    </a:p>
                  </a:txBody>
                  <a:tcPr/>
                </a:tc>
                <a:tc>
                  <a:txBody>
                    <a:bodyPr/>
                    <a:lstStyle/>
                    <a:p>
                      <a:r>
                        <a:rPr lang="nl-NL" sz="1400" dirty="0"/>
                        <a:t>Aangevraagd</a:t>
                      </a:r>
                    </a:p>
                  </a:txBody>
                  <a:tcPr/>
                </a:tc>
                <a:tc>
                  <a:txBody>
                    <a:bodyPr/>
                    <a:lstStyle/>
                    <a:p>
                      <a:r>
                        <a:rPr lang="nl-NL" sz="1400" dirty="0"/>
                        <a:t>Door aannemer voor damwanden transport</a:t>
                      </a:r>
                    </a:p>
                  </a:txBody>
                  <a:tcPr/>
                </a:tc>
                <a:extLst>
                  <a:ext uri="{0D108BD9-81ED-4DB2-BD59-A6C34878D82A}">
                    <a16:rowId xmlns:a16="http://schemas.microsoft.com/office/drawing/2014/main" val="3073762542"/>
                  </a:ext>
                </a:extLst>
              </a:tr>
            </a:tbl>
          </a:graphicData>
        </a:graphic>
      </p:graphicFrame>
    </p:spTree>
    <p:extLst>
      <p:ext uri="{BB962C8B-B14F-4D97-AF65-F5344CB8AC3E}">
        <p14:creationId xmlns:p14="http://schemas.microsoft.com/office/powerpoint/2010/main" val="3683659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6C289E-305E-CE5C-48DE-BD7C290A1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1" y="138339"/>
            <a:ext cx="2565400" cy="1168400"/>
          </a:xfrm>
          <a:prstGeom prst="rect">
            <a:avLst/>
          </a:prstGeom>
        </p:spPr>
      </p:pic>
      <p:pic>
        <p:nvPicPr>
          <p:cNvPr id="9" name="Picture 8" descr="A map of a city&#10;&#10;Description automatically generated">
            <a:extLst>
              <a:ext uri="{FF2B5EF4-FFF2-40B4-BE49-F238E27FC236}">
                <a16:creationId xmlns:a16="http://schemas.microsoft.com/office/drawing/2014/main" id="{3772288B-8AA5-F439-D1BA-18B53ADB9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547" y="101871"/>
            <a:ext cx="9210580" cy="6732065"/>
          </a:xfrm>
          <a:prstGeom prst="rect">
            <a:avLst/>
          </a:prstGeom>
        </p:spPr>
      </p:pic>
      <p:sp>
        <p:nvSpPr>
          <p:cNvPr id="3" name="TextBox 2">
            <a:extLst>
              <a:ext uri="{FF2B5EF4-FFF2-40B4-BE49-F238E27FC236}">
                <a16:creationId xmlns:a16="http://schemas.microsoft.com/office/drawing/2014/main" id="{7123E944-6DBD-F48F-B40E-7B8BB562E580}"/>
              </a:ext>
            </a:extLst>
          </p:cNvPr>
          <p:cNvSpPr txBox="1"/>
          <p:nvPr/>
        </p:nvSpPr>
        <p:spPr>
          <a:xfrm>
            <a:off x="9853863" y="2731169"/>
            <a:ext cx="842211" cy="307777"/>
          </a:xfrm>
          <a:prstGeom prst="rect">
            <a:avLst/>
          </a:prstGeom>
          <a:noFill/>
        </p:spPr>
        <p:txBody>
          <a:bodyPr wrap="square" rtlCol="0">
            <a:spAutoFit/>
          </a:bodyPr>
          <a:lstStyle/>
          <a:p>
            <a:r>
              <a:rPr lang="en-GB" sz="1400" b="1" dirty="0">
                <a:solidFill>
                  <a:schemeClr val="accent1"/>
                </a:solidFill>
              </a:rPr>
              <a:t>30.</a:t>
            </a:r>
            <a:endParaRPr lang="en-NL" sz="1400" b="1" dirty="0">
              <a:solidFill>
                <a:schemeClr val="accent1"/>
              </a:solidFill>
            </a:endParaRPr>
          </a:p>
        </p:txBody>
      </p:sp>
      <p:sp>
        <p:nvSpPr>
          <p:cNvPr id="8" name="TextBox 7">
            <a:extLst>
              <a:ext uri="{FF2B5EF4-FFF2-40B4-BE49-F238E27FC236}">
                <a16:creationId xmlns:a16="http://schemas.microsoft.com/office/drawing/2014/main" id="{98611723-ECE1-C482-37E2-47ECE6C31268}"/>
              </a:ext>
            </a:extLst>
          </p:cNvPr>
          <p:cNvSpPr txBox="1"/>
          <p:nvPr/>
        </p:nvSpPr>
        <p:spPr>
          <a:xfrm>
            <a:off x="9789690" y="1451809"/>
            <a:ext cx="842211" cy="307777"/>
          </a:xfrm>
          <a:prstGeom prst="rect">
            <a:avLst/>
          </a:prstGeom>
          <a:noFill/>
        </p:spPr>
        <p:txBody>
          <a:bodyPr wrap="square" rtlCol="0">
            <a:spAutoFit/>
          </a:bodyPr>
          <a:lstStyle/>
          <a:p>
            <a:r>
              <a:rPr lang="en-GB" sz="1400" b="1" dirty="0">
                <a:solidFill>
                  <a:schemeClr val="accent1"/>
                </a:solidFill>
              </a:rPr>
              <a:t>31.</a:t>
            </a:r>
            <a:endParaRPr lang="en-NL" sz="1400" b="1" dirty="0">
              <a:solidFill>
                <a:schemeClr val="accent1"/>
              </a:solidFill>
            </a:endParaRPr>
          </a:p>
        </p:txBody>
      </p:sp>
      <p:pic>
        <p:nvPicPr>
          <p:cNvPr id="5" name="Picture 4">
            <a:extLst>
              <a:ext uri="{FF2B5EF4-FFF2-40B4-BE49-F238E27FC236}">
                <a16:creationId xmlns:a16="http://schemas.microsoft.com/office/drawing/2014/main" id="{BF4B892B-A5BE-77C7-0A95-F94BC09C46B3}"/>
              </a:ext>
            </a:extLst>
          </p:cNvPr>
          <p:cNvPicPr>
            <a:picLocks noChangeAspect="1"/>
          </p:cNvPicPr>
          <p:nvPr/>
        </p:nvPicPr>
        <p:blipFill rotWithShape="1">
          <a:blip r:embed="rId4"/>
          <a:srcRect l="15580" t="18722" r="8118" b="18043"/>
          <a:stretch/>
        </p:blipFill>
        <p:spPr>
          <a:xfrm rot="5400000">
            <a:off x="1087480" y="2964256"/>
            <a:ext cx="3786972" cy="210839"/>
          </a:xfrm>
          <a:prstGeom prst="rect">
            <a:avLst/>
          </a:prstGeom>
        </p:spPr>
      </p:pic>
      <p:sp>
        <p:nvSpPr>
          <p:cNvPr id="10" name="Rectangle: Rounded Corners 9">
            <a:extLst>
              <a:ext uri="{FF2B5EF4-FFF2-40B4-BE49-F238E27FC236}">
                <a16:creationId xmlns:a16="http://schemas.microsoft.com/office/drawing/2014/main" id="{82BBAC43-5D8B-F2BB-B34C-612409AB471B}"/>
              </a:ext>
            </a:extLst>
          </p:cNvPr>
          <p:cNvSpPr/>
          <p:nvPr/>
        </p:nvSpPr>
        <p:spPr>
          <a:xfrm>
            <a:off x="2790243" y="2199264"/>
            <a:ext cx="383980" cy="108787"/>
          </a:xfrm>
          <a:prstGeom prst="roundRect">
            <a:avLst/>
          </a:prstGeom>
          <a:solidFill>
            <a:srgbClr val="B5D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tangle: Rounded Corners 10">
            <a:extLst>
              <a:ext uri="{FF2B5EF4-FFF2-40B4-BE49-F238E27FC236}">
                <a16:creationId xmlns:a16="http://schemas.microsoft.com/office/drawing/2014/main" id="{93757AB2-EFF3-9CA2-F14A-173B373649EA}"/>
              </a:ext>
            </a:extLst>
          </p:cNvPr>
          <p:cNvSpPr/>
          <p:nvPr/>
        </p:nvSpPr>
        <p:spPr>
          <a:xfrm>
            <a:off x="2788976" y="3161436"/>
            <a:ext cx="383980" cy="108787"/>
          </a:xfrm>
          <a:prstGeom prst="roundRect">
            <a:avLst/>
          </a:prstGeom>
          <a:solidFill>
            <a:srgbClr val="B5D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Rounded Corners 11">
            <a:extLst>
              <a:ext uri="{FF2B5EF4-FFF2-40B4-BE49-F238E27FC236}">
                <a16:creationId xmlns:a16="http://schemas.microsoft.com/office/drawing/2014/main" id="{39FE1383-0A82-C365-81E5-6D1F3446D3AA}"/>
              </a:ext>
            </a:extLst>
          </p:cNvPr>
          <p:cNvSpPr/>
          <p:nvPr/>
        </p:nvSpPr>
        <p:spPr>
          <a:xfrm>
            <a:off x="2807394" y="4174583"/>
            <a:ext cx="383980" cy="108787"/>
          </a:xfrm>
          <a:prstGeom prst="roundRect">
            <a:avLst/>
          </a:prstGeom>
          <a:solidFill>
            <a:srgbClr val="B5D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Rounded Corners 12">
            <a:extLst>
              <a:ext uri="{FF2B5EF4-FFF2-40B4-BE49-F238E27FC236}">
                <a16:creationId xmlns:a16="http://schemas.microsoft.com/office/drawing/2014/main" id="{66F37451-5702-5680-062C-359299BF7F88}"/>
              </a:ext>
            </a:extLst>
          </p:cNvPr>
          <p:cNvSpPr/>
          <p:nvPr/>
        </p:nvSpPr>
        <p:spPr>
          <a:xfrm>
            <a:off x="2692936" y="1066800"/>
            <a:ext cx="480019" cy="4615011"/>
          </a:xfrm>
          <a:prstGeom prst="roundRect">
            <a:avLst/>
          </a:prstGeom>
          <a:noFill/>
          <a:ln w="38100">
            <a:solidFill>
              <a:srgbClr val="FF7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noFill/>
            </a:endParaRPr>
          </a:p>
        </p:txBody>
      </p:sp>
      <p:sp>
        <p:nvSpPr>
          <p:cNvPr id="14" name="Rectangle: Rounded Corners 13">
            <a:extLst>
              <a:ext uri="{FF2B5EF4-FFF2-40B4-BE49-F238E27FC236}">
                <a16:creationId xmlns:a16="http://schemas.microsoft.com/office/drawing/2014/main" id="{E19BB882-469C-6C8E-44FF-5EEBD502FCDD}"/>
              </a:ext>
            </a:extLst>
          </p:cNvPr>
          <p:cNvSpPr/>
          <p:nvPr/>
        </p:nvSpPr>
        <p:spPr>
          <a:xfrm rot="5400000">
            <a:off x="6456110" y="1428283"/>
            <a:ext cx="476790" cy="8003137"/>
          </a:xfrm>
          <a:prstGeom prst="roundRect">
            <a:avLst/>
          </a:prstGeom>
          <a:noFill/>
          <a:ln w="38100">
            <a:solidFill>
              <a:srgbClr val="FF7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noFill/>
            </a:endParaRPr>
          </a:p>
        </p:txBody>
      </p:sp>
      <p:sp>
        <p:nvSpPr>
          <p:cNvPr id="15" name="Rectangle: Rounded Corners 14">
            <a:extLst>
              <a:ext uri="{FF2B5EF4-FFF2-40B4-BE49-F238E27FC236}">
                <a16:creationId xmlns:a16="http://schemas.microsoft.com/office/drawing/2014/main" id="{794A1E15-E63B-17A5-B597-58661B0F1A8B}"/>
              </a:ext>
            </a:extLst>
          </p:cNvPr>
          <p:cNvSpPr/>
          <p:nvPr/>
        </p:nvSpPr>
        <p:spPr>
          <a:xfrm>
            <a:off x="9730776" y="1053236"/>
            <a:ext cx="965298" cy="4615011"/>
          </a:xfrm>
          <a:prstGeom prst="roundRect">
            <a:avLst/>
          </a:prstGeom>
          <a:noFill/>
          <a:ln w="38100">
            <a:solidFill>
              <a:srgbClr val="FF7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noFill/>
            </a:endParaRPr>
          </a:p>
        </p:txBody>
      </p:sp>
    </p:spTree>
    <p:extLst>
      <p:ext uri="{BB962C8B-B14F-4D97-AF65-F5344CB8AC3E}">
        <p14:creationId xmlns:p14="http://schemas.microsoft.com/office/powerpoint/2010/main" val="2654004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F189BC9-35A2-C6E7-54C1-C21364410F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390795-F4DB-E070-3097-90F4F5CABCC6}"/>
              </a:ext>
            </a:extLst>
          </p:cNvPr>
          <p:cNvSpPr>
            <a:spLocks noGrp="1"/>
          </p:cNvSpPr>
          <p:nvPr>
            <p:ph type="title"/>
          </p:nvPr>
        </p:nvSpPr>
        <p:spPr>
          <a:xfrm>
            <a:off x="1177021" y="310266"/>
            <a:ext cx="9954803" cy="530257"/>
          </a:xfrm>
        </p:spPr>
        <p:txBody>
          <a:bodyPr>
            <a:normAutofit fontScale="90000"/>
          </a:bodyPr>
          <a:lstStyle/>
          <a:p>
            <a:r>
              <a:rPr lang="nl-NL" sz="4800" b="1" cap="none" dirty="0">
                <a:ln>
                  <a:noFill/>
                </a:ln>
                <a:solidFill>
                  <a:srgbClr val="7CC4A4"/>
                </a:solidFill>
                <a:effectLst/>
                <a:latin typeface="+mn-lt"/>
                <a:cs typeface="Calibri" panose="020F0502020204030204" pitchFamily="34" charset="0"/>
              </a:rPr>
              <a:t>Begroting uitvoering</a:t>
            </a:r>
          </a:p>
        </p:txBody>
      </p:sp>
      <p:sp>
        <p:nvSpPr>
          <p:cNvPr id="6" name="Tijdelijke aanduiding voor inhoud 3">
            <a:extLst>
              <a:ext uri="{FF2B5EF4-FFF2-40B4-BE49-F238E27FC236}">
                <a16:creationId xmlns:a16="http://schemas.microsoft.com/office/drawing/2014/main" id="{557C1F67-C099-3221-F55D-9EE4BAF456C1}"/>
              </a:ext>
            </a:extLst>
          </p:cNvPr>
          <p:cNvSpPr>
            <a:spLocks noGrp="1"/>
          </p:cNvSpPr>
          <p:nvPr>
            <p:ph idx="1"/>
          </p:nvPr>
        </p:nvSpPr>
        <p:spPr>
          <a:xfrm>
            <a:off x="650627" y="698676"/>
            <a:ext cx="11268103" cy="5461889"/>
          </a:xfrm>
        </p:spPr>
        <p:txBody>
          <a:bodyPr/>
          <a:lstStyle/>
          <a:p>
            <a:pPr>
              <a:spcBef>
                <a:spcPts val="600"/>
              </a:spcBef>
            </a:pPr>
            <a:r>
              <a:rPr lang="en-US" sz="2000" dirty="0">
                <a:solidFill>
                  <a:schemeClr val="tx2"/>
                </a:solidFill>
              </a:rPr>
              <a:t>								      </a:t>
            </a:r>
            <a:r>
              <a:rPr lang="en-US" sz="2000" b="1" dirty="0">
                <a:solidFill>
                  <a:srgbClr val="7CC4A4"/>
                </a:solidFill>
              </a:rPr>
              <a:t>ALV </a:t>
            </a:r>
            <a:r>
              <a:rPr lang="en-US" sz="2000" b="1" dirty="0" err="1">
                <a:solidFill>
                  <a:srgbClr val="7CC4A4"/>
                </a:solidFill>
              </a:rPr>
              <a:t>maart</a:t>
            </a:r>
            <a:r>
              <a:rPr lang="en-US" sz="2000" b="1" dirty="0">
                <a:solidFill>
                  <a:srgbClr val="7CC4A4"/>
                </a:solidFill>
              </a:rPr>
              <a:t>    ALV </a:t>
            </a:r>
            <a:r>
              <a:rPr lang="en-US" sz="2000" b="1" dirty="0" err="1">
                <a:solidFill>
                  <a:srgbClr val="7CC4A4"/>
                </a:solidFill>
              </a:rPr>
              <a:t>december</a:t>
            </a:r>
            <a:endParaRPr lang="en-US" sz="2000" b="1" dirty="0">
              <a:solidFill>
                <a:srgbClr val="7CC4A4"/>
              </a:solidFill>
            </a:endParaRPr>
          </a:p>
          <a:p>
            <a:pPr marL="342900" indent="-342900">
              <a:spcBef>
                <a:spcPts val="600"/>
              </a:spcBef>
              <a:buFont typeface="Arial" panose="020B0604020202020204" pitchFamily="34" charset="0"/>
              <a:buChar char="•"/>
            </a:pPr>
            <a:r>
              <a:rPr lang="en-US" sz="2000" dirty="0" err="1">
                <a:solidFill>
                  <a:srgbClr val="7CC4A4"/>
                </a:solidFill>
              </a:rPr>
              <a:t>Voorbereidingskosten</a:t>
            </a:r>
            <a:r>
              <a:rPr lang="en-US" sz="2000" dirty="0">
                <a:solidFill>
                  <a:srgbClr val="7CC4A4"/>
                </a:solidFill>
              </a:rPr>
              <a:t> </a:t>
            </a:r>
            <a:r>
              <a:rPr lang="en-US" sz="2000" dirty="0" err="1">
                <a:solidFill>
                  <a:srgbClr val="7CC4A4"/>
                </a:solidFill>
              </a:rPr>
              <a:t>realisatie</a:t>
            </a:r>
            <a:r>
              <a:rPr lang="en-US" sz="2000" dirty="0">
                <a:solidFill>
                  <a:srgbClr val="7CC4A4"/>
                </a:solidFill>
              </a:rPr>
              <a:t> 2024 </a:t>
            </a:r>
            <a:r>
              <a:rPr lang="en-US" sz="2000" dirty="0" err="1">
                <a:solidFill>
                  <a:srgbClr val="7CC4A4"/>
                </a:solidFill>
              </a:rPr>
              <a:t>KetelhuisWG</a:t>
            </a:r>
            <a:r>
              <a:rPr lang="en-US" sz="2000" dirty="0">
                <a:solidFill>
                  <a:srgbClr val="7CC4A4"/>
                </a:solidFill>
              </a:rPr>
              <a:t> 			    733k		    791k</a:t>
            </a:r>
          </a:p>
          <a:p>
            <a:pPr>
              <a:spcBef>
                <a:spcPts val="600"/>
              </a:spcBef>
            </a:pPr>
            <a:r>
              <a:rPr lang="en-US" sz="1400" dirty="0">
                <a:solidFill>
                  <a:srgbClr val="7CC4A4"/>
                </a:solidFill>
              </a:rPr>
              <a:t>        (</a:t>
            </a:r>
            <a:r>
              <a:rPr lang="en-US" sz="1400" dirty="0" err="1">
                <a:solidFill>
                  <a:srgbClr val="7CC4A4"/>
                </a:solidFill>
              </a:rPr>
              <a:t>Resterende</a:t>
            </a:r>
            <a:r>
              <a:rPr lang="en-US" sz="1400" dirty="0">
                <a:solidFill>
                  <a:srgbClr val="7CC4A4"/>
                </a:solidFill>
              </a:rPr>
              <a:t> </a:t>
            </a:r>
            <a:r>
              <a:rPr lang="en-US" sz="1400" dirty="0" err="1">
                <a:solidFill>
                  <a:srgbClr val="7CC4A4"/>
                </a:solidFill>
              </a:rPr>
              <a:t>onderzoeken</a:t>
            </a:r>
            <a:r>
              <a:rPr lang="en-US" sz="1400" dirty="0">
                <a:solidFill>
                  <a:srgbClr val="7CC4A4"/>
                </a:solidFill>
              </a:rPr>
              <a:t>, </a:t>
            </a:r>
            <a:r>
              <a:rPr lang="en-US" sz="1400" dirty="0" err="1">
                <a:solidFill>
                  <a:srgbClr val="7CC4A4"/>
                </a:solidFill>
              </a:rPr>
              <a:t>vergunnings</a:t>
            </a:r>
            <a:r>
              <a:rPr lang="en-US" sz="1400" dirty="0">
                <a:solidFill>
                  <a:srgbClr val="7CC4A4"/>
                </a:solidFill>
              </a:rPr>
              <a:t>-, contract- en </a:t>
            </a:r>
            <a:r>
              <a:rPr lang="en-US" sz="1400" dirty="0" err="1">
                <a:solidFill>
                  <a:srgbClr val="7CC4A4"/>
                </a:solidFill>
              </a:rPr>
              <a:t>juridische</a:t>
            </a:r>
            <a:r>
              <a:rPr lang="en-US" sz="1400" dirty="0">
                <a:solidFill>
                  <a:srgbClr val="7CC4A4"/>
                </a:solidFill>
              </a:rPr>
              <a:t> </a:t>
            </a:r>
            <a:r>
              <a:rPr lang="en-US" sz="1400" dirty="0" err="1">
                <a:solidFill>
                  <a:srgbClr val="7CC4A4"/>
                </a:solidFill>
              </a:rPr>
              <a:t>kosten</a:t>
            </a:r>
            <a:r>
              <a:rPr lang="en-US" sz="1400" dirty="0">
                <a:solidFill>
                  <a:srgbClr val="7CC4A4"/>
                </a:solidFill>
              </a:rPr>
              <a:t> en </a:t>
            </a:r>
            <a:r>
              <a:rPr lang="en-US" sz="1400" dirty="0" err="1">
                <a:solidFill>
                  <a:srgbClr val="7CC4A4"/>
                </a:solidFill>
              </a:rPr>
              <a:t>personele</a:t>
            </a:r>
            <a:r>
              <a:rPr lang="en-US" sz="1400" dirty="0">
                <a:solidFill>
                  <a:srgbClr val="7CC4A4"/>
                </a:solidFill>
              </a:rPr>
              <a:t> </a:t>
            </a:r>
            <a:r>
              <a:rPr lang="en-US" sz="1400" dirty="0" err="1">
                <a:solidFill>
                  <a:srgbClr val="7CC4A4"/>
                </a:solidFill>
              </a:rPr>
              <a:t>inhuur</a:t>
            </a:r>
            <a:r>
              <a:rPr lang="en-US" sz="1400" dirty="0">
                <a:solidFill>
                  <a:srgbClr val="7CC4A4"/>
                </a:solidFill>
              </a:rPr>
              <a:t>)</a:t>
            </a:r>
          </a:p>
          <a:p>
            <a:pPr marL="342900" indent="-342900">
              <a:spcBef>
                <a:spcPts val="600"/>
              </a:spcBef>
              <a:buFont typeface="Arial" panose="020B0604020202020204" pitchFamily="34" charset="0"/>
              <a:buChar char="•"/>
            </a:pPr>
            <a:r>
              <a:rPr lang="en-US" sz="2000" dirty="0" err="1">
                <a:solidFill>
                  <a:srgbClr val="7CC4A4"/>
                </a:solidFill>
              </a:rPr>
              <a:t>Begeleidingskosten</a:t>
            </a:r>
            <a:r>
              <a:rPr lang="en-US" sz="2000" dirty="0">
                <a:solidFill>
                  <a:srgbClr val="7CC4A4"/>
                </a:solidFill>
              </a:rPr>
              <a:t> </a:t>
            </a:r>
            <a:r>
              <a:rPr lang="en-US" sz="2000" dirty="0" err="1">
                <a:solidFill>
                  <a:srgbClr val="7CC4A4"/>
                </a:solidFill>
              </a:rPr>
              <a:t>uitvoering</a:t>
            </a:r>
            <a:r>
              <a:rPr lang="en-US" sz="2000" dirty="0">
                <a:solidFill>
                  <a:srgbClr val="7CC4A4"/>
                </a:solidFill>
              </a:rPr>
              <a:t> 2025– 2028 				     850k	 1.629k</a:t>
            </a:r>
          </a:p>
          <a:p>
            <a:pPr>
              <a:spcBef>
                <a:spcPts val="600"/>
              </a:spcBef>
            </a:pPr>
            <a:r>
              <a:rPr lang="en-US" sz="1400" dirty="0">
                <a:solidFill>
                  <a:srgbClr val="7CC4A4"/>
                </a:solidFill>
              </a:rPr>
              <a:t>        (</a:t>
            </a:r>
            <a:r>
              <a:rPr lang="en-US" sz="1400" dirty="0" err="1">
                <a:solidFill>
                  <a:srgbClr val="7CC4A4"/>
                </a:solidFill>
              </a:rPr>
              <a:t>Veiligheids</a:t>
            </a:r>
            <a:r>
              <a:rPr lang="en-US" sz="1400" dirty="0">
                <a:solidFill>
                  <a:srgbClr val="7CC4A4"/>
                </a:solidFill>
              </a:rPr>
              <a:t>-, </a:t>
            </a:r>
            <a:r>
              <a:rPr lang="en-US" sz="1400" dirty="0" err="1">
                <a:solidFill>
                  <a:srgbClr val="7CC4A4"/>
                </a:solidFill>
              </a:rPr>
              <a:t>specialistisch</a:t>
            </a:r>
            <a:r>
              <a:rPr lang="en-US" sz="1400" dirty="0">
                <a:solidFill>
                  <a:srgbClr val="7CC4A4"/>
                </a:solidFill>
              </a:rPr>
              <a:t> en </a:t>
            </a:r>
            <a:r>
              <a:rPr lang="en-US" sz="1400" dirty="0" err="1">
                <a:solidFill>
                  <a:srgbClr val="7CC4A4"/>
                </a:solidFill>
              </a:rPr>
              <a:t>algemeen</a:t>
            </a:r>
            <a:r>
              <a:rPr lang="en-US" sz="1400" dirty="0">
                <a:solidFill>
                  <a:srgbClr val="7CC4A4"/>
                </a:solidFill>
              </a:rPr>
              <a:t> </a:t>
            </a:r>
            <a:r>
              <a:rPr lang="en-US" sz="1400" dirty="0" err="1">
                <a:solidFill>
                  <a:srgbClr val="7CC4A4"/>
                </a:solidFill>
              </a:rPr>
              <a:t>toezicht</a:t>
            </a:r>
            <a:r>
              <a:rPr lang="en-US" sz="1400" dirty="0">
                <a:solidFill>
                  <a:srgbClr val="7CC4A4"/>
                </a:solidFill>
              </a:rPr>
              <a:t> en </a:t>
            </a:r>
            <a:r>
              <a:rPr lang="en-US" sz="1400" dirty="0" err="1">
                <a:solidFill>
                  <a:srgbClr val="7CC4A4"/>
                </a:solidFill>
              </a:rPr>
              <a:t>personele</a:t>
            </a:r>
            <a:r>
              <a:rPr lang="en-US" sz="1400" dirty="0">
                <a:solidFill>
                  <a:srgbClr val="7CC4A4"/>
                </a:solidFill>
              </a:rPr>
              <a:t> </a:t>
            </a:r>
            <a:r>
              <a:rPr lang="en-US" sz="1400" dirty="0" err="1">
                <a:solidFill>
                  <a:srgbClr val="7CC4A4"/>
                </a:solidFill>
              </a:rPr>
              <a:t>inhuur</a:t>
            </a:r>
            <a:r>
              <a:rPr lang="en-US" sz="1400" dirty="0">
                <a:solidFill>
                  <a:srgbClr val="7CC4A4"/>
                </a:solidFill>
              </a:rPr>
              <a:t> </a:t>
            </a:r>
            <a:r>
              <a:rPr lang="en-US" sz="1400" dirty="0" err="1">
                <a:solidFill>
                  <a:srgbClr val="7CC4A4"/>
                </a:solidFill>
              </a:rPr>
              <a:t>bouwmanagement</a:t>
            </a:r>
            <a:r>
              <a:rPr lang="en-US" sz="1400" dirty="0">
                <a:solidFill>
                  <a:srgbClr val="7CC4A4"/>
                </a:solidFill>
              </a:rPr>
              <a:t>)</a:t>
            </a:r>
          </a:p>
          <a:p>
            <a:pPr marL="342900" indent="-342900">
              <a:spcBef>
                <a:spcPts val="600"/>
              </a:spcBef>
              <a:buFont typeface="Arial" panose="020B0604020202020204" pitchFamily="34" charset="0"/>
              <a:buChar char="•"/>
            </a:pPr>
            <a:r>
              <a:rPr lang="en-US" sz="2000" dirty="0" err="1">
                <a:solidFill>
                  <a:srgbClr val="7CC4A4"/>
                </a:solidFill>
              </a:rPr>
              <a:t>Deelproject</a:t>
            </a:r>
            <a:r>
              <a:rPr lang="en-US" sz="2000" dirty="0">
                <a:solidFill>
                  <a:srgbClr val="7CC4A4"/>
                </a:solidFill>
              </a:rPr>
              <a:t> 1 - bouw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r>
              <a:rPr lang="en-US" sz="2000" dirty="0">
                <a:solidFill>
                  <a:srgbClr val="7CC4A4"/>
                </a:solidFill>
              </a:rPr>
              <a:t> 		    		   1.600k	2.093k</a:t>
            </a:r>
          </a:p>
          <a:p>
            <a:pPr marL="342900" indent="-342900">
              <a:spcBef>
                <a:spcPts val="600"/>
              </a:spcBef>
              <a:buFont typeface="Arial" panose="020B0604020202020204" pitchFamily="34" charset="0"/>
              <a:buChar char="•"/>
            </a:pPr>
            <a:r>
              <a:rPr lang="en-US" sz="2000" dirty="0" err="1">
                <a:solidFill>
                  <a:srgbClr val="7CC4A4"/>
                </a:solidFill>
              </a:rPr>
              <a:t>Installaties</a:t>
            </a:r>
            <a:r>
              <a:rPr lang="en-US" sz="2000" dirty="0">
                <a:solidFill>
                  <a:srgbClr val="7CC4A4"/>
                </a:solidFill>
              </a:rPr>
              <a:t> </a:t>
            </a:r>
            <a:r>
              <a:rPr lang="en-US" sz="2000" dirty="0" err="1">
                <a:solidFill>
                  <a:srgbClr val="7CC4A4"/>
                </a:solidFill>
              </a:rPr>
              <a:t>technische</a:t>
            </a:r>
            <a:r>
              <a:rPr lang="en-US" sz="2000" dirty="0">
                <a:solidFill>
                  <a:srgbClr val="7CC4A4"/>
                </a:solidFill>
              </a:rPr>
              <a:t> </a:t>
            </a:r>
            <a:r>
              <a:rPr lang="en-US" sz="2000" dirty="0" err="1">
                <a:solidFill>
                  <a:srgbClr val="7CC4A4"/>
                </a:solidFill>
              </a:rPr>
              <a:t>ruimte</a:t>
            </a:r>
            <a:r>
              <a:rPr lang="en-US" sz="2000" dirty="0">
                <a:solidFill>
                  <a:srgbClr val="7CC4A4"/>
                </a:solidFill>
              </a:rPr>
              <a:t> 					   5.200k	4.360k</a:t>
            </a:r>
          </a:p>
          <a:p>
            <a:pPr marL="342900" indent="-342900">
              <a:spcBef>
                <a:spcPts val="600"/>
              </a:spcBef>
              <a:buFont typeface="Arial" panose="020B0604020202020204" pitchFamily="34" charset="0"/>
              <a:buChar char="•"/>
            </a:pPr>
            <a:r>
              <a:rPr lang="en-US" sz="2000" dirty="0">
                <a:solidFill>
                  <a:srgbClr val="7CC4A4"/>
                </a:solidFill>
              </a:rPr>
              <a:t>WKO-</a:t>
            </a:r>
            <a:r>
              <a:rPr lang="en-US" sz="2000" dirty="0" err="1">
                <a:solidFill>
                  <a:srgbClr val="7CC4A4"/>
                </a:solidFill>
              </a:rPr>
              <a:t>installatie</a:t>
            </a:r>
            <a:r>
              <a:rPr lang="en-US" sz="2000" dirty="0">
                <a:solidFill>
                  <a:srgbClr val="7CC4A4"/>
                </a:solidFill>
              </a:rPr>
              <a:t>							   2.800k	   1.871k</a:t>
            </a:r>
          </a:p>
          <a:p>
            <a:pPr marL="342900" indent="-342900">
              <a:spcBef>
                <a:spcPts val="600"/>
              </a:spcBef>
              <a:buFont typeface="Arial" panose="020B0604020202020204" pitchFamily="34" charset="0"/>
              <a:buChar char="•"/>
            </a:pPr>
            <a:r>
              <a:rPr lang="en-US" sz="2000" dirty="0" err="1">
                <a:solidFill>
                  <a:srgbClr val="7CC4A4"/>
                </a:solidFill>
              </a:rPr>
              <a:t>Inpandige</a:t>
            </a:r>
            <a:r>
              <a:rPr lang="en-US" sz="2000" dirty="0">
                <a:solidFill>
                  <a:srgbClr val="7CC4A4"/>
                </a:solidFill>
              </a:rPr>
              <a:t> </a:t>
            </a:r>
            <a:r>
              <a:rPr lang="en-US" sz="2000" dirty="0" err="1">
                <a:solidFill>
                  <a:srgbClr val="7CC4A4"/>
                </a:solidFill>
              </a:rPr>
              <a:t>leidingen</a:t>
            </a:r>
            <a:r>
              <a:rPr lang="en-US" sz="2000" dirty="0">
                <a:solidFill>
                  <a:srgbClr val="7CC4A4"/>
                </a:solidFill>
              </a:rPr>
              <a:t> en </a:t>
            </a:r>
            <a:r>
              <a:rPr lang="en-US" sz="2000" dirty="0" err="1">
                <a:solidFill>
                  <a:srgbClr val="7CC4A4"/>
                </a:solidFill>
              </a:rPr>
              <a:t>afleversets</a:t>
            </a:r>
            <a:r>
              <a:rPr lang="en-US" sz="2000" dirty="0">
                <a:solidFill>
                  <a:srgbClr val="7CC4A4"/>
                </a:solidFill>
              </a:rPr>
              <a:t> </a:t>
            </a:r>
            <a:r>
              <a:rPr lang="en-US" sz="2000" dirty="0" err="1">
                <a:solidFill>
                  <a:srgbClr val="7CC4A4"/>
                </a:solidFill>
              </a:rPr>
              <a:t>gebouwen</a:t>
            </a:r>
            <a:r>
              <a:rPr lang="en-US" sz="2000" dirty="0">
                <a:solidFill>
                  <a:srgbClr val="7CC4A4"/>
                </a:solidFill>
              </a:rPr>
              <a:t>			   5.700k	6.206k</a:t>
            </a:r>
          </a:p>
          <a:p>
            <a:pPr marL="342900" indent="-342900">
              <a:spcBef>
                <a:spcPts val="600"/>
              </a:spcBef>
              <a:buFont typeface="Arial" panose="020B0604020202020204" pitchFamily="34" charset="0"/>
              <a:buChar char="•"/>
            </a:pPr>
            <a:r>
              <a:rPr lang="en-US" sz="2000" dirty="0" err="1">
                <a:solidFill>
                  <a:srgbClr val="7CC4A4"/>
                </a:solidFill>
              </a:rPr>
              <a:t>Leidingnetwerk</a:t>
            </a:r>
            <a:r>
              <a:rPr lang="en-US" sz="2000" dirty="0">
                <a:solidFill>
                  <a:srgbClr val="7CC4A4"/>
                </a:solidFill>
              </a:rPr>
              <a:t>							   5.200k	  5.771k</a:t>
            </a:r>
          </a:p>
          <a:p>
            <a:pPr marL="342900" indent="-342900">
              <a:spcBef>
                <a:spcPts val="600"/>
              </a:spcBef>
              <a:buFont typeface="Arial" panose="020B0604020202020204" pitchFamily="34" charset="0"/>
              <a:buChar char="•"/>
            </a:pPr>
            <a:r>
              <a:rPr lang="en-US" sz="2000" dirty="0" err="1">
                <a:solidFill>
                  <a:srgbClr val="7CC4A4"/>
                </a:solidFill>
              </a:rPr>
              <a:t>Transformatorhuisje</a:t>
            </a:r>
            <a:r>
              <a:rPr lang="en-US" sz="2000" dirty="0">
                <a:solidFill>
                  <a:srgbClr val="7CC4A4"/>
                </a:solidFill>
              </a:rPr>
              <a:t>							      400k  	  400k</a:t>
            </a:r>
          </a:p>
          <a:p>
            <a:pPr marL="342900" indent="-342900">
              <a:spcBef>
                <a:spcPts val="600"/>
              </a:spcBef>
              <a:buFont typeface="Arial" panose="020B0604020202020204" pitchFamily="34" charset="0"/>
              <a:buChar char="•"/>
            </a:pPr>
            <a:r>
              <a:rPr lang="en-US" sz="2000" dirty="0" err="1">
                <a:solidFill>
                  <a:srgbClr val="7CC4A4"/>
                </a:solidFill>
              </a:rPr>
              <a:t>Elektriciteitsaansluiting</a:t>
            </a:r>
            <a:r>
              <a:rPr lang="en-US" sz="2000" dirty="0">
                <a:solidFill>
                  <a:srgbClr val="7CC4A4"/>
                </a:solidFill>
              </a:rPr>
              <a:t> en </a:t>
            </a:r>
            <a:r>
              <a:rPr lang="en-US" sz="2000" dirty="0" err="1">
                <a:solidFill>
                  <a:srgbClr val="7CC4A4"/>
                </a:solidFill>
              </a:rPr>
              <a:t>verleggingen</a:t>
            </a:r>
            <a:r>
              <a:rPr lang="en-US" sz="2000" dirty="0">
                <a:solidFill>
                  <a:srgbClr val="7CC4A4"/>
                </a:solidFill>
              </a:rPr>
              <a:t> </a:t>
            </a:r>
            <a:r>
              <a:rPr lang="en-US" sz="2000" dirty="0" err="1">
                <a:solidFill>
                  <a:srgbClr val="7CC4A4"/>
                </a:solidFill>
              </a:rPr>
              <a:t>kabels</a:t>
            </a:r>
            <a:r>
              <a:rPr lang="en-US" sz="2000" dirty="0">
                <a:solidFill>
                  <a:srgbClr val="7CC4A4"/>
                </a:solidFill>
              </a:rPr>
              <a:t> en </a:t>
            </a:r>
            <a:r>
              <a:rPr lang="en-US" sz="2000" dirty="0" err="1">
                <a:solidFill>
                  <a:srgbClr val="7CC4A4"/>
                </a:solidFill>
              </a:rPr>
              <a:t>leidingen</a:t>
            </a:r>
            <a:r>
              <a:rPr lang="en-US" sz="2000" dirty="0">
                <a:solidFill>
                  <a:srgbClr val="7CC4A4"/>
                </a:solidFill>
              </a:rPr>
              <a:t>		      700k	  688k</a:t>
            </a:r>
          </a:p>
          <a:p>
            <a:pPr marL="342900" indent="-342900">
              <a:spcBef>
                <a:spcPts val="600"/>
              </a:spcBef>
              <a:buFont typeface="Arial" panose="020B0604020202020204" pitchFamily="34" charset="0"/>
              <a:buChar char="•"/>
            </a:pPr>
            <a:r>
              <a:rPr lang="en-US" sz="2000" dirty="0" err="1">
                <a:solidFill>
                  <a:srgbClr val="7CC4A4"/>
                </a:solidFill>
              </a:rPr>
              <a:t>Inductiekoken-aansluitingen</a:t>
            </a:r>
            <a:r>
              <a:rPr lang="en-US" sz="2000" dirty="0">
                <a:solidFill>
                  <a:srgbClr val="7CC4A4"/>
                </a:solidFill>
              </a:rPr>
              <a:t> 					   1.000k 	1000k</a:t>
            </a:r>
          </a:p>
          <a:p>
            <a:pPr marL="342900" indent="-342900">
              <a:spcBef>
                <a:spcPts val="600"/>
              </a:spcBef>
              <a:buFont typeface="Arial" panose="020B0604020202020204" pitchFamily="34" charset="0"/>
              <a:buChar char="•"/>
            </a:pPr>
            <a:r>
              <a:rPr lang="en-US" sz="2000" dirty="0" err="1">
                <a:solidFill>
                  <a:srgbClr val="7CC4A4"/>
                </a:solidFill>
              </a:rPr>
              <a:t>Onvoorzien</a:t>
            </a:r>
            <a:r>
              <a:rPr lang="en-US" sz="2000" dirty="0">
                <a:solidFill>
                  <a:srgbClr val="7CC4A4"/>
                </a:solidFill>
              </a:rPr>
              <a:t> en </a:t>
            </a:r>
            <a:r>
              <a:rPr lang="en-US" sz="2000" dirty="0" err="1">
                <a:solidFill>
                  <a:srgbClr val="7CC4A4"/>
                </a:solidFill>
              </a:rPr>
              <a:t>wijzigingen</a:t>
            </a:r>
            <a:r>
              <a:rPr lang="en-US" sz="2000" dirty="0">
                <a:solidFill>
                  <a:srgbClr val="7CC4A4"/>
                </a:solidFill>
              </a:rPr>
              <a:t> budget					   1.500k	1.500k</a:t>
            </a:r>
          </a:p>
          <a:p>
            <a:pPr>
              <a:spcBef>
                <a:spcPts val="600"/>
              </a:spcBef>
            </a:pPr>
            <a:endParaRPr lang="en-US" sz="2000" dirty="0">
              <a:solidFill>
                <a:schemeClr val="tx2"/>
              </a:solidFill>
            </a:endParaRPr>
          </a:p>
          <a:p>
            <a:pPr>
              <a:spcBef>
                <a:spcPts val="600"/>
              </a:spcBef>
            </a:pPr>
            <a:endParaRPr lang="en-US" sz="2000" dirty="0">
              <a:solidFill>
                <a:schemeClr val="tx2"/>
              </a:solidFill>
            </a:endParaRPr>
          </a:p>
          <a:p>
            <a:pPr marL="342900" indent="-342900">
              <a:spcBef>
                <a:spcPts val="600"/>
              </a:spcBef>
              <a:buFont typeface="Arial" panose="020B0604020202020204" pitchFamily="34" charset="0"/>
              <a:buChar char="•"/>
            </a:pPr>
            <a:endParaRPr lang="en-US" sz="2000" dirty="0">
              <a:solidFill>
                <a:schemeClr val="tx2"/>
              </a:solidFill>
            </a:endParaRPr>
          </a:p>
          <a:p>
            <a:pPr>
              <a:spcBef>
                <a:spcPts val="600"/>
              </a:spcBef>
            </a:pPr>
            <a:endParaRPr lang="en-US" sz="1600" dirty="0"/>
          </a:p>
        </p:txBody>
      </p:sp>
      <p:sp>
        <p:nvSpPr>
          <p:cNvPr id="9" name="Tijdelijke aanduiding voor inhoud 3">
            <a:extLst>
              <a:ext uri="{FF2B5EF4-FFF2-40B4-BE49-F238E27FC236}">
                <a16:creationId xmlns:a16="http://schemas.microsoft.com/office/drawing/2014/main" id="{70134725-01AB-0116-3232-6E65270A21BB}"/>
              </a:ext>
            </a:extLst>
          </p:cNvPr>
          <p:cNvSpPr txBox="1">
            <a:spLocks/>
          </p:cNvSpPr>
          <p:nvPr/>
        </p:nvSpPr>
        <p:spPr>
          <a:xfrm>
            <a:off x="5306355" y="6159324"/>
            <a:ext cx="6885645" cy="53840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DM Sans" pitchFamily="2"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DM Sans"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DM Sans" pitchFamily="2"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DM Sans"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000" b="1" dirty="0" err="1">
                <a:solidFill>
                  <a:srgbClr val="7CC4A4"/>
                </a:solidFill>
              </a:rPr>
              <a:t>Totaal</a:t>
            </a:r>
            <a:r>
              <a:rPr lang="en-US" sz="2000" b="1" dirty="0">
                <a:solidFill>
                  <a:srgbClr val="7CC4A4"/>
                </a:solidFill>
              </a:rPr>
              <a:t>   			25.683k           26.309k</a:t>
            </a:r>
            <a:r>
              <a:rPr lang="en-US" sz="2000" b="1" dirty="0">
                <a:solidFill>
                  <a:schemeClr val="tx2"/>
                </a:solidFill>
              </a:rPr>
              <a:t>			</a:t>
            </a:r>
          </a:p>
          <a:p>
            <a:pPr>
              <a:spcBef>
                <a:spcPts val="600"/>
              </a:spcBef>
            </a:pPr>
            <a:endParaRPr lang="en-US" sz="2000" b="1" dirty="0">
              <a:solidFill>
                <a:schemeClr val="tx2"/>
              </a:solidFill>
            </a:endParaRPr>
          </a:p>
          <a:p>
            <a:pPr>
              <a:spcBef>
                <a:spcPts val="600"/>
              </a:spcBef>
            </a:pPr>
            <a:endParaRPr lang="en-US" sz="2000" b="1" dirty="0">
              <a:solidFill>
                <a:schemeClr val="tx2"/>
              </a:solidFill>
            </a:endParaRPr>
          </a:p>
          <a:p>
            <a:pPr marL="342900" indent="-342900">
              <a:spcBef>
                <a:spcPts val="600"/>
              </a:spcBef>
              <a:buFont typeface="Arial" panose="020B0604020202020204" pitchFamily="34" charset="0"/>
              <a:buChar char="•"/>
            </a:pPr>
            <a:endParaRPr lang="en-US" sz="2000" b="1" dirty="0">
              <a:solidFill>
                <a:schemeClr val="tx2"/>
              </a:solidFill>
            </a:endParaRPr>
          </a:p>
          <a:p>
            <a:pPr>
              <a:spcBef>
                <a:spcPts val="600"/>
              </a:spcBef>
            </a:pPr>
            <a:endParaRPr lang="en-US" sz="1600" b="1" dirty="0"/>
          </a:p>
        </p:txBody>
      </p:sp>
    </p:spTree>
    <p:extLst>
      <p:ext uri="{BB962C8B-B14F-4D97-AF65-F5344CB8AC3E}">
        <p14:creationId xmlns:p14="http://schemas.microsoft.com/office/powerpoint/2010/main" val="2894601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a:xfrm>
            <a:off x="1295399" y="457411"/>
            <a:ext cx="9954803" cy="530257"/>
          </a:xfrm>
        </p:spPr>
        <p:txBody>
          <a:bodyPr>
            <a:normAutofit fontScale="90000"/>
          </a:bodyPr>
          <a:lstStyle/>
          <a:p>
            <a:r>
              <a:rPr lang="nl-NL" sz="4800" b="1" cap="none" dirty="0">
                <a:ln>
                  <a:noFill/>
                </a:ln>
                <a:solidFill>
                  <a:srgbClr val="7CC4A4"/>
                </a:solidFill>
                <a:effectLst/>
                <a:latin typeface="+mn-lt"/>
                <a:cs typeface="Calibri" panose="020F0502020204030204" pitchFamily="34" charset="0"/>
              </a:rPr>
              <a:t>Jaarbegroting energiebedrijf</a:t>
            </a:r>
          </a:p>
        </p:txBody>
      </p:sp>
      <p:sp>
        <p:nvSpPr>
          <p:cNvPr id="6" name="Tijdelijke aanduiding voor inhoud 3">
            <a:extLst>
              <a:ext uri="{FF2B5EF4-FFF2-40B4-BE49-F238E27FC236}">
                <a16:creationId xmlns:a16="http://schemas.microsoft.com/office/drawing/2014/main" id="{10D9FC8C-A4AE-3847-B8BF-4203AEC6601F}"/>
              </a:ext>
            </a:extLst>
          </p:cNvPr>
          <p:cNvSpPr>
            <a:spLocks noGrp="1"/>
          </p:cNvSpPr>
          <p:nvPr>
            <p:ph idx="1"/>
          </p:nvPr>
        </p:nvSpPr>
        <p:spPr>
          <a:xfrm>
            <a:off x="1295399" y="1159112"/>
            <a:ext cx="10728325" cy="5178111"/>
          </a:xfrm>
        </p:spPr>
        <p:txBody>
          <a:bodyPr/>
          <a:lstStyle/>
          <a:p>
            <a:pPr>
              <a:spcBef>
                <a:spcPts val="600"/>
              </a:spcBef>
            </a:pPr>
            <a:endParaRPr lang="en-US" sz="2000" dirty="0">
              <a:solidFill>
                <a:srgbClr val="7CC4A4"/>
              </a:solidFill>
            </a:endParaRPr>
          </a:p>
          <a:p>
            <a:pPr marL="342900" indent="-342900">
              <a:spcBef>
                <a:spcPts val="600"/>
              </a:spcBef>
              <a:buSzPct val="80000"/>
              <a:buFont typeface="Arial" panose="020B0604020202020204" pitchFamily="34" charset="0"/>
              <a:buChar char="•"/>
            </a:pPr>
            <a:r>
              <a:rPr lang="en-US" sz="2000" dirty="0" err="1">
                <a:solidFill>
                  <a:srgbClr val="7CC4A4"/>
                </a:solidFill>
              </a:rPr>
              <a:t>Kantoorkosten</a:t>
            </a:r>
            <a:r>
              <a:rPr lang="en-US" sz="2000" dirty="0">
                <a:solidFill>
                  <a:srgbClr val="7CC4A4"/>
                </a:solidFill>
              </a:rPr>
              <a:t> 						  58k		</a:t>
            </a:r>
          </a:p>
          <a:p>
            <a:pPr marL="363538">
              <a:spcBef>
                <a:spcPts val="600"/>
              </a:spcBef>
              <a:buSzPct val="80000"/>
            </a:pPr>
            <a:r>
              <a:rPr lang="en-US" sz="1400" dirty="0">
                <a:solidFill>
                  <a:srgbClr val="7CC4A4"/>
                </a:solidFill>
              </a:rPr>
              <a:t>(</a:t>
            </a:r>
            <a:r>
              <a:rPr lang="en-US" sz="1400" dirty="0" err="1">
                <a:solidFill>
                  <a:srgbClr val="7CC4A4"/>
                </a:solidFill>
              </a:rPr>
              <a:t>o.a</a:t>
            </a:r>
            <a:r>
              <a:rPr lang="en-US" sz="1400" dirty="0">
                <a:solidFill>
                  <a:srgbClr val="7CC4A4"/>
                </a:solidFill>
              </a:rPr>
              <a:t>. </a:t>
            </a:r>
            <a:r>
              <a:rPr lang="en-US" sz="1400" dirty="0" err="1">
                <a:solidFill>
                  <a:srgbClr val="7CC4A4"/>
                </a:solidFill>
              </a:rPr>
              <a:t>huur</a:t>
            </a:r>
            <a:r>
              <a:rPr lang="en-US" sz="1400" dirty="0">
                <a:solidFill>
                  <a:srgbClr val="7CC4A4"/>
                </a:solidFill>
              </a:rPr>
              <a:t>, software, </a:t>
            </a:r>
            <a:r>
              <a:rPr lang="en-US" sz="1400" dirty="0" err="1">
                <a:solidFill>
                  <a:srgbClr val="7CC4A4"/>
                </a:solidFill>
              </a:rPr>
              <a:t>verzekeringen</a:t>
            </a:r>
            <a:r>
              <a:rPr lang="en-US" sz="1400" dirty="0">
                <a:solidFill>
                  <a:srgbClr val="7CC4A4"/>
                </a:solidFill>
              </a:rPr>
              <a:t>, </a:t>
            </a:r>
            <a:r>
              <a:rPr lang="en-US" sz="1400" dirty="0" err="1">
                <a:solidFill>
                  <a:srgbClr val="7CC4A4"/>
                </a:solidFill>
              </a:rPr>
              <a:t>accountantkosten</a:t>
            </a:r>
            <a:r>
              <a:rPr lang="en-US" sz="1400" dirty="0">
                <a:solidFill>
                  <a:srgbClr val="7CC4A4"/>
                </a:solidFill>
              </a:rPr>
              <a:t>, data </a:t>
            </a:r>
            <a:r>
              <a:rPr lang="en-US" sz="1400" dirty="0" err="1">
                <a:solidFill>
                  <a:srgbClr val="7CC4A4"/>
                </a:solidFill>
              </a:rPr>
              <a:t>en</a:t>
            </a:r>
            <a:r>
              <a:rPr lang="en-US" sz="1400" dirty="0">
                <a:solidFill>
                  <a:srgbClr val="7CC4A4"/>
                </a:solidFill>
              </a:rPr>
              <a:t> water)</a:t>
            </a:r>
          </a:p>
          <a:p>
            <a:pPr marL="342900" indent="-342900">
              <a:spcBef>
                <a:spcPts val="600"/>
              </a:spcBef>
              <a:buSzPct val="80000"/>
              <a:buFont typeface="Arial" panose="020B0604020202020204" pitchFamily="34" charset="0"/>
              <a:buChar char="•"/>
            </a:pPr>
            <a:r>
              <a:rPr lang="en-US" sz="2000" dirty="0" err="1">
                <a:solidFill>
                  <a:srgbClr val="7CC4A4"/>
                </a:solidFill>
              </a:rPr>
              <a:t>Personeelskosten</a:t>
            </a:r>
            <a:r>
              <a:rPr lang="en-US" sz="2000" dirty="0">
                <a:solidFill>
                  <a:srgbClr val="7CC4A4"/>
                </a:solidFill>
              </a:rPr>
              <a:t>						100k</a:t>
            </a:r>
            <a:br>
              <a:rPr lang="en-US" sz="2000" dirty="0">
                <a:solidFill>
                  <a:srgbClr val="7CC4A4"/>
                </a:solidFill>
              </a:rPr>
            </a:br>
            <a:r>
              <a:rPr lang="en-US" sz="1400" dirty="0">
                <a:solidFill>
                  <a:srgbClr val="7CC4A4"/>
                </a:solidFill>
              </a:rPr>
              <a:t>(parttime </a:t>
            </a:r>
            <a:r>
              <a:rPr lang="en-US" sz="1400" dirty="0" err="1">
                <a:solidFill>
                  <a:srgbClr val="7CC4A4"/>
                </a:solidFill>
              </a:rPr>
              <a:t>algemeen</a:t>
            </a:r>
            <a:r>
              <a:rPr lang="en-US" sz="1400" dirty="0">
                <a:solidFill>
                  <a:srgbClr val="7CC4A4"/>
                </a:solidFill>
              </a:rPr>
              <a:t> </a:t>
            </a:r>
            <a:r>
              <a:rPr lang="en-US" sz="1400" dirty="0" err="1">
                <a:solidFill>
                  <a:srgbClr val="7CC4A4"/>
                </a:solidFill>
              </a:rPr>
              <a:t>directeur</a:t>
            </a:r>
            <a:r>
              <a:rPr lang="en-US" sz="1400" dirty="0">
                <a:solidFill>
                  <a:srgbClr val="7CC4A4"/>
                </a:solidFill>
              </a:rPr>
              <a:t>, </a:t>
            </a:r>
            <a:r>
              <a:rPr lang="en-US" sz="1400" dirty="0" err="1">
                <a:solidFill>
                  <a:srgbClr val="7CC4A4"/>
                </a:solidFill>
              </a:rPr>
              <a:t>financieel</a:t>
            </a:r>
            <a:r>
              <a:rPr lang="en-US" sz="1400" dirty="0">
                <a:solidFill>
                  <a:srgbClr val="7CC4A4"/>
                </a:solidFill>
              </a:rPr>
              <a:t> </a:t>
            </a:r>
            <a:r>
              <a:rPr lang="en-US" sz="1400" dirty="0" err="1">
                <a:solidFill>
                  <a:srgbClr val="7CC4A4"/>
                </a:solidFill>
              </a:rPr>
              <a:t>directeur</a:t>
            </a:r>
            <a:r>
              <a:rPr lang="en-US" sz="1400" dirty="0">
                <a:solidFill>
                  <a:srgbClr val="7CC4A4"/>
                </a:solidFill>
              </a:rPr>
              <a:t> en </a:t>
            </a:r>
            <a:r>
              <a:rPr lang="en-US" sz="1400" dirty="0" err="1">
                <a:solidFill>
                  <a:srgbClr val="7CC4A4"/>
                </a:solidFill>
              </a:rPr>
              <a:t>assetmanager</a:t>
            </a:r>
            <a:r>
              <a:rPr lang="en-US" sz="1400" dirty="0">
                <a:solidFill>
                  <a:srgbClr val="7CC4A4"/>
                </a:solidFill>
              </a:rPr>
              <a:t>)</a:t>
            </a:r>
          </a:p>
          <a:p>
            <a:pPr marL="342900" indent="-342900">
              <a:spcBef>
                <a:spcPts val="600"/>
              </a:spcBef>
              <a:buSzPct val="80000"/>
              <a:buFont typeface="Arial" panose="020B0604020202020204" pitchFamily="34" charset="0"/>
              <a:buChar char="•"/>
            </a:pPr>
            <a:r>
              <a:rPr lang="en-US" sz="2000" dirty="0" err="1">
                <a:solidFill>
                  <a:srgbClr val="7CC4A4"/>
                </a:solidFill>
              </a:rPr>
              <a:t>Klantadministratie</a:t>
            </a:r>
            <a:r>
              <a:rPr lang="en-US" sz="2000" dirty="0">
                <a:solidFill>
                  <a:srgbClr val="7CC4A4"/>
                </a:solidFill>
              </a:rPr>
              <a:t>						  63k</a:t>
            </a:r>
          </a:p>
          <a:p>
            <a:pPr marL="342900" indent="-342900">
              <a:spcBef>
                <a:spcPts val="600"/>
              </a:spcBef>
              <a:buSzPct val="80000"/>
              <a:buFont typeface="Arial" panose="020B0604020202020204" pitchFamily="34" charset="0"/>
              <a:buChar char="•"/>
            </a:pPr>
            <a:r>
              <a:rPr lang="en-US" sz="2000" dirty="0" err="1">
                <a:solidFill>
                  <a:srgbClr val="7CC4A4"/>
                </a:solidFill>
              </a:rPr>
              <a:t>Onderhoudskosten</a:t>
            </a:r>
            <a:r>
              <a:rPr lang="en-US" sz="2000" dirty="0">
                <a:solidFill>
                  <a:srgbClr val="7CC4A4"/>
                </a:solidFill>
              </a:rPr>
              <a:t> </a:t>
            </a:r>
            <a:r>
              <a:rPr lang="en-US" sz="2000" dirty="0" err="1">
                <a:solidFill>
                  <a:srgbClr val="7CC4A4"/>
                </a:solidFill>
              </a:rPr>
              <a:t>vanaf</a:t>
            </a:r>
            <a:r>
              <a:rPr lang="en-US" sz="2000" dirty="0">
                <a:solidFill>
                  <a:srgbClr val="7CC4A4"/>
                </a:solidFill>
              </a:rPr>
              <a:t> 2028</a:t>
            </a:r>
            <a:br>
              <a:rPr lang="en-US" sz="2000" dirty="0">
                <a:solidFill>
                  <a:srgbClr val="7CC4A4"/>
                </a:solidFill>
              </a:rPr>
            </a:br>
            <a:r>
              <a:rPr lang="en-US" sz="1400" dirty="0">
                <a:solidFill>
                  <a:srgbClr val="7CC4A4"/>
                </a:solidFill>
              </a:rPr>
              <a:t>(</a:t>
            </a:r>
            <a:r>
              <a:rPr lang="en-US" sz="1400" dirty="0" err="1">
                <a:solidFill>
                  <a:srgbClr val="7CC4A4"/>
                </a:solidFill>
              </a:rPr>
              <a:t>Roodenburg</a:t>
            </a:r>
            <a:r>
              <a:rPr lang="en-US" sz="1400" dirty="0">
                <a:solidFill>
                  <a:srgbClr val="7CC4A4"/>
                </a:solidFill>
              </a:rPr>
              <a:t>, </a:t>
            </a:r>
            <a:r>
              <a:rPr lang="en-US" sz="1400" dirty="0" err="1">
                <a:solidFill>
                  <a:srgbClr val="7CC4A4"/>
                </a:solidFill>
              </a:rPr>
              <a:t>Haitjema</a:t>
            </a:r>
            <a:r>
              <a:rPr lang="en-US" sz="1400" dirty="0">
                <a:solidFill>
                  <a:srgbClr val="7CC4A4"/>
                </a:solidFill>
              </a:rPr>
              <a:t>, Comfort Partners)</a:t>
            </a:r>
            <a:r>
              <a:rPr lang="en-US" sz="2000" dirty="0">
                <a:solidFill>
                  <a:srgbClr val="7CC4A4"/>
                </a:solidFill>
              </a:rPr>
              <a:t>				 130k</a:t>
            </a:r>
          </a:p>
          <a:p>
            <a:pPr marL="342900" indent="-342900">
              <a:spcBef>
                <a:spcPts val="600"/>
              </a:spcBef>
              <a:buSzPct val="80000"/>
              <a:buFont typeface="Arial" panose="020B0604020202020204" pitchFamily="34" charset="0"/>
              <a:buChar char="•"/>
            </a:pPr>
            <a:r>
              <a:rPr lang="en-US" sz="2000" dirty="0" err="1">
                <a:solidFill>
                  <a:srgbClr val="7CC4A4"/>
                </a:solidFill>
              </a:rPr>
              <a:t>Elektriciteitskosten</a:t>
            </a:r>
            <a:r>
              <a:rPr lang="en-US" sz="2000" dirty="0">
                <a:solidFill>
                  <a:srgbClr val="7CC4A4"/>
                </a:solidFill>
              </a:rPr>
              <a:t> OM | Energie 				574k</a:t>
            </a:r>
          </a:p>
          <a:p>
            <a:pPr marL="342900" indent="-342900">
              <a:spcBef>
                <a:spcPts val="600"/>
              </a:spcBef>
              <a:buSzPct val="80000"/>
              <a:buFont typeface="Arial" panose="020B0604020202020204" pitchFamily="34" charset="0"/>
              <a:buChar char="•"/>
            </a:pPr>
            <a:endParaRPr lang="en-US" sz="2000" dirty="0">
              <a:solidFill>
                <a:srgbClr val="7CC4A4"/>
              </a:solidFill>
            </a:endParaRPr>
          </a:p>
          <a:p>
            <a:pPr marL="342900" indent="-342900">
              <a:spcBef>
                <a:spcPts val="600"/>
              </a:spcBef>
              <a:buSzPct val="80000"/>
              <a:buFont typeface="Arial" panose="020B0604020202020204" pitchFamily="34" charset="0"/>
              <a:buChar char="•"/>
            </a:pPr>
            <a:endParaRPr lang="en-US" sz="2000" dirty="0">
              <a:solidFill>
                <a:srgbClr val="7CC4A4"/>
              </a:solidFill>
            </a:endParaRPr>
          </a:p>
          <a:p>
            <a:pPr marL="342900" indent="-342900">
              <a:spcBef>
                <a:spcPts val="600"/>
              </a:spcBef>
              <a:buSzPct val="80000"/>
              <a:buFont typeface="Arial" panose="020B0604020202020204" pitchFamily="34" charset="0"/>
              <a:buChar char="•"/>
            </a:pPr>
            <a:endParaRPr lang="en-US" sz="1400" dirty="0">
              <a:solidFill>
                <a:srgbClr val="7CC4A4"/>
              </a:solidFill>
            </a:endParaRPr>
          </a:p>
          <a:p>
            <a:pPr marL="342900" indent="-342900">
              <a:spcBef>
                <a:spcPts val="600"/>
              </a:spcBef>
              <a:buSzPct val="80000"/>
              <a:buFont typeface="Arial" panose="020B0604020202020204" pitchFamily="34" charset="0"/>
              <a:buChar char="•"/>
            </a:pPr>
            <a:r>
              <a:rPr lang="en-US" sz="2000" dirty="0">
                <a:solidFill>
                  <a:srgbClr val="7CC4A4"/>
                </a:solidFill>
              </a:rPr>
              <a:t>Budget </a:t>
            </a:r>
            <a:r>
              <a:rPr lang="en-US" sz="2000" dirty="0" err="1">
                <a:solidFill>
                  <a:srgbClr val="7CC4A4"/>
                </a:solidFill>
              </a:rPr>
              <a:t>onvoorziene</a:t>
            </a:r>
            <a:r>
              <a:rPr lang="en-US" sz="2000" dirty="0">
                <a:solidFill>
                  <a:srgbClr val="7CC4A4"/>
                </a:solidFill>
              </a:rPr>
              <a:t> </a:t>
            </a:r>
            <a:r>
              <a:rPr lang="en-US" sz="2000" dirty="0" err="1">
                <a:solidFill>
                  <a:srgbClr val="7CC4A4"/>
                </a:solidFill>
              </a:rPr>
              <a:t>kosten</a:t>
            </a:r>
            <a:r>
              <a:rPr lang="en-US" sz="2000" dirty="0">
                <a:solidFill>
                  <a:srgbClr val="7CC4A4"/>
                </a:solidFill>
              </a:rPr>
              <a:t> </a:t>
            </a:r>
            <a:r>
              <a:rPr lang="en-US" sz="2000" dirty="0" err="1">
                <a:solidFill>
                  <a:srgbClr val="7CC4A4"/>
                </a:solidFill>
              </a:rPr>
              <a:t>vanaf</a:t>
            </a:r>
            <a:r>
              <a:rPr lang="en-US" sz="2000" dirty="0">
                <a:solidFill>
                  <a:srgbClr val="7CC4A4"/>
                </a:solidFill>
              </a:rPr>
              <a:t> 2028			  50k</a:t>
            </a:r>
          </a:p>
          <a:p>
            <a:pPr marL="534988" lvl="1" indent="-171450">
              <a:spcBef>
                <a:spcPts val="600"/>
              </a:spcBef>
              <a:buSzPct val="80000"/>
              <a:buFont typeface="Arial" panose="020B0604020202020204" pitchFamily="34" charset="0"/>
              <a:buChar char="•"/>
            </a:pPr>
            <a:endParaRPr lang="en-US" sz="1200" dirty="0">
              <a:solidFill>
                <a:schemeClr val="tx2"/>
              </a:solidFill>
            </a:endParaRPr>
          </a:p>
          <a:p>
            <a:pPr>
              <a:spcBef>
                <a:spcPts val="600"/>
              </a:spcBef>
            </a:pPr>
            <a:endParaRPr lang="en-US" sz="2000" dirty="0">
              <a:solidFill>
                <a:schemeClr val="tx2"/>
              </a:solidFill>
            </a:endParaRPr>
          </a:p>
          <a:p>
            <a:pPr>
              <a:spcBef>
                <a:spcPts val="600"/>
              </a:spcBef>
            </a:pPr>
            <a:endParaRPr lang="en-US" sz="2000" dirty="0">
              <a:solidFill>
                <a:schemeClr val="tx2"/>
              </a:solidFill>
            </a:endParaRPr>
          </a:p>
          <a:p>
            <a:pPr marL="342900" indent="-342900">
              <a:spcBef>
                <a:spcPts val="600"/>
              </a:spcBef>
              <a:buFont typeface="Arial" panose="020B0604020202020204" pitchFamily="34" charset="0"/>
              <a:buChar char="•"/>
            </a:pPr>
            <a:endParaRPr lang="en-US" sz="2000" dirty="0">
              <a:solidFill>
                <a:schemeClr val="tx2"/>
              </a:solidFill>
            </a:endParaRPr>
          </a:p>
          <a:p>
            <a:pPr>
              <a:spcBef>
                <a:spcPts val="600"/>
              </a:spcBef>
            </a:pPr>
            <a:endParaRPr lang="en-US" sz="1600" dirty="0"/>
          </a:p>
        </p:txBody>
      </p:sp>
      <p:graphicFrame>
        <p:nvGraphicFramePr>
          <p:cNvPr id="3" name="Tabel 2">
            <a:extLst>
              <a:ext uri="{FF2B5EF4-FFF2-40B4-BE49-F238E27FC236}">
                <a16:creationId xmlns:a16="http://schemas.microsoft.com/office/drawing/2014/main" id="{3F9DB373-D5AF-A248-8021-65555ACF3940}"/>
              </a:ext>
            </a:extLst>
          </p:cNvPr>
          <p:cNvGraphicFramePr>
            <a:graphicFrameLocks noGrp="1"/>
          </p:cNvGraphicFramePr>
          <p:nvPr>
            <p:extLst>
              <p:ext uri="{D42A27DB-BD31-4B8C-83A1-F6EECF244321}">
                <p14:modId xmlns:p14="http://schemas.microsoft.com/office/powerpoint/2010/main" val="1590641859"/>
              </p:ext>
            </p:extLst>
          </p:nvPr>
        </p:nvGraphicFramePr>
        <p:xfrm>
          <a:off x="1758198" y="4408941"/>
          <a:ext cx="5725168" cy="805499"/>
        </p:xfrm>
        <a:graphic>
          <a:graphicData uri="http://schemas.openxmlformats.org/drawingml/2006/table">
            <a:tbl>
              <a:tblPr firstRow="1" firstCol="1" bandRow="1">
                <a:tableStyleId>{5C22544A-7EE6-4342-B048-85BDC9FD1C3A}</a:tableStyleId>
              </a:tblPr>
              <a:tblGrid>
                <a:gridCol w="2775341">
                  <a:extLst>
                    <a:ext uri="{9D8B030D-6E8A-4147-A177-3AD203B41FA5}">
                      <a16:colId xmlns:a16="http://schemas.microsoft.com/office/drawing/2014/main" val="3509659847"/>
                    </a:ext>
                  </a:extLst>
                </a:gridCol>
                <a:gridCol w="720704">
                  <a:extLst>
                    <a:ext uri="{9D8B030D-6E8A-4147-A177-3AD203B41FA5}">
                      <a16:colId xmlns:a16="http://schemas.microsoft.com/office/drawing/2014/main" val="3792101840"/>
                    </a:ext>
                  </a:extLst>
                </a:gridCol>
                <a:gridCol w="2229123">
                  <a:extLst>
                    <a:ext uri="{9D8B030D-6E8A-4147-A177-3AD203B41FA5}">
                      <a16:colId xmlns:a16="http://schemas.microsoft.com/office/drawing/2014/main" val="310641419"/>
                    </a:ext>
                  </a:extLst>
                </a:gridCol>
              </a:tblGrid>
              <a:tr h="149390">
                <a:tc>
                  <a:txBody>
                    <a:bodyPr/>
                    <a:lstStyle/>
                    <a:p>
                      <a:pPr>
                        <a:lnSpc>
                          <a:spcPts val="1300"/>
                        </a:lnSpc>
                        <a:spcAft>
                          <a:spcPts val="0"/>
                        </a:spcAft>
                      </a:pPr>
                      <a:r>
                        <a:rPr lang="nl-NL" sz="1000" spc="25" dirty="0">
                          <a:solidFill>
                            <a:schemeClr val="tx1"/>
                          </a:solidFill>
                          <a:effectLst/>
                        </a:rPr>
                        <a:t>Inkoop groene stroom gemiddelde prijs </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spcAft>
                          <a:spcPts val="0"/>
                        </a:spcAft>
                      </a:pPr>
                      <a:r>
                        <a:rPr lang="nl-NL" sz="1000" spc="25" dirty="0">
                          <a:solidFill>
                            <a:schemeClr val="tx1"/>
                          </a:solidFill>
                          <a:effectLst/>
                        </a:rPr>
                        <a:t>9 </a:t>
                      </a:r>
                      <a:r>
                        <a:rPr lang="nl-NL" sz="1000" spc="25" dirty="0" err="1">
                          <a:solidFill>
                            <a:schemeClr val="tx1"/>
                          </a:solidFill>
                          <a:effectLst/>
                        </a:rPr>
                        <a:t>ct</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spcAft>
                          <a:spcPts val="0"/>
                        </a:spcAft>
                      </a:pPr>
                      <a:r>
                        <a:rPr lang="nl-NL" sz="1000" spc="25" dirty="0">
                          <a:solidFill>
                            <a:schemeClr val="tx1"/>
                          </a:solidFill>
                          <a:effectLst/>
                        </a:rPr>
                        <a:t>Per </a:t>
                      </a:r>
                      <a:r>
                        <a:rPr lang="nl-NL" sz="1000" spc="25" dirty="0" err="1">
                          <a:solidFill>
                            <a:schemeClr val="tx1"/>
                          </a:solidFill>
                          <a:effectLst/>
                        </a:rPr>
                        <a:t>KwH</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56817535"/>
                  </a:ext>
                </a:extLst>
              </a:tr>
              <a:tr h="305066">
                <a:tc>
                  <a:txBody>
                    <a:bodyPr/>
                    <a:lstStyle/>
                    <a:p>
                      <a:pPr algn="r">
                        <a:lnSpc>
                          <a:spcPts val="1300"/>
                        </a:lnSpc>
                        <a:spcAft>
                          <a:spcPts val="0"/>
                        </a:spcAft>
                      </a:pPr>
                      <a:r>
                        <a:rPr lang="nl-NL" sz="1000" spc="25" dirty="0">
                          <a:solidFill>
                            <a:schemeClr val="tx1"/>
                          </a:solidFill>
                          <a:effectLst/>
                        </a:rPr>
                        <a:t>Circa 70% gelijktijdigheid met Betuwe Wind</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spcAft>
                          <a:spcPts val="0"/>
                        </a:spcAft>
                      </a:pPr>
                      <a:r>
                        <a:rPr lang="nl-NL" sz="1000" spc="25" dirty="0">
                          <a:solidFill>
                            <a:schemeClr val="tx1"/>
                          </a:solidFill>
                          <a:effectLst/>
                        </a:rPr>
                        <a:t>6 </a:t>
                      </a:r>
                      <a:r>
                        <a:rPr lang="nl-NL" sz="1000" spc="25" dirty="0" err="1">
                          <a:solidFill>
                            <a:schemeClr val="tx1"/>
                          </a:solidFill>
                          <a:effectLst/>
                        </a:rPr>
                        <a:t>ct</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spcAft>
                          <a:spcPts val="0"/>
                        </a:spcAft>
                      </a:pPr>
                      <a:r>
                        <a:rPr lang="nl-NL" sz="1000" spc="25" dirty="0">
                          <a:solidFill>
                            <a:schemeClr val="tx1"/>
                          </a:solidFill>
                          <a:effectLst/>
                        </a:rPr>
                        <a:t>Per </a:t>
                      </a:r>
                      <a:r>
                        <a:rPr lang="nl-NL" sz="1000" spc="25" dirty="0" err="1">
                          <a:solidFill>
                            <a:schemeClr val="tx1"/>
                          </a:solidFill>
                          <a:effectLst/>
                        </a:rPr>
                        <a:t>KwH</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3407513"/>
                  </a:ext>
                </a:extLst>
              </a:tr>
              <a:tr h="305066">
                <a:tc>
                  <a:txBody>
                    <a:bodyPr/>
                    <a:lstStyle/>
                    <a:p>
                      <a:pPr algn="r">
                        <a:lnSpc>
                          <a:spcPts val="1300"/>
                        </a:lnSpc>
                        <a:spcAft>
                          <a:spcPts val="0"/>
                        </a:spcAft>
                      </a:pPr>
                      <a:r>
                        <a:rPr lang="nl-NL" sz="1000" spc="25" dirty="0">
                          <a:solidFill>
                            <a:schemeClr val="tx1"/>
                          </a:solidFill>
                          <a:effectLst/>
                        </a:rPr>
                        <a:t>Circa 30% inkoop via vrije handelsmarkt</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spcAft>
                          <a:spcPts val="0"/>
                        </a:spcAft>
                      </a:pPr>
                      <a:r>
                        <a:rPr lang="nl-NL" sz="1000" spc="25" dirty="0">
                          <a:solidFill>
                            <a:schemeClr val="tx1"/>
                          </a:solidFill>
                          <a:effectLst/>
                        </a:rPr>
                        <a:t>6-12 </a:t>
                      </a:r>
                      <a:r>
                        <a:rPr lang="nl-NL" sz="1000" spc="25" dirty="0" err="1">
                          <a:solidFill>
                            <a:schemeClr val="tx1"/>
                          </a:solidFill>
                          <a:effectLst/>
                        </a:rPr>
                        <a:t>ct</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00"/>
                        </a:lnSpc>
                        <a:spcAft>
                          <a:spcPts val="0"/>
                        </a:spcAft>
                      </a:pPr>
                      <a:r>
                        <a:rPr lang="nl-NL" sz="1000" spc="25" dirty="0">
                          <a:solidFill>
                            <a:schemeClr val="tx1"/>
                          </a:solidFill>
                          <a:effectLst/>
                        </a:rPr>
                        <a:t>Per </a:t>
                      </a:r>
                      <a:r>
                        <a:rPr lang="nl-NL" sz="1000" spc="25" dirty="0" err="1">
                          <a:solidFill>
                            <a:schemeClr val="tx1"/>
                          </a:solidFill>
                          <a:effectLst/>
                        </a:rPr>
                        <a:t>KwH</a:t>
                      </a:r>
                      <a:r>
                        <a:rPr lang="nl-NL" sz="1000" spc="25" dirty="0">
                          <a:solidFill>
                            <a:schemeClr val="tx1"/>
                          </a:solidFill>
                          <a:effectLst/>
                        </a:rPr>
                        <a:t>, per periode van 5 jaar vast te zetten.</a:t>
                      </a:r>
                      <a:endParaRPr lang="nl-NL" sz="1000" spc="2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7109117"/>
                  </a:ext>
                </a:extLst>
              </a:tr>
            </a:tbl>
          </a:graphicData>
        </a:graphic>
      </p:graphicFrame>
    </p:spTree>
    <p:extLst>
      <p:ext uri="{BB962C8B-B14F-4D97-AF65-F5344CB8AC3E}">
        <p14:creationId xmlns:p14="http://schemas.microsoft.com/office/powerpoint/2010/main" val="281880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7866"/>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650F5E4-D4F3-CFB2-8B24-E5CE73E22D6F}"/>
              </a:ext>
            </a:extLst>
          </p:cNvPr>
          <p:cNvSpPr>
            <a:spLocks noGrp="1"/>
          </p:cNvSpPr>
          <p:nvPr>
            <p:ph type="body" sz="quarter" idx="13"/>
          </p:nvPr>
        </p:nvSpPr>
        <p:spPr>
          <a:xfrm>
            <a:off x="2002604" y="1615780"/>
            <a:ext cx="5219258" cy="1303082"/>
          </a:xfrm>
          <a:solidFill>
            <a:schemeClr val="bg2">
              <a:lumMod val="20000"/>
              <a:lumOff val="80000"/>
            </a:schemeClr>
          </a:solidFill>
        </p:spPr>
        <p:txBody>
          <a:bodyPr anchor="t"/>
          <a:lstStyle/>
          <a:p>
            <a:pPr algn="l"/>
            <a:r>
              <a:rPr lang="nl-NL" sz="6000" dirty="0">
                <a:solidFill>
                  <a:srgbClr val="007664"/>
                </a:solidFill>
              </a:rPr>
              <a:t>Businesscase</a:t>
            </a:r>
          </a:p>
        </p:txBody>
      </p:sp>
      <p:pic>
        <p:nvPicPr>
          <p:cNvPr id="11" name="Afbeelding 10" descr="Afbeelding met symbool, Graphics, logo, clipart&#10;&#10;Automatisch gegenereerde beschrijving">
            <a:extLst>
              <a:ext uri="{FF2B5EF4-FFF2-40B4-BE49-F238E27FC236}">
                <a16:creationId xmlns:a16="http://schemas.microsoft.com/office/drawing/2014/main" id="{C5D206EC-BCBE-D298-3044-74AF616C8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681" y="2144351"/>
            <a:ext cx="2569298" cy="2569298"/>
          </a:xfrm>
          <a:prstGeom prst="rect">
            <a:avLst/>
          </a:prstGeom>
          <a:solidFill>
            <a:srgbClr val="FF7941"/>
          </a:solidFill>
        </p:spPr>
      </p:pic>
    </p:spTree>
    <p:extLst>
      <p:ext uri="{BB962C8B-B14F-4D97-AF65-F5344CB8AC3E}">
        <p14:creationId xmlns:p14="http://schemas.microsoft.com/office/powerpoint/2010/main" val="7387976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13CD3-B76F-6365-5F8B-7043FA18CA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5BB7C7-A406-C030-CCB1-4D9DC1B2950B}"/>
              </a:ext>
            </a:extLst>
          </p:cNvPr>
          <p:cNvSpPr>
            <a:spLocks noGrp="1"/>
          </p:cNvSpPr>
          <p:nvPr>
            <p:ph type="title"/>
          </p:nvPr>
        </p:nvSpPr>
        <p:spPr/>
        <p:txBody>
          <a:bodyPr>
            <a:noAutofit/>
          </a:bodyPr>
          <a:lstStyle/>
          <a:p>
            <a:r>
              <a:rPr lang="nl-NL" b="1" cap="none" dirty="0">
                <a:ln>
                  <a:noFill/>
                </a:ln>
                <a:solidFill>
                  <a:srgbClr val="F08050"/>
                </a:solidFill>
                <a:effectLst/>
                <a:latin typeface="+mn-lt"/>
                <a:cs typeface="Calibri" panose="020F0502020204030204" pitchFamily="34" charset="0"/>
              </a:rPr>
              <a:t>Presentatie</a:t>
            </a:r>
            <a:r>
              <a:rPr lang="nl-NL" b="1" cap="none" dirty="0">
                <a:ln>
                  <a:noFill/>
                </a:ln>
                <a:solidFill>
                  <a:srgbClr val="87CBC9"/>
                </a:solidFill>
                <a:effectLst/>
                <a:latin typeface="+mn-lt"/>
                <a:cs typeface="Calibri" panose="020F0502020204030204" pitchFamily="34" charset="0"/>
              </a:rPr>
              <a:t> </a:t>
            </a:r>
            <a:r>
              <a:rPr lang="nl-NL" b="1" cap="none" dirty="0">
                <a:ln>
                  <a:noFill/>
                </a:ln>
                <a:solidFill>
                  <a:srgbClr val="F08050"/>
                </a:solidFill>
                <a:effectLst/>
                <a:latin typeface="+mn-lt"/>
                <a:cs typeface="Calibri" panose="020F0502020204030204" pitchFamily="34" charset="0"/>
              </a:rPr>
              <a:t>Businesscase</a:t>
            </a:r>
          </a:p>
        </p:txBody>
      </p:sp>
      <p:sp>
        <p:nvSpPr>
          <p:cNvPr id="4" name="Text Placeholder 3">
            <a:extLst>
              <a:ext uri="{FF2B5EF4-FFF2-40B4-BE49-F238E27FC236}">
                <a16:creationId xmlns:a16="http://schemas.microsoft.com/office/drawing/2014/main" id="{2ACBF76E-631A-D1CA-D4E1-91F0E75CD6F5}"/>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EC97DDAB-2C99-E6A3-986D-831FF5F56C11}"/>
              </a:ext>
            </a:extLst>
          </p:cNvPr>
          <p:cNvSpPr>
            <a:spLocks noGrp="1"/>
          </p:cNvSpPr>
          <p:nvPr>
            <p:ph idx="1"/>
          </p:nvPr>
        </p:nvSpPr>
        <p:spPr>
          <a:xfrm>
            <a:off x="1032733" y="1559224"/>
            <a:ext cx="10322411" cy="3265938"/>
          </a:xfrm>
        </p:spPr>
        <p:txBody>
          <a:bodyPr/>
          <a:lstStyle/>
          <a:p>
            <a:r>
              <a:rPr lang="en-US" dirty="0" err="1">
                <a:solidFill>
                  <a:srgbClr val="7CC4A4"/>
                </a:solidFill>
              </a:rPr>
              <a:t>Inhoudsopgave</a:t>
            </a:r>
            <a:endParaRPr lang="en-US" dirty="0">
              <a:solidFill>
                <a:srgbClr val="7CC4A4"/>
              </a:solidFill>
            </a:endParaRPr>
          </a:p>
          <a:p>
            <a:pPr marL="342900" indent="-342900">
              <a:buSzPct val="80000"/>
              <a:buFont typeface="Arial" panose="020B0604020202020204" pitchFamily="34" charset="0"/>
              <a:buChar char="•"/>
            </a:pPr>
            <a:r>
              <a:rPr lang="en-US" dirty="0">
                <a:solidFill>
                  <a:srgbClr val="7CC4A4"/>
                </a:solidFill>
              </a:rPr>
              <a:t>Dashboard</a:t>
            </a:r>
          </a:p>
          <a:p>
            <a:pPr marL="342900" indent="-342900">
              <a:buSzPct val="80000"/>
              <a:buFont typeface="Arial" panose="020B0604020202020204" pitchFamily="34" charset="0"/>
              <a:buChar char="•"/>
            </a:pPr>
            <a:r>
              <a:rPr lang="en-US" dirty="0">
                <a:solidFill>
                  <a:srgbClr val="7CC4A4"/>
                </a:solidFill>
              </a:rPr>
              <a:t>Wie </a:t>
            </a:r>
            <a:r>
              <a:rPr lang="en-US" dirty="0" err="1">
                <a:solidFill>
                  <a:srgbClr val="7CC4A4"/>
                </a:solidFill>
              </a:rPr>
              <a:t>doet</a:t>
            </a:r>
            <a:r>
              <a:rPr lang="en-US" dirty="0">
                <a:solidFill>
                  <a:srgbClr val="7CC4A4"/>
                </a:solidFill>
              </a:rPr>
              <a:t> wat?</a:t>
            </a:r>
          </a:p>
          <a:p>
            <a:pPr marL="342900" indent="-342900">
              <a:buSzPct val="80000"/>
              <a:buFont typeface="Arial" panose="020B0604020202020204" pitchFamily="34" charset="0"/>
              <a:buChar char="•"/>
            </a:pPr>
            <a:r>
              <a:rPr lang="en-US" dirty="0">
                <a:solidFill>
                  <a:srgbClr val="7CC4A4"/>
                </a:solidFill>
              </a:rPr>
              <a:t>Financiering</a:t>
            </a:r>
          </a:p>
          <a:p>
            <a:pPr marL="342900" indent="-342900">
              <a:buSzPct val="80000"/>
              <a:buFont typeface="Arial" panose="020B0604020202020204" pitchFamily="34" charset="0"/>
              <a:buChar char="•"/>
            </a:pPr>
            <a:r>
              <a:rPr lang="en-US" dirty="0" err="1">
                <a:solidFill>
                  <a:srgbClr val="7CC4A4"/>
                </a:solidFill>
              </a:rPr>
              <a:t>Kerncijfers</a:t>
            </a:r>
            <a:endParaRPr lang="en-US" dirty="0">
              <a:solidFill>
                <a:srgbClr val="7CC4A4"/>
              </a:solidFill>
            </a:endParaRPr>
          </a:p>
          <a:p>
            <a:pPr marL="342900" indent="-342900">
              <a:buSzPct val="80000"/>
              <a:buFont typeface="Arial" panose="020B0604020202020204" pitchFamily="34" charset="0"/>
              <a:buChar char="•"/>
            </a:pPr>
            <a:r>
              <a:rPr lang="en-US" dirty="0" err="1">
                <a:solidFill>
                  <a:srgbClr val="7CC4A4"/>
                </a:solidFill>
              </a:rPr>
              <a:t>Tariefzekerheid</a:t>
            </a:r>
            <a:endParaRPr lang="en-US" dirty="0">
              <a:solidFill>
                <a:srgbClr val="7CC4A4"/>
              </a:solidFill>
            </a:endParaRPr>
          </a:p>
          <a:p>
            <a:pPr marL="342900" indent="-342900">
              <a:lnSpc>
                <a:spcPts val="2000"/>
              </a:lnSpc>
              <a:buFont typeface="Arial" panose="020B0604020202020204" pitchFamily="34" charset="0"/>
              <a:buChar char="•"/>
            </a:pPr>
            <a:endParaRPr lang="en-US" dirty="0"/>
          </a:p>
        </p:txBody>
      </p:sp>
      <p:sp>
        <p:nvSpPr>
          <p:cNvPr id="7" name="Rechthoek: afgeronde hoeken 6">
            <a:extLst>
              <a:ext uri="{FF2B5EF4-FFF2-40B4-BE49-F238E27FC236}">
                <a16:creationId xmlns:a16="http://schemas.microsoft.com/office/drawing/2014/main" id="{A0B4E20C-810F-64AD-143B-D73AE43C7DD4}"/>
              </a:ext>
            </a:extLst>
          </p:cNvPr>
          <p:cNvSpPr/>
          <p:nvPr/>
        </p:nvSpPr>
        <p:spPr>
          <a:xfrm>
            <a:off x="531628" y="5954233"/>
            <a:ext cx="893135" cy="829339"/>
          </a:xfrm>
          <a:prstGeom prst="round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60040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02045-5F1E-7846-8713-A2F4B0378881}"/>
              </a:ext>
            </a:extLst>
          </p:cNvPr>
          <p:cNvSpPr>
            <a:spLocks noGrp="1"/>
          </p:cNvSpPr>
          <p:nvPr>
            <p:ph type="title"/>
          </p:nvPr>
        </p:nvSpPr>
        <p:spPr/>
        <p:txBody>
          <a:bodyPr>
            <a:noAutofit/>
          </a:bodyPr>
          <a:lstStyle/>
          <a:p>
            <a:r>
              <a:rPr lang="nl-NL" dirty="0">
                <a:solidFill>
                  <a:srgbClr val="F08050"/>
                </a:solidFill>
                <a:latin typeface="+mn-lt"/>
                <a:cs typeface="Calibri" panose="020F0502020204030204" pitchFamily="34" charset="0"/>
              </a:rPr>
              <a:t>Wie doet wat?</a:t>
            </a:r>
            <a:endParaRPr lang="nl-NL" b="1" cap="none" dirty="0">
              <a:ln>
                <a:noFill/>
              </a:ln>
              <a:solidFill>
                <a:srgbClr val="F08050"/>
              </a:solidFill>
              <a:effectLst/>
              <a:latin typeface="+mn-lt"/>
              <a:cs typeface="Calibri" panose="020F0502020204030204" pitchFamily="34" charset="0"/>
            </a:endParaRPr>
          </a:p>
        </p:txBody>
      </p:sp>
      <p:sp>
        <p:nvSpPr>
          <p:cNvPr id="4" name="Text Placeholder 3">
            <a:extLst>
              <a:ext uri="{FF2B5EF4-FFF2-40B4-BE49-F238E27FC236}">
                <a16:creationId xmlns:a16="http://schemas.microsoft.com/office/drawing/2014/main" id="{82A27132-ACE2-AA5E-9157-C30C36957E3D}"/>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CDFEF44B-25CF-254C-8F9E-319D6D747EA6}"/>
              </a:ext>
            </a:extLst>
          </p:cNvPr>
          <p:cNvSpPr>
            <a:spLocks noGrp="1"/>
          </p:cNvSpPr>
          <p:nvPr>
            <p:ph idx="1"/>
          </p:nvPr>
        </p:nvSpPr>
        <p:spPr>
          <a:xfrm>
            <a:off x="731838" y="987668"/>
            <a:ext cx="11460162" cy="3396621"/>
          </a:xfrm>
        </p:spPr>
        <p:txBody>
          <a:bodyPr/>
          <a:lstStyle/>
          <a:p>
            <a:pPr algn="l"/>
            <a:r>
              <a:rPr lang="nl-NL" sz="1800" dirty="0" err="1">
                <a:effectLst/>
                <a:latin typeface="+mn-lt"/>
                <a:ea typeface="Calibri" panose="020F0502020204030204" pitchFamily="34" charset="0"/>
                <a:cs typeface="Times New Roman" panose="02020603050405020304" pitchFamily="18" charset="0"/>
              </a:rPr>
              <a:t>rmtebedrijf</a:t>
            </a:r>
            <a:r>
              <a:rPr lang="nl-NL" sz="1800" dirty="0">
                <a:effectLst/>
                <a:latin typeface="+mn-lt"/>
                <a:ea typeface="Calibri" panose="020F0502020204030204" pitchFamily="34" charset="0"/>
                <a:cs typeface="Times New Roman" panose="02020603050405020304" pitchFamily="18" charset="0"/>
              </a:rPr>
              <a:t>					Woningeigenaar</a:t>
            </a:r>
          </a:p>
          <a:p>
            <a:pPr marL="0" algn="l" rtl="0" eaLnBrk="1" fontAlgn="t" latinLnBrk="0" hangingPunct="1">
              <a:spcBef>
                <a:spcPts val="0"/>
              </a:spcBef>
              <a:spcAft>
                <a:spcPts val="0"/>
              </a:spcAft>
            </a:pPr>
            <a:r>
              <a:rPr lang="en-US" sz="2400" b="1" i="0" u="none" strike="noStrike" kern="1200" dirty="0">
                <a:solidFill>
                  <a:srgbClr val="7CC4A4"/>
                </a:solidFill>
                <a:effectLst/>
                <a:latin typeface="+mn-lt"/>
              </a:rPr>
              <a:t>KetelhuisWG	</a:t>
            </a:r>
            <a:r>
              <a:rPr lang="en-US" sz="2400" b="0" i="0" u="none" strike="noStrike" kern="1200" dirty="0">
                <a:solidFill>
                  <a:srgbClr val="7CC4A4"/>
                </a:solidFill>
                <a:effectLst/>
                <a:latin typeface="+mn-lt"/>
              </a:rPr>
              <a:t>				</a:t>
            </a:r>
            <a:r>
              <a:rPr lang="en-US" sz="2400" b="1" i="0" u="none" strike="noStrike" kern="1200" dirty="0" err="1">
                <a:solidFill>
                  <a:srgbClr val="7CC4A4"/>
                </a:solidFill>
                <a:effectLst/>
                <a:latin typeface="+mn-lt"/>
              </a:rPr>
              <a:t>Eigenaar</a:t>
            </a:r>
            <a:endParaRPr lang="en-US" sz="2400" b="1" i="0" u="none" strike="noStrike" kern="1200" dirty="0">
              <a:solidFill>
                <a:srgbClr val="7CC4A4"/>
              </a:solidFill>
              <a:effectLst/>
              <a:latin typeface="+mn-lt"/>
            </a:endParaRPr>
          </a:p>
          <a:p>
            <a:pPr marL="0" algn="l" rtl="0" eaLnBrk="1" fontAlgn="t" latinLnBrk="0" hangingPunct="1">
              <a:spcBef>
                <a:spcPts val="0"/>
              </a:spcBef>
              <a:spcAft>
                <a:spcPts val="0"/>
              </a:spcAft>
            </a:pPr>
            <a:r>
              <a:rPr lang="en-US" sz="2400" b="0" i="0" u="none" strike="noStrike" kern="1200" dirty="0" err="1">
                <a:solidFill>
                  <a:srgbClr val="7CC4A4"/>
                </a:solidFill>
                <a:effectLst/>
                <a:latin typeface="+mn-lt"/>
              </a:rPr>
              <a:t>Bouwkundige</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sparingen</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gebouw</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Aansluitgereedmaken</a:t>
            </a:r>
            <a:endParaRPr lang="en-US" sz="2400" b="0" i="0" u="none" strike="noStrike" kern="1200" dirty="0">
              <a:solidFill>
                <a:srgbClr val="7CC4A4"/>
              </a:solidFill>
              <a:effectLst/>
              <a:latin typeface="+mn-lt"/>
            </a:endParaRPr>
          </a:p>
          <a:p>
            <a:pPr marL="0" algn="l" rtl="0" eaLnBrk="1" fontAlgn="t" latinLnBrk="0" hangingPunct="1">
              <a:spcBef>
                <a:spcPts val="0"/>
              </a:spcBef>
              <a:spcAft>
                <a:spcPts val="0"/>
              </a:spcAft>
            </a:pPr>
            <a:r>
              <a:rPr lang="en-US" sz="2400" b="0" i="0" u="none" strike="noStrike" kern="1200" dirty="0" err="1">
                <a:solidFill>
                  <a:srgbClr val="7CC4A4"/>
                </a:solidFill>
                <a:effectLst/>
                <a:latin typeface="+mn-lt"/>
              </a:rPr>
              <a:t>Inductiekookaansluiting</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Inductiekooktoeste</a:t>
            </a:r>
            <a:r>
              <a:rPr lang="en-US" sz="2400" dirty="0" err="1">
                <a:solidFill>
                  <a:srgbClr val="7CC4A4"/>
                </a:solidFill>
                <a:latin typeface="+mn-lt"/>
              </a:rPr>
              <a:t>l</a:t>
            </a:r>
            <a:r>
              <a:rPr lang="en-US" sz="2400" b="0" i="0" u="none" strike="noStrike" kern="1200" dirty="0">
                <a:solidFill>
                  <a:srgbClr val="7CC4A4"/>
                </a:solidFill>
                <a:effectLst/>
                <a:latin typeface="+mn-lt"/>
              </a:rPr>
              <a:t>	</a:t>
            </a:r>
          </a:p>
          <a:p>
            <a:pPr fontAlgn="t">
              <a:spcBef>
                <a:spcPts val="0"/>
              </a:spcBef>
            </a:pPr>
            <a:r>
              <a:rPr lang="en-US" sz="2400" b="0" i="0" u="none" strike="noStrike" kern="1200" dirty="0" err="1">
                <a:solidFill>
                  <a:srgbClr val="7CC4A4"/>
                </a:solidFill>
                <a:effectLst/>
                <a:latin typeface="+mn-lt"/>
              </a:rPr>
              <a:t>Distributieleidingen</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gebouw</a:t>
            </a:r>
            <a:r>
              <a:rPr lang="en-US" sz="2400" b="0" i="0" u="none" strike="noStrike" kern="1200" dirty="0">
                <a:solidFill>
                  <a:srgbClr val="7CC4A4"/>
                </a:solidFill>
                <a:effectLst/>
                <a:latin typeface="+mn-lt"/>
              </a:rPr>
              <a:t>		</a:t>
            </a:r>
            <a:r>
              <a:rPr lang="en-US" sz="2400" dirty="0" err="1">
                <a:solidFill>
                  <a:srgbClr val="7CC4A4"/>
                </a:solidFill>
                <a:latin typeface="+mn-lt"/>
              </a:rPr>
              <a:t>Aanvragen</a:t>
            </a:r>
            <a:r>
              <a:rPr lang="en-US" sz="2400" dirty="0">
                <a:solidFill>
                  <a:srgbClr val="7CC4A4"/>
                </a:solidFill>
                <a:latin typeface="+mn-lt"/>
              </a:rPr>
              <a:t> </a:t>
            </a:r>
            <a:r>
              <a:rPr lang="en-US" sz="2400" dirty="0" err="1">
                <a:solidFill>
                  <a:srgbClr val="7CC4A4"/>
                </a:solidFill>
                <a:latin typeface="+mn-lt"/>
              </a:rPr>
              <a:t>verwijderen</a:t>
            </a:r>
            <a:r>
              <a:rPr lang="en-US" sz="2400" dirty="0">
                <a:solidFill>
                  <a:srgbClr val="7CC4A4"/>
                </a:solidFill>
                <a:latin typeface="+mn-lt"/>
              </a:rPr>
              <a:t> </a:t>
            </a:r>
            <a:r>
              <a:rPr lang="en-US" sz="2400" dirty="0" err="1">
                <a:solidFill>
                  <a:srgbClr val="7CC4A4"/>
                </a:solidFill>
                <a:latin typeface="+mn-lt"/>
              </a:rPr>
              <a:t>gasaansluiting</a:t>
            </a:r>
            <a:endParaRPr lang="en-US" sz="2400" b="0" i="0" u="none" strike="noStrike" kern="1200" dirty="0">
              <a:solidFill>
                <a:srgbClr val="7CC4A4"/>
              </a:solidFill>
              <a:effectLst/>
              <a:latin typeface="+mn-lt"/>
            </a:endParaRPr>
          </a:p>
          <a:p>
            <a:pPr marL="0" algn="l" rtl="0" eaLnBrk="1" fontAlgn="t" latinLnBrk="0" hangingPunct="1">
              <a:spcBef>
                <a:spcPts val="0"/>
              </a:spcBef>
              <a:spcAft>
                <a:spcPts val="0"/>
              </a:spcAft>
            </a:pPr>
            <a:r>
              <a:rPr lang="en-US" sz="2400" b="0" i="0" u="none" strike="noStrike" kern="1200" dirty="0" err="1">
                <a:solidFill>
                  <a:srgbClr val="7CC4A4"/>
                </a:solidFill>
                <a:effectLst/>
                <a:latin typeface="+mn-lt"/>
              </a:rPr>
              <a:t>Verwijderen</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gasleidingen</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woning</a:t>
            </a:r>
            <a:r>
              <a:rPr lang="en-US" sz="2400" b="0" i="0" u="none" strike="noStrike" kern="1200" dirty="0">
                <a:solidFill>
                  <a:srgbClr val="7CC4A4"/>
                </a:solidFill>
                <a:effectLst/>
                <a:latin typeface="+mn-lt"/>
              </a:rPr>
              <a:t>		</a:t>
            </a:r>
            <a:r>
              <a:rPr lang="en-US" sz="2400" dirty="0">
                <a:solidFill>
                  <a:srgbClr val="7CC4A4"/>
                </a:solidFill>
                <a:latin typeface="+mn-lt"/>
              </a:rPr>
              <a:t> 	</a:t>
            </a:r>
            <a:endParaRPr lang="nl-NL" sz="2400" b="0" i="0" u="none" strike="noStrike" dirty="0">
              <a:solidFill>
                <a:srgbClr val="7CC4A4"/>
              </a:solidFill>
              <a:effectLst/>
              <a:latin typeface="+mn-lt"/>
            </a:endParaRPr>
          </a:p>
          <a:p>
            <a:pPr algn="l" fontAlgn="t">
              <a:spcBef>
                <a:spcPts val="0"/>
              </a:spcBef>
            </a:pPr>
            <a:r>
              <a:rPr lang="en-US" sz="2400" b="0" i="0" u="none" strike="noStrike" kern="1200" dirty="0" err="1">
                <a:solidFill>
                  <a:srgbClr val="7CC4A4"/>
                </a:solidFill>
                <a:effectLst/>
                <a:latin typeface="+mn-lt"/>
              </a:rPr>
              <a:t>Brandwerend</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afdichten</a:t>
            </a:r>
            <a:r>
              <a:rPr lang="en-US" sz="2400" dirty="0">
                <a:solidFill>
                  <a:srgbClr val="7CC4A4"/>
                </a:solidFill>
                <a:latin typeface="+mn-lt"/>
              </a:rPr>
              <a:t> </a:t>
            </a:r>
            <a:r>
              <a:rPr lang="en-US" sz="2400" dirty="0" err="1">
                <a:solidFill>
                  <a:srgbClr val="7CC4A4"/>
                </a:solidFill>
                <a:latin typeface="+mn-lt"/>
              </a:rPr>
              <a:t>doorvoeren</a:t>
            </a:r>
            <a:r>
              <a:rPr lang="en-US" sz="2400" dirty="0">
                <a:solidFill>
                  <a:srgbClr val="7CC4A4"/>
                </a:solidFill>
                <a:latin typeface="+mn-lt"/>
              </a:rPr>
              <a:t>			</a:t>
            </a:r>
            <a:endParaRPr lang="nl-NL" sz="2400" b="0" i="0" u="none" strike="noStrike" dirty="0">
              <a:solidFill>
                <a:srgbClr val="7CC4A4"/>
              </a:solidFill>
              <a:effectLst/>
              <a:latin typeface="+mn-lt"/>
            </a:endParaRPr>
          </a:p>
          <a:p>
            <a:pPr algn="l" fontAlgn="t">
              <a:spcBef>
                <a:spcPts val="0"/>
              </a:spcBef>
            </a:pPr>
            <a:r>
              <a:rPr lang="en-US" sz="2400" b="0" i="0" u="none" strike="noStrike" kern="1200" dirty="0" err="1">
                <a:solidFill>
                  <a:srgbClr val="7CC4A4"/>
                </a:solidFill>
                <a:effectLst/>
                <a:latin typeface="+mn-lt"/>
              </a:rPr>
              <a:t>Demonteren</a:t>
            </a:r>
            <a:r>
              <a:rPr lang="en-US" sz="2400" b="0" i="0" u="none" strike="noStrike" kern="1200" dirty="0">
                <a:solidFill>
                  <a:srgbClr val="7CC4A4"/>
                </a:solidFill>
                <a:effectLst/>
                <a:latin typeface="+mn-lt"/>
              </a:rPr>
              <a:t> en </a:t>
            </a:r>
            <a:r>
              <a:rPr lang="en-US" sz="2400" b="0" i="0" u="none" strike="noStrike" kern="1200" dirty="0" err="1">
                <a:solidFill>
                  <a:srgbClr val="7CC4A4"/>
                </a:solidFill>
                <a:effectLst/>
                <a:latin typeface="+mn-lt"/>
              </a:rPr>
              <a:t>verwijderen</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gasketel</a:t>
            </a:r>
            <a:r>
              <a:rPr lang="en-US" sz="2400" b="0" i="0" u="none" strike="noStrike" kern="1200" dirty="0">
                <a:solidFill>
                  <a:srgbClr val="7CC4A4"/>
                </a:solidFill>
                <a:effectLst/>
                <a:latin typeface="+mn-lt"/>
              </a:rPr>
              <a:t>			</a:t>
            </a:r>
          </a:p>
          <a:p>
            <a:pPr algn="l" fontAlgn="t">
              <a:spcBef>
                <a:spcPts val="0"/>
              </a:spcBef>
            </a:pPr>
            <a:r>
              <a:rPr lang="en-US" sz="2400" dirty="0">
                <a:solidFill>
                  <a:srgbClr val="7CC4A4"/>
                </a:solidFill>
                <a:latin typeface="+mn-lt"/>
              </a:rPr>
              <a:t>en </a:t>
            </a:r>
            <a:r>
              <a:rPr lang="en-US" sz="2400" dirty="0" err="1">
                <a:solidFill>
                  <a:srgbClr val="7CC4A4"/>
                </a:solidFill>
                <a:latin typeface="+mn-lt"/>
              </a:rPr>
              <a:t>binnenhuisinstallatie</a:t>
            </a:r>
            <a:endParaRPr lang="nl-NL" sz="2400" b="0" i="0" u="none" strike="noStrike" dirty="0">
              <a:solidFill>
                <a:srgbClr val="7CC4A4"/>
              </a:solidFill>
              <a:effectLst/>
              <a:latin typeface="+mn-lt"/>
            </a:endParaRPr>
          </a:p>
          <a:p>
            <a:pPr marL="0" algn="l" rtl="0" eaLnBrk="1" fontAlgn="t" latinLnBrk="0" hangingPunct="1">
              <a:spcBef>
                <a:spcPts val="0"/>
              </a:spcBef>
              <a:spcAft>
                <a:spcPts val="0"/>
              </a:spcAft>
            </a:pPr>
            <a:r>
              <a:rPr lang="en-US" sz="2400" b="0" i="0" u="none" strike="noStrike" kern="1200" dirty="0" err="1">
                <a:solidFill>
                  <a:srgbClr val="7CC4A4"/>
                </a:solidFill>
                <a:effectLst/>
                <a:latin typeface="+mn-lt"/>
              </a:rPr>
              <a:t>Verwijderen</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rookgasafvoer</a:t>
            </a:r>
            <a:endParaRPr lang="nl-NL" sz="2400" b="0" i="0" u="none" strike="noStrike" dirty="0">
              <a:solidFill>
                <a:srgbClr val="7CC4A4"/>
              </a:solidFill>
              <a:effectLst/>
              <a:latin typeface="+mn-lt"/>
            </a:endParaRPr>
          </a:p>
          <a:p>
            <a:pPr marL="0" algn="l" rtl="0" eaLnBrk="1" fontAlgn="t" latinLnBrk="0" hangingPunct="1">
              <a:spcBef>
                <a:spcPts val="0"/>
              </a:spcBef>
              <a:spcAft>
                <a:spcPts val="0"/>
              </a:spcAft>
            </a:pPr>
            <a:r>
              <a:rPr lang="en-US" sz="2400" b="0" i="0" u="none" strike="noStrike" kern="1200" dirty="0" err="1">
                <a:solidFill>
                  <a:srgbClr val="7CC4A4"/>
                </a:solidFill>
                <a:effectLst/>
                <a:latin typeface="+mn-lt"/>
              </a:rPr>
              <a:t>Afdichten</a:t>
            </a:r>
            <a:r>
              <a:rPr lang="en-US" sz="2400" b="0" i="0" u="none" strike="noStrike" kern="1200" dirty="0">
                <a:solidFill>
                  <a:srgbClr val="7CC4A4"/>
                </a:solidFill>
                <a:effectLst/>
                <a:latin typeface="+mn-lt"/>
              </a:rPr>
              <a:t> dak en </a:t>
            </a:r>
            <a:r>
              <a:rPr lang="en-US" sz="2400" b="0" i="0" u="none" strike="noStrike" kern="1200" dirty="0" err="1">
                <a:solidFill>
                  <a:srgbClr val="7CC4A4"/>
                </a:solidFill>
                <a:effectLst/>
                <a:latin typeface="+mn-lt"/>
              </a:rPr>
              <a:t>geveldoorvoeren</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rookgasafvoer</a:t>
            </a:r>
            <a:endParaRPr lang="nl-NL" sz="2400" b="0" i="0" u="none" strike="noStrike" dirty="0">
              <a:solidFill>
                <a:srgbClr val="7CC4A4"/>
              </a:solidFill>
              <a:effectLst/>
              <a:latin typeface="+mn-lt"/>
            </a:endParaRPr>
          </a:p>
          <a:p>
            <a:pPr marL="0" algn="l" rtl="0" eaLnBrk="1" fontAlgn="t" latinLnBrk="0" hangingPunct="1">
              <a:spcBef>
                <a:spcPts val="0"/>
              </a:spcBef>
              <a:spcAft>
                <a:spcPts val="0"/>
              </a:spcAft>
            </a:pPr>
            <a:r>
              <a:rPr lang="en-US" sz="2400" b="0" i="0" u="none" strike="noStrike" kern="1200" dirty="0" err="1">
                <a:solidFill>
                  <a:srgbClr val="7CC4A4"/>
                </a:solidFill>
                <a:effectLst/>
                <a:latin typeface="+mn-lt"/>
              </a:rPr>
              <a:t>Afleverset</a:t>
            </a:r>
            <a:r>
              <a:rPr lang="en-US" sz="2400" b="0" i="0" u="none" strike="noStrike" kern="1200" dirty="0">
                <a:solidFill>
                  <a:srgbClr val="7CC4A4"/>
                </a:solidFill>
                <a:effectLst/>
                <a:latin typeface="+mn-lt"/>
              </a:rPr>
              <a:t> in </a:t>
            </a:r>
            <a:r>
              <a:rPr lang="en-US" sz="2400" b="0" i="0" u="none" strike="noStrike" kern="1200" dirty="0" err="1">
                <a:solidFill>
                  <a:srgbClr val="7CC4A4"/>
                </a:solidFill>
                <a:effectLst/>
                <a:latin typeface="+mn-lt"/>
              </a:rPr>
              <a:t>woning</a:t>
            </a:r>
            <a:endParaRPr lang="nl-NL" sz="2400" b="0" i="0" u="none" strike="noStrike" dirty="0">
              <a:solidFill>
                <a:srgbClr val="7CC4A4"/>
              </a:solidFill>
              <a:effectLst/>
              <a:latin typeface="+mn-lt"/>
            </a:endParaRPr>
          </a:p>
          <a:p>
            <a:pPr marL="0" algn="l" rtl="0" eaLnBrk="1" fontAlgn="t" latinLnBrk="0" hangingPunct="1">
              <a:spcBef>
                <a:spcPts val="0"/>
              </a:spcBef>
              <a:spcAft>
                <a:spcPts val="0"/>
              </a:spcAft>
            </a:pPr>
            <a:r>
              <a:rPr lang="en-US" sz="2400" b="0" i="0" u="none" strike="noStrike" kern="1200" dirty="0" err="1">
                <a:solidFill>
                  <a:srgbClr val="7CC4A4"/>
                </a:solidFill>
                <a:effectLst/>
                <a:latin typeface="+mn-lt"/>
              </a:rPr>
              <a:t>Aansluiten</a:t>
            </a:r>
            <a:r>
              <a:rPr lang="en-US" sz="2400" b="0" i="0" u="none" strike="noStrike" kern="1200" dirty="0">
                <a:solidFill>
                  <a:srgbClr val="7CC4A4"/>
                </a:solidFill>
                <a:effectLst/>
                <a:latin typeface="+mn-lt"/>
              </a:rPr>
              <a:t> </a:t>
            </a:r>
            <a:r>
              <a:rPr lang="en-US" sz="2400" b="0" i="0" u="none" strike="noStrike" kern="1200" dirty="0" err="1">
                <a:solidFill>
                  <a:srgbClr val="7CC4A4"/>
                </a:solidFill>
                <a:effectLst/>
                <a:latin typeface="+mn-lt"/>
              </a:rPr>
              <a:t>afleverset</a:t>
            </a:r>
            <a:r>
              <a:rPr lang="en-US" sz="2400" b="0" i="0" u="none" strike="noStrike" kern="1200" dirty="0">
                <a:solidFill>
                  <a:srgbClr val="7CC4A4"/>
                </a:solidFill>
                <a:effectLst/>
                <a:latin typeface="+mn-lt"/>
              </a:rPr>
              <a:t> op </a:t>
            </a:r>
            <a:r>
              <a:rPr lang="en-US" sz="2400" b="0" i="0" u="none" strike="noStrike" kern="1200" dirty="0" err="1">
                <a:solidFill>
                  <a:srgbClr val="7CC4A4"/>
                </a:solidFill>
                <a:effectLst/>
                <a:latin typeface="+mn-lt"/>
              </a:rPr>
              <a:t>binnenhuisinstallatie</a:t>
            </a:r>
            <a:br>
              <a:rPr lang="en-US" sz="2400" b="0" i="0" u="none" strike="noStrike" kern="1200" dirty="0">
                <a:solidFill>
                  <a:srgbClr val="7CC4A4"/>
                </a:solidFill>
                <a:effectLst/>
                <a:latin typeface="+mn-lt"/>
              </a:rPr>
            </a:br>
            <a:r>
              <a:rPr lang="en-US" sz="2400" dirty="0" err="1">
                <a:solidFill>
                  <a:srgbClr val="7CC4A4"/>
                </a:solidFill>
                <a:latin typeface="+mn-lt"/>
              </a:rPr>
              <a:t>Waterzijdig</a:t>
            </a:r>
            <a:r>
              <a:rPr lang="en-US" sz="2400" dirty="0">
                <a:solidFill>
                  <a:srgbClr val="7CC4A4"/>
                </a:solidFill>
                <a:latin typeface="+mn-lt"/>
              </a:rPr>
              <a:t> </a:t>
            </a:r>
            <a:r>
              <a:rPr lang="en-US" sz="2400" dirty="0" err="1">
                <a:solidFill>
                  <a:srgbClr val="7CC4A4"/>
                </a:solidFill>
                <a:latin typeface="+mn-lt"/>
              </a:rPr>
              <a:t>inregelen</a:t>
            </a:r>
            <a:endParaRPr lang="en-US" sz="2400" dirty="0"/>
          </a:p>
        </p:txBody>
      </p:sp>
      <p:sp>
        <p:nvSpPr>
          <p:cNvPr id="7" name="Rechthoek: afgeronde hoeken 6">
            <a:extLst>
              <a:ext uri="{FF2B5EF4-FFF2-40B4-BE49-F238E27FC236}">
                <a16:creationId xmlns:a16="http://schemas.microsoft.com/office/drawing/2014/main" id="{F08B3B0E-E885-7DA7-4FEC-F399E73427A1}"/>
              </a:ext>
            </a:extLst>
          </p:cNvPr>
          <p:cNvSpPr/>
          <p:nvPr/>
        </p:nvSpPr>
        <p:spPr>
          <a:xfrm>
            <a:off x="531628" y="6167586"/>
            <a:ext cx="893135" cy="829339"/>
          </a:xfrm>
          <a:prstGeom prst="round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3272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5464-FA9A-881E-82C6-823D406C9D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6D0D69-5713-B1EE-B0EE-B7AF6824C246}"/>
              </a:ext>
            </a:extLst>
          </p:cNvPr>
          <p:cNvSpPr>
            <a:spLocks noGrp="1"/>
          </p:cNvSpPr>
          <p:nvPr>
            <p:ph type="title"/>
          </p:nvPr>
        </p:nvSpPr>
        <p:spPr/>
        <p:txBody>
          <a:bodyPr>
            <a:noAutofit/>
          </a:bodyPr>
          <a:lstStyle/>
          <a:p>
            <a:r>
              <a:rPr lang="nl-NL" dirty="0">
                <a:solidFill>
                  <a:srgbClr val="F08050"/>
                </a:solidFill>
                <a:latin typeface="+mn-lt"/>
                <a:cs typeface="Calibri" panose="020F0502020204030204" pitchFamily="34" charset="0"/>
              </a:rPr>
              <a:t>Financiering</a:t>
            </a:r>
            <a:endParaRPr lang="nl-NL" b="1" cap="none" dirty="0">
              <a:ln>
                <a:noFill/>
              </a:ln>
              <a:solidFill>
                <a:srgbClr val="F08050"/>
              </a:solidFill>
              <a:effectLst/>
              <a:latin typeface="+mn-lt"/>
              <a:cs typeface="Calibri" panose="020F0502020204030204" pitchFamily="34" charset="0"/>
            </a:endParaRPr>
          </a:p>
        </p:txBody>
      </p:sp>
      <p:sp>
        <p:nvSpPr>
          <p:cNvPr id="4" name="Text Placeholder 3">
            <a:extLst>
              <a:ext uri="{FF2B5EF4-FFF2-40B4-BE49-F238E27FC236}">
                <a16:creationId xmlns:a16="http://schemas.microsoft.com/office/drawing/2014/main" id="{2D561D48-3D40-F064-941B-7DBF164D1CE4}"/>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D998F786-BE37-512B-1187-3440268E5523}"/>
              </a:ext>
            </a:extLst>
          </p:cNvPr>
          <p:cNvSpPr>
            <a:spLocks noGrp="1"/>
          </p:cNvSpPr>
          <p:nvPr>
            <p:ph idx="1"/>
          </p:nvPr>
        </p:nvSpPr>
        <p:spPr>
          <a:xfrm>
            <a:off x="767218" y="1475850"/>
            <a:ext cx="11069615" cy="3396621"/>
          </a:xfrm>
        </p:spPr>
        <p:txBody>
          <a:bodyPr/>
          <a:lstStyle/>
          <a:p>
            <a:pPr marL="457200" indent="-457200">
              <a:buSzPct val="80000"/>
              <a:buFont typeface="Arial" panose="020B0604020202020204" pitchFamily="34" charset="0"/>
              <a:buChar char="•"/>
            </a:pPr>
            <a:r>
              <a:rPr lang="en-US" sz="3200" dirty="0">
                <a:solidFill>
                  <a:srgbClr val="7CC4A4"/>
                </a:solidFill>
              </a:rPr>
              <a:t>AL</a:t>
            </a:r>
            <a:r>
              <a:rPr lang="en-US" dirty="0">
                <a:solidFill>
                  <a:srgbClr val="7CC4A4"/>
                </a:solidFill>
              </a:rPr>
              <a:t>V </a:t>
            </a:r>
            <a:r>
              <a:rPr lang="en-US" dirty="0" err="1">
                <a:solidFill>
                  <a:srgbClr val="7CC4A4"/>
                </a:solidFill>
              </a:rPr>
              <a:t>maart</a:t>
            </a:r>
            <a:r>
              <a:rPr lang="en-US" dirty="0">
                <a:solidFill>
                  <a:srgbClr val="7CC4A4"/>
                </a:solidFill>
              </a:rPr>
              <a:t> 2024: op </a:t>
            </a:r>
            <a:r>
              <a:rPr lang="en-US" dirty="0" err="1">
                <a:solidFill>
                  <a:srgbClr val="7CC4A4"/>
                </a:solidFill>
              </a:rPr>
              <a:t>zoek</a:t>
            </a:r>
            <a:r>
              <a:rPr lang="en-US" dirty="0">
                <a:solidFill>
                  <a:srgbClr val="7CC4A4"/>
                </a:solidFill>
              </a:rPr>
              <a:t> </a:t>
            </a:r>
            <a:r>
              <a:rPr lang="en-US" dirty="0" err="1">
                <a:solidFill>
                  <a:srgbClr val="7CC4A4"/>
                </a:solidFill>
              </a:rPr>
              <a:t>naar</a:t>
            </a:r>
            <a:r>
              <a:rPr lang="en-US" dirty="0">
                <a:solidFill>
                  <a:srgbClr val="7CC4A4"/>
                </a:solidFill>
              </a:rPr>
              <a:t> </a:t>
            </a:r>
            <a:r>
              <a:rPr lang="en-US" dirty="0" err="1">
                <a:solidFill>
                  <a:srgbClr val="7CC4A4"/>
                </a:solidFill>
              </a:rPr>
              <a:t>lagere</a:t>
            </a:r>
            <a:r>
              <a:rPr lang="en-US" dirty="0">
                <a:solidFill>
                  <a:srgbClr val="7CC4A4"/>
                </a:solidFill>
              </a:rPr>
              <a:t> </a:t>
            </a:r>
            <a:r>
              <a:rPr lang="en-US" dirty="0" err="1">
                <a:solidFill>
                  <a:srgbClr val="7CC4A4"/>
                </a:solidFill>
              </a:rPr>
              <a:t>rente</a:t>
            </a:r>
            <a:endParaRPr lang="en-US" dirty="0">
              <a:solidFill>
                <a:srgbClr val="7CC4A4"/>
              </a:solidFill>
            </a:endParaRPr>
          </a:p>
          <a:p>
            <a:pPr marL="457200" indent="-457200">
              <a:buSzPct val="80000"/>
              <a:buFont typeface="Arial" panose="020B0604020202020204" pitchFamily="34" charset="0"/>
              <a:buChar char="•"/>
            </a:pPr>
            <a:r>
              <a:rPr lang="en-US" dirty="0" err="1">
                <a:solidFill>
                  <a:srgbClr val="7CC4A4"/>
                </a:solidFill>
              </a:rPr>
              <a:t>Aanbiedingen</a:t>
            </a:r>
            <a:r>
              <a:rPr lang="en-US" dirty="0">
                <a:solidFill>
                  <a:srgbClr val="7CC4A4"/>
                </a:solidFill>
              </a:rPr>
              <a:t> </a:t>
            </a:r>
            <a:r>
              <a:rPr lang="en-US" dirty="0" err="1">
                <a:solidFill>
                  <a:srgbClr val="7CC4A4"/>
                </a:solidFill>
              </a:rPr>
              <a:t>Triodos</a:t>
            </a:r>
            <a:r>
              <a:rPr lang="en-US" dirty="0">
                <a:solidFill>
                  <a:srgbClr val="7CC4A4"/>
                </a:solidFill>
              </a:rPr>
              <a:t> en </a:t>
            </a:r>
            <a:r>
              <a:rPr lang="en-US" dirty="0" err="1">
                <a:solidFill>
                  <a:srgbClr val="7CC4A4"/>
                </a:solidFill>
              </a:rPr>
              <a:t>Waterschapsbank</a:t>
            </a:r>
            <a:endParaRPr lang="en-US" dirty="0">
              <a:solidFill>
                <a:srgbClr val="7CC4A4"/>
              </a:solidFill>
            </a:endParaRPr>
          </a:p>
          <a:p>
            <a:pPr marL="457200" indent="-457200">
              <a:buSzPct val="80000"/>
              <a:buFont typeface="Arial" panose="020B0604020202020204" pitchFamily="34" charset="0"/>
              <a:buChar char="•"/>
            </a:pPr>
            <a:r>
              <a:rPr lang="en-US" dirty="0" err="1">
                <a:solidFill>
                  <a:srgbClr val="7CC4A4"/>
                </a:solidFill>
              </a:rPr>
              <a:t>Gemeentegarantie</a:t>
            </a:r>
            <a:r>
              <a:rPr lang="en-US" dirty="0">
                <a:solidFill>
                  <a:srgbClr val="7CC4A4"/>
                </a:solidFill>
              </a:rPr>
              <a:t> </a:t>
            </a:r>
            <a:r>
              <a:rPr lang="en-US" dirty="0" err="1">
                <a:solidFill>
                  <a:srgbClr val="7CC4A4"/>
                </a:solidFill>
              </a:rPr>
              <a:t>nodig</a:t>
            </a:r>
            <a:br>
              <a:rPr lang="en-US" dirty="0">
                <a:solidFill>
                  <a:srgbClr val="7CC4A4"/>
                </a:solidFill>
              </a:rPr>
            </a:br>
            <a:endParaRPr lang="en-US" dirty="0">
              <a:solidFill>
                <a:srgbClr val="7CC4A4"/>
              </a:solidFill>
            </a:endParaRPr>
          </a:p>
          <a:p>
            <a:pPr marL="457200" indent="-457200">
              <a:buSzPct val="80000"/>
              <a:buFont typeface="Arial" panose="020B0604020202020204" pitchFamily="34" charset="0"/>
              <a:buChar char="•"/>
            </a:pPr>
            <a:r>
              <a:rPr lang="en-US" dirty="0" err="1">
                <a:solidFill>
                  <a:srgbClr val="7CC4A4"/>
                </a:solidFill>
              </a:rPr>
              <a:t>Raadsbesluit</a:t>
            </a:r>
            <a:r>
              <a:rPr lang="en-US" dirty="0">
                <a:solidFill>
                  <a:srgbClr val="7CC4A4"/>
                </a:solidFill>
              </a:rPr>
              <a:t> </a:t>
            </a:r>
            <a:r>
              <a:rPr lang="en-US" dirty="0" err="1">
                <a:solidFill>
                  <a:srgbClr val="7CC4A4"/>
                </a:solidFill>
              </a:rPr>
              <a:t>gemeentelijke</a:t>
            </a:r>
            <a:r>
              <a:rPr lang="en-US" dirty="0">
                <a:solidFill>
                  <a:srgbClr val="7CC4A4"/>
                </a:solidFill>
              </a:rPr>
              <a:t> financiering </a:t>
            </a:r>
          </a:p>
          <a:p>
            <a:pPr>
              <a:buSzPct val="80000"/>
            </a:pPr>
            <a:r>
              <a:rPr lang="en-US" dirty="0">
                <a:solidFill>
                  <a:srgbClr val="7CC4A4"/>
                </a:solidFill>
              </a:rPr>
              <a:t>        </a:t>
            </a:r>
          </a:p>
          <a:p>
            <a:pPr>
              <a:buSzPct val="80000"/>
            </a:pPr>
            <a:r>
              <a:rPr lang="en-US" dirty="0">
                <a:solidFill>
                  <a:srgbClr val="7CC4A4"/>
                </a:solidFill>
              </a:rPr>
              <a:t>                    Twee </a:t>
            </a:r>
            <a:r>
              <a:rPr lang="en-US" dirty="0" err="1">
                <a:solidFill>
                  <a:srgbClr val="7CC4A4"/>
                </a:solidFill>
              </a:rPr>
              <a:t>doelen</a:t>
            </a:r>
            <a:r>
              <a:rPr lang="en-US" dirty="0">
                <a:solidFill>
                  <a:srgbClr val="7CC4A4"/>
                </a:solidFill>
              </a:rPr>
              <a:t> in </a:t>
            </a:r>
            <a:r>
              <a:rPr lang="en-US" dirty="0" err="1">
                <a:solidFill>
                  <a:srgbClr val="7CC4A4"/>
                </a:solidFill>
              </a:rPr>
              <a:t>één</a:t>
            </a:r>
            <a:r>
              <a:rPr lang="en-US" dirty="0">
                <a:solidFill>
                  <a:srgbClr val="7CC4A4"/>
                </a:solidFill>
              </a:rPr>
              <a:t>: </a:t>
            </a:r>
            <a:r>
              <a:rPr lang="en-US" dirty="0" err="1">
                <a:solidFill>
                  <a:srgbClr val="7CC4A4"/>
                </a:solidFill>
              </a:rPr>
              <a:t>goedkoop</a:t>
            </a:r>
            <a:r>
              <a:rPr lang="en-US" dirty="0">
                <a:solidFill>
                  <a:srgbClr val="7CC4A4"/>
                </a:solidFill>
              </a:rPr>
              <a:t> en </a:t>
            </a:r>
            <a:r>
              <a:rPr lang="en-US" dirty="0" err="1">
                <a:solidFill>
                  <a:srgbClr val="7CC4A4"/>
                </a:solidFill>
              </a:rPr>
              <a:t>risico’s</a:t>
            </a:r>
            <a:r>
              <a:rPr lang="en-US" dirty="0">
                <a:solidFill>
                  <a:srgbClr val="7CC4A4"/>
                </a:solidFill>
              </a:rPr>
              <a:t> </a:t>
            </a:r>
            <a:r>
              <a:rPr lang="en-US" dirty="0" err="1">
                <a:solidFill>
                  <a:srgbClr val="7CC4A4"/>
                </a:solidFill>
              </a:rPr>
              <a:t>afgedekt</a:t>
            </a:r>
            <a:endParaRPr lang="en-US" dirty="0">
              <a:solidFill>
                <a:srgbClr val="7CC4A4"/>
              </a:solidFill>
            </a:endParaRPr>
          </a:p>
        </p:txBody>
      </p:sp>
      <p:cxnSp>
        <p:nvCxnSpPr>
          <p:cNvPr id="8" name="Verbindingslijn: gebogen 7">
            <a:extLst>
              <a:ext uri="{FF2B5EF4-FFF2-40B4-BE49-F238E27FC236}">
                <a16:creationId xmlns:a16="http://schemas.microsoft.com/office/drawing/2014/main" id="{5881A01F-E451-305A-9530-94A0EFD45864}"/>
              </a:ext>
            </a:extLst>
          </p:cNvPr>
          <p:cNvCxnSpPr>
            <a:cxnSpLocks/>
          </p:cNvCxnSpPr>
          <p:nvPr/>
        </p:nvCxnSpPr>
        <p:spPr>
          <a:xfrm>
            <a:off x="1295399" y="4358768"/>
            <a:ext cx="1072229" cy="632374"/>
          </a:xfrm>
          <a:prstGeom prst="bentConnector3">
            <a:avLst>
              <a:gd name="adj1" fmla="val 1933"/>
            </a:avLst>
          </a:prstGeom>
          <a:ln w="38100">
            <a:solidFill>
              <a:srgbClr val="7CC4A4"/>
            </a:solidFill>
            <a:tailEnd type="triangle"/>
          </a:ln>
        </p:spPr>
        <p:style>
          <a:lnRef idx="1">
            <a:schemeClr val="accent1"/>
          </a:lnRef>
          <a:fillRef idx="0">
            <a:schemeClr val="accent1"/>
          </a:fillRef>
          <a:effectRef idx="0">
            <a:schemeClr val="accent1"/>
          </a:effectRef>
          <a:fontRef idx="minor">
            <a:schemeClr val="tx1"/>
          </a:fontRef>
        </p:style>
      </p:cxnSp>
      <p:sp>
        <p:nvSpPr>
          <p:cNvPr id="27" name="Rechthoek: afgeronde hoeken 26">
            <a:extLst>
              <a:ext uri="{FF2B5EF4-FFF2-40B4-BE49-F238E27FC236}">
                <a16:creationId xmlns:a16="http://schemas.microsoft.com/office/drawing/2014/main" id="{B9282FBF-1E5F-61A7-EB8F-E941E0F5675A}"/>
              </a:ext>
            </a:extLst>
          </p:cNvPr>
          <p:cNvSpPr/>
          <p:nvPr/>
        </p:nvSpPr>
        <p:spPr>
          <a:xfrm>
            <a:off x="531628" y="5954233"/>
            <a:ext cx="893135" cy="829339"/>
          </a:xfrm>
          <a:prstGeom prst="round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28225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F733D-6932-F3C6-B2A6-DCDB74B67D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C4E50E-E645-0744-AEB0-8E16D79FA100}"/>
              </a:ext>
            </a:extLst>
          </p:cNvPr>
          <p:cNvSpPr>
            <a:spLocks noGrp="1"/>
          </p:cNvSpPr>
          <p:nvPr>
            <p:ph type="title"/>
          </p:nvPr>
        </p:nvSpPr>
        <p:spPr/>
        <p:txBody>
          <a:bodyPr>
            <a:noAutofit/>
          </a:bodyPr>
          <a:lstStyle/>
          <a:p>
            <a:r>
              <a:rPr lang="nl-NL" b="1" cap="none" dirty="0">
                <a:ln>
                  <a:noFill/>
                </a:ln>
                <a:solidFill>
                  <a:srgbClr val="F08050"/>
                </a:solidFill>
                <a:effectLst/>
                <a:latin typeface="+mn-lt"/>
                <a:cs typeface="Calibri" panose="020F0502020204030204" pitchFamily="34" charset="0"/>
              </a:rPr>
              <a:t>Kerncijfers</a:t>
            </a:r>
          </a:p>
        </p:txBody>
      </p:sp>
      <p:sp>
        <p:nvSpPr>
          <p:cNvPr id="4" name="Text Placeholder 3">
            <a:extLst>
              <a:ext uri="{FF2B5EF4-FFF2-40B4-BE49-F238E27FC236}">
                <a16:creationId xmlns:a16="http://schemas.microsoft.com/office/drawing/2014/main" id="{06D2666B-D3ED-3051-F9BD-AD5DDB1BF82B}"/>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866DFBF1-E6C0-8347-F2AD-36C62129E9A4}"/>
              </a:ext>
            </a:extLst>
          </p:cNvPr>
          <p:cNvSpPr>
            <a:spLocks noGrp="1"/>
          </p:cNvSpPr>
          <p:nvPr>
            <p:ph idx="1"/>
          </p:nvPr>
        </p:nvSpPr>
        <p:spPr>
          <a:xfrm>
            <a:off x="639077" y="1085056"/>
            <a:ext cx="9953884" cy="4426806"/>
          </a:xfrm>
        </p:spPr>
        <p:txBody>
          <a:bodyPr/>
          <a:lstStyle/>
          <a:p>
            <a:r>
              <a:rPr lang="en-US" sz="2000" u="sng" dirty="0" err="1">
                <a:solidFill>
                  <a:srgbClr val="7CC4A4"/>
                </a:solidFill>
              </a:rPr>
              <a:t>Eenmalige</a:t>
            </a:r>
            <a:r>
              <a:rPr lang="en-US" sz="2000" u="sng" dirty="0">
                <a:solidFill>
                  <a:srgbClr val="7CC4A4"/>
                </a:solidFill>
              </a:rPr>
              <a:t> </a:t>
            </a:r>
            <a:r>
              <a:rPr lang="en-US" sz="2000" u="sng" dirty="0" err="1">
                <a:solidFill>
                  <a:srgbClr val="7CC4A4"/>
                </a:solidFill>
              </a:rPr>
              <a:t>uitgave</a:t>
            </a:r>
            <a:r>
              <a:rPr lang="en-US" sz="2000" u="sng" dirty="0">
                <a:solidFill>
                  <a:srgbClr val="7CC4A4"/>
                </a:solidFill>
              </a:rPr>
              <a:t> </a:t>
            </a:r>
            <a:r>
              <a:rPr lang="en-US" sz="2000" u="sng" dirty="0" err="1">
                <a:solidFill>
                  <a:srgbClr val="7CC4A4"/>
                </a:solidFill>
              </a:rPr>
              <a:t>bij</a:t>
            </a:r>
            <a:r>
              <a:rPr lang="en-US" sz="2000" u="sng" dirty="0">
                <a:solidFill>
                  <a:srgbClr val="7CC4A4"/>
                </a:solidFill>
              </a:rPr>
              <a:t> de start </a:t>
            </a:r>
          </a:p>
          <a:p>
            <a:pPr marL="342900" indent="-342900">
              <a:buSzPct val="80000"/>
              <a:buFont typeface="Arial" panose="020B0604020202020204" pitchFamily="34" charset="0"/>
              <a:buChar char="•"/>
            </a:pPr>
            <a:r>
              <a:rPr lang="en-US" sz="2000" dirty="0" err="1">
                <a:solidFill>
                  <a:srgbClr val="7CC4A4"/>
                </a:solidFill>
              </a:rPr>
              <a:t>Totale</a:t>
            </a:r>
            <a:r>
              <a:rPr lang="en-US" sz="2000" dirty="0">
                <a:solidFill>
                  <a:srgbClr val="7CC4A4"/>
                </a:solidFill>
              </a:rPr>
              <a:t> </a:t>
            </a:r>
            <a:r>
              <a:rPr lang="en-US" sz="2000" dirty="0" err="1">
                <a:solidFill>
                  <a:srgbClr val="7CC4A4"/>
                </a:solidFill>
              </a:rPr>
              <a:t>investering</a:t>
            </a:r>
            <a:r>
              <a:rPr lang="en-US" sz="2000" dirty="0">
                <a:solidFill>
                  <a:srgbClr val="7CC4A4"/>
                </a:solidFill>
              </a:rPr>
              <a:t> 					€</a:t>
            </a:r>
            <a:r>
              <a:rPr lang="en-US" sz="2000" spc="-300" dirty="0">
                <a:solidFill>
                  <a:srgbClr val="7CC4A4"/>
                </a:solidFill>
              </a:rPr>
              <a:t>  </a:t>
            </a:r>
            <a:r>
              <a:rPr lang="en-US" sz="2000" dirty="0">
                <a:solidFill>
                  <a:srgbClr val="7CC4A4"/>
                </a:solidFill>
              </a:rPr>
              <a:t>26.309.000,-</a:t>
            </a:r>
          </a:p>
          <a:p>
            <a:pPr marL="342900" indent="-342900">
              <a:buSzPct val="80000"/>
              <a:buFont typeface="Arial" panose="020B0604020202020204" pitchFamily="34" charset="0"/>
              <a:buChar char="•"/>
            </a:pPr>
            <a:endParaRPr lang="en-US" sz="2000" dirty="0">
              <a:solidFill>
                <a:srgbClr val="7CC4A4"/>
              </a:solidFill>
            </a:endParaRPr>
          </a:p>
          <a:p>
            <a:pPr>
              <a:buSzPct val="80000"/>
            </a:pPr>
            <a:r>
              <a:rPr lang="en-US" sz="2000" dirty="0" err="1">
                <a:solidFill>
                  <a:srgbClr val="7CC4A4"/>
                </a:solidFill>
              </a:rPr>
              <a:t>Inkomsten</a:t>
            </a:r>
            <a:endParaRPr lang="en-US" sz="2000" dirty="0">
              <a:solidFill>
                <a:srgbClr val="7CC4A4"/>
              </a:solidFill>
            </a:endParaRPr>
          </a:p>
          <a:p>
            <a:pPr marL="342900" indent="-342900">
              <a:buSzPct val="80000"/>
              <a:buFont typeface="Arial" panose="020B0604020202020204" pitchFamily="34" charset="0"/>
              <a:buChar char="•"/>
            </a:pPr>
            <a:r>
              <a:rPr lang="en-US" sz="2000" dirty="0" err="1">
                <a:solidFill>
                  <a:srgbClr val="7CC4A4"/>
                </a:solidFill>
              </a:rPr>
              <a:t>Programma</a:t>
            </a:r>
            <a:r>
              <a:rPr lang="en-US" sz="2000" dirty="0">
                <a:solidFill>
                  <a:srgbClr val="7CC4A4"/>
                </a:solidFill>
              </a:rPr>
              <a:t> </a:t>
            </a:r>
            <a:r>
              <a:rPr lang="en-US" sz="2000" dirty="0" err="1">
                <a:solidFill>
                  <a:srgbClr val="7CC4A4"/>
                </a:solidFill>
              </a:rPr>
              <a:t>Aardgasvrije</a:t>
            </a:r>
            <a:r>
              <a:rPr lang="en-US" sz="2000" dirty="0">
                <a:solidFill>
                  <a:srgbClr val="7CC4A4"/>
                </a:solidFill>
              </a:rPr>
              <a:t> </a:t>
            </a:r>
            <a:r>
              <a:rPr lang="en-US" sz="2000" dirty="0" err="1">
                <a:solidFill>
                  <a:srgbClr val="7CC4A4"/>
                </a:solidFill>
              </a:rPr>
              <a:t>Wijken</a:t>
            </a:r>
            <a:r>
              <a:rPr lang="en-US" sz="2000" dirty="0">
                <a:solidFill>
                  <a:srgbClr val="7CC4A4"/>
                </a:solidFill>
              </a:rPr>
              <a:t>, </a:t>
            </a:r>
            <a:r>
              <a:rPr lang="en-US" sz="2000" dirty="0" err="1">
                <a:solidFill>
                  <a:srgbClr val="7CC4A4"/>
                </a:solidFill>
              </a:rPr>
              <a:t>Klimaatfonds</a:t>
            </a:r>
            <a:r>
              <a:rPr lang="en-US" sz="2000" dirty="0">
                <a:solidFill>
                  <a:srgbClr val="7CC4A4"/>
                </a:solidFill>
              </a:rPr>
              <a:t> en </a:t>
            </a:r>
            <a:br>
              <a:rPr lang="en-US" sz="2000" dirty="0">
                <a:solidFill>
                  <a:srgbClr val="7CC4A4"/>
                </a:solidFill>
              </a:rPr>
            </a:br>
            <a:r>
              <a:rPr lang="en-US" sz="2000" dirty="0" err="1">
                <a:solidFill>
                  <a:srgbClr val="7CC4A4"/>
                </a:solidFill>
              </a:rPr>
              <a:t>Warmtenetten</a:t>
            </a:r>
            <a:r>
              <a:rPr lang="en-US" sz="2000" dirty="0">
                <a:solidFill>
                  <a:srgbClr val="7CC4A4"/>
                </a:solidFill>
              </a:rPr>
              <a:t> </a:t>
            </a:r>
            <a:r>
              <a:rPr lang="en-US" sz="2000" dirty="0" err="1">
                <a:solidFill>
                  <a:srgbClr val="7CC4A4"/>
                </a:solidFill>
              </a:rPr>
              <a:t>Investerings</a:t>
            </a:r>
            <a:r>
              <a:rPr lang="en-US" sz="2000" dirty="0">
                <a:solidFill>
                  <a:srgbClr val="7CC4A4"/>
                </a:solidFill>
              </a:rPr>
              <a:t> </a:t>
            </a:r>
            <a:r>
              <a:rPr lang="en-US" sz="2000" dirty="0" err="1">
                <a:solidFill>
                  <a:srgbClr val="7CC4A4"/>
                </a:solidFill>
              </a:rPr>
              <a:t>subsidie</a:t>
            </a:r>
            <a:r>
              <a:rPr lang="en-US" sz="2000" dirty="0">
                <a:solidFill>
                  <a:srgbClr val="7CC4A4"/>
                </a:solidFill>
              </a:rPr>
              <a:t>	 	€   13.048.487,-</a:t>
            </a:r>
          </a:p>
          <a:p>
            <a:pPr marL="342900" indent="-342900">
              <a:buSzPct val="80000"/>
              <a:buFont typeface="Arial" panose="020B0604020202020204" pitchFamily="34" charset="0"/>
              <a:buChar char="•"/>
            </a:pPr>
            <a:r>
              <a:rPr lang="en-US" sz="2000" dirty="0" err="1">
                <a:solidFill>
                  <a:srgbClr val="7CC4A4"/>
                </a:solidFill>
              </a:rPr>
              <a:t>Aansluitbijdragen</a:t>
            </a:r>
            <a:r>
              <a:rPr lang="en-US" sz="2000" dirty="0">
                <a:solidFill>
                  <a:srgbClr val="7CC4A4"/>
                </a:solidFill>
              </a:rPr>
              <a:t>					€   </a:t>
            </a:r>
            <a:r>
              <a:rPr lang="en-US" sz="2000" spc="-150" dirty="0">
                <a:solidFill>
                  <a:srgbClr val="7CC4A4"/>
                </a:solidFill>
              </a:rPr>
              <a:t>   </a:t>
            </a:r>
            <a:r>
              <a:rPr lang="en-US" sz="2000" dirty="0">
                <a:solidFill>
                  <a:srgbClr val="7CC4A4"/>
                </a:solidFill>
              </a:rPr>
              <a:t>7.</a:t>
            </a:r>
            <a:r>
              <a:rPr lang="en-US" sz="2000" kern="1300" dirty="0">
                <a:solidFill>
                  <a:srgbClr val="7CC4A4"/>
                </a:solidFill>
              </a:rPr>
              <a:t>481.493</a:t>
            </a:r>
            <a:r>
              <a:rPr lang="en-US" sz="2000" dirty="0">
                <a:solidFill>
                  <a:srgbClr val="7CC4A4"/>
                </a:solidFill>
              </a:rPr>
              <a:t>,-</a:t>
            </a:r>
          </a:p>
          <a:p>
            <a:pPr marL="342900" indent="-342900">
              <a:buSzPct val="80000"/>
              <a:buFont typeface="Arial" panose="020B0604020202020204" pitchFamily="34" charset="0"/>
              <a:buChar char="•"/>
            </a:pPr>
            <a:r>
              <a:rPr lang="en-US" sz="2000" dirty="0">
                <a:solidFill>
                  <a:srgbClr val="7CC4A4"/>
                </a:solidFill>
              </a:rPr>
              <a:t>Externe </a:t>
            </a:r>
            <a:r>
              <a:rPr lang="en-US" sz="2000" dirty="0" err="1">
                <a:solidFill>
                  <a:srgbClr val="7CC4A4"/>
                </a:solidFill>
              </a:rPr>
              <a:t>lening</a:t>
            </a:r>
            <a:r>
              <a:rPr lang="en-US" sz="2000" dirty="0">
                <a:solidFill>
                  <a:srgbClr val="7CC4A4"/>
                </a:solidFill>
              </a:rPr>
              <a:t>					€    6.827.563,-</a:t>
            </a:r>
          </a:p>
          <a:p>
            <a:pPr marL="342900" indent="-342900">
              <a:buSzPct val="80000"/>
              <a:buFont typeface="Arial" panose="020B0604020202020204" pitchFamily="34" charset="0"/>
              <a:buChar char="•"/>
            </a:pPr>
            <a:endParaRPr lang="en-US" sz="2000" dirty="0">
              <a:solidFill>
                <a:srgbClr val="7CC4A4"/>
              </a:solidFill>
            </a:endParaRPr>
          </a:p>
          <a:p>
            <a:pPr>
              <a:buSzPct val="80000"/>
            </a:pPr>
            <a:r>
              <a:rPr lang="en-US" sz="2000" u="sng" dirty="0" err="1">
                <a:solidFill>
                  <a:srgbClr val="7CC4A4"/>
                </a:solidFill>
              </a:rPr>
              <a:t>Resultaten</a:t>
            </a:r>
            <a:r>
              <a:rPr lang="en-US" sz="2000" u="sng" dirty="0">
                <a:solidFill>
                  <a:srgbClr val="7CC4A4"/>
                </a:solidFill>
              </a:rPr>
              <a:t> </a:t>
            </a:r>
            <a:r>
              <a:rPr lang="en-US" sz="2000" u="sng" dirty="0" err="1">
                <a:solidFill>
                  <a:srgbClr val="7CC4A4"/>
                </a:solidFill>
              </a:rPr>
              <a:t>uit</a:t>
            </a:r>
            <a:r>
              <a:rPr lang="en-US" sz="2000" u="sng" dirty="0">
                <a:solidFill>
                  <a:srgbClr val="7CC4A4"/>
                </a:solidFill>
              </a:rPr>
              <a:t> </a:t>
            </a:r>
            <a:r>
              <a:rPr lang="en-US" sz="2000" u="sng" dirty="0" err="1">
                <a:solidFill>
                  <a:srgbClr val="7CC4A4"/>
                </a:solidFill>
              </a:rPr>
              <a:t>exploitatie</a:t>
            </a:r>
            <a:r>
              <a:rPr lang="en-US" sz="2000" u="sng" dirty="0">
                <a:solidFill>
                  <a:srgbClr val="7CC4A4"/>
                </a:solidFill>
              </a:rPr>
              <a:t> over 30 </a:t>
            </a:r>
            <a:r>
              <a:rPr lang="en-US" sz="2000" u="sng" dirty="0" err="1">
                <a:solidFill>
                  <a:srgbClr val="7CC4A4"/>
                </a:solidFill>
              </a:rPr>
              <a:t>jaar</a:t>
            </a:r>
            <a:endParaRPr lang="en-US" sz="2000" u="sng" dirty="0">
              <a:solidFill>
                <a:srgbClr val="7CC4A4"/>
              </a:solidFill>
            </a:endParaRPr>
          </a:p>
          <a:p>
            <a:pPr marL="342900" indent="-342900">
              <a:buSzPct val="80000"/>
              <a:buFont typeface="Arial" panose="020B0604020202020204" pitchFamily="34" charset="0"/>
              <a:buChar char="•"/>
            </a:pPr>
            <a:r>
              <a:rPr lang="en-US" sz="2000" dirty="0">
                <a:solidFill>
                  <a:srgbClr val="7CC4A4"/>
                </a:solidFill>
              </a:rPr>
              <a:t>Netto </a:t>
            </a:r>
            <a:r>
              <a:rPr lang="en-US" sz="2000" dirty="0" err="1">
                <a:solidFill>
                  <a:srgbClr val="7CC4A4"/>
                </a:solidFill>
              </a:rPr>
              <a:t>contante</a:t>
            </a:r>
            <a:r>
              <a:rPr lang="en-US" sz="2000" dirty="0">
                <a:solidFill>
                  <a:srgbClr val="7CC4A4"/>
                </a:solidFill>
              </a:rPr>
              <a:t> </a:t>
            </a:r>
            <a:r>
              <a:rPr lang="en-US" sz="2000" dirty="0" err="1">
                <a:solidFill>
                  <a:srgbClr val="7CC4A4"/>
                </a:solidFill>
              </a:rPr>
              <a:t>waarde</a:t>
            </a:r>
            <a:r>
              <a:rPr lang="en-US" sz="2000" dirty="0">
                <a:solidFill>
                  <a:srgbClr val="7CC4A4"/>
                </a:solidFill>
              </a:rPr>
              <a:t> 				€ </a:t>
            </a:r>
          </a:p>
          <a:p>
            <a:pPr marL="342900" indent="-342900">
              <a:buSzPct val="80000"/>
              <a:buFont typeface="Arial" panose="020B0604020202020204" pitchFamily="34" charset="0"/>
              <a:buChar char="•"/>
            </a:pPr>
            <a:r>
              <a:rPr lang="en-US" sz="2000" dirty="0" err="1">
                <a:solidFill>
                  <a:srgbClr val="7CC4A4"/>
                </a:solidFill>
              </a:rPr>
              <a:t>Liquiditeit</a:t>
            </a:r>
            <a:r>
              <a:rPr lang="en-US" sz="2000" dirty="0">
                <a:solidFill>
                  <a:srgbClr val="7CC4A4"/>
                </a:solidFill>
              </a:rPr>
              <a:t> 20 </a:t>
            </a:r>
            <a:r>
              <a:rPr lang="en-US" sz="2000" dirty="0" err="1">
                <a:solidFill>
                  <a:srgbClr val="7CC4A4"/>
                </a:solidFill>
              </a:rPr>
              <a:t>jaar</a:t>
            </a:r>
            <a:r>
              <a:rPr lang="en-US" sz="2000" dirty="0">
                <a:solidFill>
                  <a:srgbClr val="7CC4A4"/>
                </a:solidFill>
              </a:rPr>
              <a:t> </a:t>
            </a:r>
            <a:r>
              <a:rPr lang="en-US" sz="2000" dirty="0" err="1">
                <a:solidFill>
                  <a:srgbClr val="7CC4A4"/>
                </a:solidFill>
              </a:rPr>
              <a:t>positief</a:t>
            </a:r>
            <a:r>
              <a:rPr lang="en-US" sz="2000" dirty="0">
                <a:solidFill>
                  <a:srgbClr val="7CC4A4"/>
                </a:solidFill>
              </a:rPr>
              <a:t>, </a:t>
            </a:r>
            <a:r>
              <a:rPr lang="en-US" sz="2000" dirty="0" err="1">
                <a:solidFill>
                  <a:srgbClr val="7CC4A4"/>
                </a:solidFill>
              </a:rPr>
              <a:t>voor</a:t>
            </a:r>
            <a:r>
              <a:rPr lang="en-US" sz="2000" dirty="0">
                <a:solidFill>
                  <a:srgbClr val="7CC4A4"/>
                </a:solidFill>
              </a:rPr>
              <a:t> </a:t>
            </a:r>
            <a:r>
              <a:rPr lang="en-US" sz="2000" dirty="0" err="1">
                <a:solidFill>
                  <a:srgbClr val="7CC4A4"/>
                </a:solidFill>
              </a:rPr>
              <a:t>laatste</a:t>
            </a:r>
            <a:r>
              <a:rPr lang="en-US" sz="2000" dirty="0">
                <a:solidFill>
                  <a:srgbClr val="7CC4A4"/>
                </a:solidFill>
              </a:rPr>
              <a:t> 10 </a:t>
            </a:r>
            <a:r>
              <a:rPr lang="en-US" sz="2000" dirty="0" err="1">
                <a:solidFill>
                  <a:srgbClr val="7CC4A4"/>
                </a:solidFill>
              </a:rPr>
              <a:t>jaar</a:t>
            </a:r>
            <a:r>
              <a:rPr lang="en-US" sz="2000" dirty="0">
                <a:solidFill>
                  <a:srgbClr val="7CC4A4"/>
                </a:solidFill>
              </a:rPr>
              <a:t> </a:t>
            </a:r>
            <a:r>
              <a:rPr lang="en-US" sz="2000" dirty="0" err="1">
                <a:solidFill>
                  <a:srgbClr val="7CC4A4"/>
                </a:solidFill>
              </a:rPr>
              <a:t>nadere</a:t>
            </a:r>
            <a:r>
              <a:rPr lang="en-US" sz="2000" dirty="0">
                <a:solidFill>
                  <a:srgbClr val="7CC4A4"/>
                </a:solidFill>
              </a:rPr>
              <a:t> </a:t>
            </a:r>
            <a:r>
              <a:rPr lang="en-US" sz="2000" dirty="0" err="1">
                <a:solidFill>
                  <a:srgbClr val="7CC4A4"/>
                </a:solidFill>
              </a:rPr>
              <a:t>beleids-maatregelen</a:t>
            </a:r>
            <a:r>
              <a:rPr lang="en-US" sz="2000" dirty="0">
                <a:solidFill>
                  <a:srgbClr val="7CC4A4"/>
                </a:solidFill>
              </a:rPr>
              <a:t> </a:t>
            </a:r>
            <a:r>
              <a:rPr lang="en-US" sz="2000" dirty="0" err="1">
                <a:solidFill>
                  <a:srgbClr val="7CC4A4"/>
                </a:solidFill>
              </a:rPr>
              <a:t>nodig</a:t>
            </a:r>
            <a:endParaRPr lang="en-US" sz="2000" dirty="0">
              <a:solidFill>
                <a:srgbClr val="7CC4A4"/>
              </a:solidFill>
            </a:endParaRPr>
          </a:p>
        </p:txBody>
      </p:sp>
      <p:sp>
        <p:nvSpPr>
          <p:cNvPr id="10" name="Rechthoek: afgeronde hoeken 9">
            <a:extLst>
              <a:ext uri="{FF2B5EF4-FFF2-40B4-BE49-F238E27FC236}">
                <a16:creationId xmlns:a16="http://schemas.microsoft.com/office/drawing/2014/main" id="{B547957F-1966-18AF-7908-49D0DAA66586}"/>
              </a:ext>
            </a:extLst>
          </p:cNvPr>
          <p:cNvSpPr/>
          <p:nvPr/>
        </p:nvSpPr>
        <p:spPr>
          <a:xfrm>
            <a:off x="192509" y="6167586"/>
            <a:ext cx="893135" cy="829339"/>
          </a:xfrm>
          <a:prstGeom prst="round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49693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E7B8-7637-0AF2-2AD8-4F9238798364}"/>
            </a:ext>
          </a:extLst>
        </p:cNvPr>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03E7A04D-A087-82E9-61E9-F822F599C402}"/>
              </a:ext>
            </a:extLst>
          </p:cNvPr>
          <p:cNvSpPr/>
          <p:nvPr/>
        </p:nvSpPr>
        <p:spPr>
          <a:xfrm>
            <a:off x="563526" y="5985023"/>
            <a:ext cx="893135" cy="829339"/>
          </a:xfrm>
          <a:prstGeom prst="round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471C0CD-2E4F-6BC1-BCBC-A3175D51560B}"/>
              </a:ext>
            </a:extLst>
          </p:cNvPr>
          <p:cNvSpPr>
            <a:spLocks noGrp="1"/>
          </p:cNvSpPr>
          <p:nvPr>
            <p:ph type="title"/>
          </p:nvPr>
        </p:nvSpPr>
        <p:spPr/>
        <p:txBody>
          <a:bodyPr>
            <a:noAutofit/>
          </a:bodyPr>
          <a:lstStyle/>
          <a:p>
            <a:r>
              <a:rPr lang="nl-NL" dirty="0">
                <a:solidFill>
                  <a:srgbClr val="F08050"/>
                </a:solidFill>
                <a:latin typeface="+mn-lt"/>
                <a:cs typeface="Calibri" panose="020F0502020204030204" pitchFamily="34" charset="0"/>
              </a:rPr>
              <a:t>Exploitatie en tariefzekerheid</a:t>
            </a:r>
            <a:endParaRPr lang="nl-NL" b="1" cap="none" dirty="0">
              <a:ln>
                <a:noFill/>
              </a:ln>
              <a:solidFill>
                <a:srgbClr val="F08050"/>
              </a:solidFill>
              <a:effectLst/>
              <a:latin typeface="+mn-lt"/>
              <a:cs typeface="Calibri" panose="020F0502020204030204" pitchFamily="34" charset="0"/>
            </a:endParaRPr>
          </a:p>
        </p:txBody>
      </p:sp>
      <p:sp>
        <p:nvSpPr>
          <p:cNvPr id="4" name="Text Placeholder 3">
            <a:extLst>
              <a:ext uri="{FF2B5EF4-FFF2-40B4-BE49-F238E27FC236}">
                <a16:creationId xmlns:a16="http://schemas.microsoft.com/office/drawing/2014/main" id="{2A000820-9F79-7179-2910-1935BD05F1F6}"/>
              </a:ext>
            </a:extLst>
          </p:cNvPr>
          <p:cNvSpPr>
            <a:spLocks noGrp="1"/>
          </p:cNvSpPr>
          <p:nvPr>
            <p:ph type="body" sz="quarter" idx="29"/>
          </p:nvPr>
        </p:nvSpPr>
        <p:spPr/>
        <p:txBody>
          <a:bodyPr/>
          <a:lstStyle/>
          <a:p>
            <a:endParaRPr lang="en-NL"/>
          </a:p>
        </p:txBody>
      </p:sp>
      <p:sp>
        <p:nvSpPr>
          <p:cNvPr id="5" name="Tijdelijke aanduiding voor inhoud 3">
            <a:extLst>
              <a:ext uri="{FF2B5EF4-FFF2-40B4-BE49-F238E27FC236}">
                <a16:creationId xmlns:a16="http://schemas.microsoft.com/office/drawing/2014/main" id="{159EDF98-ED0F-72FE-8282-05C81312DC59}"/>
              </a:ext>
            </a:extLst>
          </p:cNvPr>
          <p:cNvSpPr>
            <a:spLocks noGrp="1"/>
          </p:cNvSpPr>
          <p:nvPr>
            <p:ph idx="1"/>
          </p:nvPr>
        </p:nvSpPr>
        <p:spPr>
          <a:xfrm>
            <a:off x="731838" y="1095689"/>
            <a:ext cx="10847018" cy="4426806"/>
          </a:xfrm>
        </p:spPr>
        <p:txBody>
          <a:bodyPr/>
          <a:lstStyle/>
          <a:p>
            <a:pPr>
              <a:lnSpc>
                <a:spcPct val="150000"/>
              </a:lnSpc>
              <a:buSzPct val="80000"/>
            </a:pPr>
            <a:r>
              <a:rPr lang="en-US" sz="2400" u="sng" dirty="0" err="1">
                <a:solidFill>
                  <a:srgbClr val="7CC4A4"/>
                </a:solidFill>
              </a:rPr>
              <a:t>Voorbeeldjaar</a:t>
            </a:r>
            <a:r>
              <a:rPr lang="en-US" sz="2400" u="sng" dirty="0">
                <a:solidFill>
                  <a:srgbClr val="7CC4A4"/>
                </a:solidFill>
              </a:rPr>
              <a:t> 2030</a:t>
            </a:r>
          </a:p>
          <a:p>
            <a:pPr marL="342900" indent="-342900">
              <a:buSzPct val="80000"/>
              <a:buFont typeface="Arial" panose="020B0604020202020204" pitchFamily="34" charset="0"/>
              <a:buChar char="•"/>
            </a:pPr>
            <a:r>
              <a:rPr lang="en-US" sz="2400" dirty="0" err="1">
                <a:solidFill>
                  <a:srgbClr val="7CC4A4"/>
                </a:solidFill>
              </a:rPr>
              <a:t>Jaarlijkse</a:t>
            </a:r>
            <a:r>
              <a:rPr lang="en-US" sz="2400" dirty="0">
                <a:solidFill>
                  <a:srgbClr val="7CC4A4"/>
                </a:solidFill>
              </a:rPr>
              <a:t> </a:t>
            </a:r>
            <a:r>
              <a:rPr lang="en-US" sz="2400" dirty="0" err="1">
                <a:solidFill>
                  <a:srgbClr val="7CC4A4"/>
                </a:solidFill>
              </a:rPr>
              <a:t>inkomsten</a:t>
            </a:r>
            <a:r>
              <a:rPr lang="en-US" sz="2400" dirty="0">
                <a:solidFill>
                  <a:srgbClr val="7CC4A4"/>
                </a:solidFill>
              </a:rPr>
              <a:t>		  €   1.927.456,-</a:t>
            </a:r>
          </a:p>
          <a:p>
            <a:pPr>
              <a:buSzPct val="80000"/>
            </a:pPr>
            <a:br>
              <a:rPr lang="en-US" sz="2400" dirty="0">
                <a:solidFill>
                  <a:srgbClr val="7CC4A4"/>
                </a:solidFill>
              </a:rPr>
            </a:br>
            <a:r>
              <a:rPr lang="en-US" sz="2400" dirty="0" err="1">
                <a:solidFill>
                  <a:srgbClr val="7CC4A4"/>
                </a:solidFill>
              </a:rPr>
              <a:t>Uitgaven</a:t>
            </a:r>
            <a:endParaRPr lang="en-US" sz="2400" dirty="0">
              <a:solidFill>
                <a:srgbClr val="7CC4A4"/>
              </a:solidFill>
            </a:endParaRPr>
          </a:p>
          <a:p>
            <a:pPr marL="342900" indent="-342900">
              <a:buSzPct val="80000"/>
              <a:buFont typeface="Arial" panose="020B0604020202020204" pitchFamily="34" charset="0"/>
              <a:buChar char="•"/>
            </a:pPr>
            <a:r>
              <a:rPr lang="en-US" sz="2400" dirty="0" err="1">
                <a:solidFill>
                  <a:srgbClr val="7CC4A4"/>
                </a:solidFill>
              </a:rPr>
              <a:t>Bedrijfskosten</a:t>
            </a:r>
            <a:r>
              <a:rPr lang="en-US" sz="2400" dirty="0">
                <a:solidFill>
                  <a:srgbClr val="7CC4A4"/>
                </a:solidFill>
              </a:rPr>
              <a:t>			- €    1.202.707,-</a:t>
            </a:r>
          </a:p>
          <a:p>
            <a:pPr marL="342900" indent="-342900">
              <a:buSzPct val="80000"/>
              <a:buFont typeface="Arial" panose="020B0604020202020204" pitchFamily="34" charset="0"/>
              <a:buChar char="•"/>
            </a:pPr>
            <a:r>
              <a:rPr lang="en-US" sz="2400" dirty="0" err="1">
                <a:solidFill>
                  <a:srgbClr val="7CC4A4"/>
                </a:solidFill>
              </a:rPr>
              <a:t>Rente</a:t>
            </a:r>
            <a:r>
              <a:rPr lang="en-US" sz="2400" dirty="0">
                <a:solidFill>
                  <a:srgbClr val="7CC4A4"/>
                </a:solidFill>
              </a:rPr>
              <a:t> en </a:t>
            </a:r>
            <a:r>
              <a:rPr lang="en-US" sz="2400" dirty="0" err="1">
                <a:solidFill>
                  <a:srgbClr val="7CC4A4"/>
                </a:solidFill>
              </a:rPr>
              <a:t>aflossing</a:t>
            </a:r>
            <a:r>
              <a:rPr lang="en-US" sz="2400" dirty="0">
                <a:solidFill>
                  <a:srgbClr val="7CC4A4"/>
                </a:solidFill>
              </a:rPr>
              <a:t>		- €    404.907,-</a:t>
            </a:r>
          </a:p>
          <a:p>
            <a:pPr marL="342900" indent="-342900">
              <a:buSzPct val="80000"/>
              <a:buFont typeface="Arial" panose="020B0604020202020204" pitchFamily="34" charset="0"/>
              <a:buChar char="•"/>
            </a:pPr>
            <a:r>
              <a:rPr lang="en-US" sz="2400" dirty="0" err="1">
                <a:solidFill>
                  <a:srgbClr val="7CC4A4"/>
                </a:solidFill>
              </a:rPr>
              <a:t>Vennootschapsbelasting</a:t>
            </a:r>
            <a:r>
              <a:rPr lang="en-US" sz="2400" dirty="0">
                <a:solidFill>
                  <a:srgbClr val="7CC4A4"/>
                </a:solidFill>
              </a:rPr>
              <a:t>	- €        57.514,-</a:t>
            </a:r>
          </a:p>
          <a:p>
            <a:pPr>
              <a:buSzPct val="80000"/>
            </a:pPr>
            <a:br>
              <a:rPr lang="en-US" sz="1400" dirty="0">
                <a:solidFill>
                  <a:srgbClr val="7CC4A4"/>
                </a:solidFill>
              </a:rPr>
            </a:br>
            <a:r>
              <a:rPr lang="en-US" sz="2400" dirty="0" err="1">
                <a:solidFill>
                  <a:srgbClr val="7CC4A4"/>
                </a:solidFill>
              </a:rPr>
              <a:t>Totaal</a:t>
            </a:r>
            <a:r>
              <a:rPr lang="en-US" sz="2400" dirty="0">
                <a:solidFill>
                  <a:srgbClr val="7CC4A4"/>
                </a:solidFill>
              </a:rPr>
              <a:t> 				   €     262.328,-</a:t>
            </a:r>
          </a:p>
          <a:p>
            <a:pPr>
              <a:buSzPct val="80000"/>
            </a:pPr>
            <a:br>
              <a:rPr lang="en-US" sz="1050" dirty="0">
                <a:solidFill>
                  <a:srgbClr val="7CC4A4"/>
                </a:solidFill>
              </a:rPr>
            </a:br>
            <a:r>
              <a:rPr lang="en-US" sz="2000" dirty="0" err="1">
                <a:solidFill>
                  <a:srgbClr val="7CC4A4"/>
                </a:solidFill>
              </a:rPr>
              <a:t>Belangrijkste</a:t>
            </a:r>
            <a:r>
              <a:rPr lang="en-US" sz="2000" dirty="0">
                <a:solidFill>
                  <a:srgbClr val="7CC4A4"/>
                </a:solidFill>
              </a:rPr>
              <a:t> </a:t>
            </a:r>
            <a:r>
              <a:rPr lang="en-US" sz="2000" dirty="0" err="1">
                <a:solidFill>
                  <a:srgbClr val="7CC4A4"/>
                </a:solidFill>
              </a:rPr>
              <a:t>kostenpost</a:t>
            </a:r>
            <a:r>
              <a:rPr lang="en-US" sz="2000" dirty="0">
                <a:solidFill>
                  <a:srgbClr val="7CC4A4"/>
                </a:solidFill>
              </a:rPr>
              <a:t> is de </a:t>
            </a:r>
            <a:r>
              <a:rPr lang="en-US" sz="2000" dirty="0" err="1">
                <a:solidFill>
                  <a:srgbClr val="7CC4A4"/>
                </a:solidFill>
              </a:rPr>
              <a:t>inkoop</a:t>
            </a:r>
            <a:r>
              <a:rPr lang="en-US" sz="2000" dirty="0">
                <a:solidFill>
                  <a:srgbClr val="7CC4A4"/>
                </a:solidFill>
              </a:rPr>
              <a:t> van </a:t>
            </a:r>
            <a:r>
              <a:rPr lang="en-US" sz="2000" dirty="0" err="1">
                <a:solidFill>
                  <a:srgbClr val="7CC4A4"/>
                </a:solidFill>
              </a:rPr>
              <a:t>elektriciteit</a:t>
            </a:r>
            <a:r>
              <a:rPr lang="en-US" sz="2000" dirty="0">
                <a:solidFill>
                  <a:srgbClr val="7CC4A4"/>
                </a:solidFill>
              </a:rPr>
              <a:t> (574k). Die </a:t>
            </a:r>
            <a:r>
              <a:rPr lang="en-US" sz="2000" dirty="0" err="1">
                <a:solidFill>
                  <a:srgbClr val="7CC4A4"/>
                </a:solidFill>
              </a:rPr>
              <a:t>willen</a:t>
            </a:r>
            <a:r>
              <a:rPr lang="en-US" sz="2000" dirty="0">
                <a:solidFill>
                  <a:srgbClr val="7CC4A4"/>
                </a:solidFill>
              </a:rPr>
              <a:t> we </a:t>
            </a:r>
            <a:r>
              <a:rPr lang="en-US" sz="2000" dirty="0" err="1">
                <a:solidFill>
                  <a:srgbClr val="7CC4A4"/>
                </a:solidFill>
              </a:rPr>
              <a:t>stabiel</a:t>
            </a:r>
            <a:r>
              <a:rPr lang="en-US" sz="2000" dirty="0">
                <a:solidFill>
                  <a:srgbClr val="7CC4A4"/>
                </a:solidFill>
              </a:rPr>
              <a:t> </a:t>
            </a:r>
            <a:r>
              <a:rPr lang="en-US" sz="2000" dirty="0" err="1">
                <a:solidFill>
                  <a:srgbClr val="7CC4A4"/>
                </a:solidFill>
              </a:rPr>
              <a:t>houden</a:t>
            </a:r>
            <a:r>
              <a:rPr lang="en-US" sz="2000" dirty="0">
                <a:solidFill>
                  <a:srgbClr val="7CC4A4"/>
                </a:solidFill>
              </a:rPr>
              <a:t>. </a:t>
            </a:r>
            <a:r>
              <a:rPr lang="en-US" sz="2000" dirty="0" err="1">
                <a:solidFill>
                  <a:srgbClr val="7CC4A4"/>
                </a:solidFill>
              </a:rPr>
              <a:t>Daarom</a:t>
            </a:r>
            <a:r>
              <a:rPr lang="en-US" sz="2000" dirty="0">
                <a:solidFill>
                  <a:srgbClr val="7CC4A4"/>
                </a:solidFill>
              </a:rPr>
              <a:t> </a:t>
            </a:r>
            <a:r>
              <a:rPr lang="en-US" sz="2000" dirty="0" err="1">
                <a:solidFill>
                  <a:srgbClr val="7CC4A4"/>
                </a:solidFill>
              </a:rPr>
              <a:t>sluiten</a:t>
            </a:r>
            <a:r>
              <a:rPr lang="en-US" sz="2000" dirty="0">
                <a:solidFill>
                  <a:srgbClr val="7CC4A4"/>
                </a:solidFill>
              </a:rPr>
              <a:t> we </a:t>
            </a:r>
            <a:r>
              <a:rPr lang="en-US" sz="2000" dirty="0" err="1">
                <a:solidFill>
                  <a:srgbClr val="7CC4A4"/>
                </a:solidFill>
              </a:rPr>
              <a:t>een</a:t>
            </a:r>
            <a:r>
              <a:rPr lang="en-US" sz="2000" dirty="0">
                <a:solidFill>
                  <a:srgbClr val="7CC4A4"/>
                </a:solidFill>
              </a:rPr>
              <a:t> </a:t>
            </a:r>
            <a:r>
              <a:rPr lang="en-US" sz="2000" dirty="0" err="1">
                <a:solidFill>
                  <a:srgbClr val="7CC4A4"/>
                </a:solidFill>
              </a:rPr>
              <a:t>langjarige</a:t>
            </a:r>
            <a:r>
              <a:rPr lang="en-US" sz="2000" dirty="0">
                <a:solidFill>
                  <a:srgbClr val="7CC4A4"/>
                </a:solidFill>
              </a:rPr>
              <a:t> </a:t>
            </a:r>
            <a:r>
              <a:rPr lang="en-US" sz="2000" dirty="0" err="1">
                <a:solidFill>
                  <a:srgbClr val="7CC4A4"/>
                </a:solidFill>
              </a:rPr>
              <a:t>overeenkomst</a:t>
            </a:r>
            <a:r>
              <a:rPr lang="en-US" sz="2000" dirty="0">
                <a:solidFill>
                  <a:srgbClr val="7CC4A4"/>
                </a:solidFill>
              </a:rPr>
              <a:t> met </a:t>
            </a:r>
            <a:r>
              <a:rPr lang="en-US" sz="2000" dirty="0" err="1">
                <a:solidFill>
                  <a:srgbClr val="7CC4A4"/>
                </a:solidFill>
              </a:rPr>
              <a:t>Betuwewind</a:t>
            </a:r>
            <a:r>
              <a:rPr lang="en-US" sz="2000" dirty="0">
                <a:solidFill>
                  <a:srgbClr val="7CC4A4"/>
                </a:solidFill>
              </a:rPr>
              <a:t>. </a:t>
            </a:r>
          </a:p>
        </p:txBody>
      </p:sp>
      <p:sp>
        <p:nvSpPr>
          <p:cNvPr id="6" name="Rechthoek 5">
            <a:extLst>
              <a:ext uri="{FF2B5EF4-FFF2-40B4-BE49-F238E27FC236}">
                <a16:creationId xmlns:a16="http://schemas.microsoft.com/office/drawing/2014/main" id="{88B04B49-D098-ABC5-4A50-BBDBBC5DD427}"/>
              </a:ext>
            </a:extLst>
          </p:cNvPr>
          <p:cNvSpPr/>
          <p:nvPr/>
        </p:nvSpPr>
        <p:spPr>
          <a:xfrm>
            <a:off x="-689343" y="5846800"/>
            <a:ext cx="689343" cy="552893"/>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91B950F9-5697-D6DF-058C-BD65D763BCE5}"/>
              </a:ext>
            </a:extLst>
          </p:cNvPr>
          <p:cNvCxnSpPr>
            <a:cxnSpLocks/>
          </p:cNvCxnSpPr>
          <p:nvPr/>
        </p:nvCxnSpPr>
        <p:spPr>
          <a:xfrm>
            <a:off x="5426242" y="4667693"/>
            <a:ext cx="224990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2625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7866"/>
        </a:solidFill>
        <a:effectLst/>
      </p:bgPr>
    </p:bg>
    <p:spTree>
      <p:nvGrpSpPr>
        <p:cNvPr id="1" name="">
          <a:extLst>
            <a:ext uri="{FF2B5EF4-FFF2-40B4-BE49-F238E27FC236}">
              <a16:creationId xmlns:a16="http://schemas.microsoft.com/office/drawing/2014/main" id="{523B0E6F-6C3C-C2BE-E935-2F4D5FC8B94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5B115E9-425A-C066-8C7A-F52C16123AA1}"/>
              </a:ext>
            </a:extLst>
          </p:cNvPr>
          <p:cNvSpPr>
            <a:spLocks noGrp="1"/>
          </p:cNvSpPr>
          <p:nvPr>
            <p:ph type="body" sz="quarter" idx="13"/>
          </p:nvPr>
        </p:nvSpPr>
        <p:spPr>
          <a:xfrm>
            <a:off x="2279329" y="1444595"/>
            <a:ext cx="3965060" cy="1303082"/>
          </a:xfrm>
          <a:solidFill>
            <a:schemeClr val="bg2">
              <a:lumMod val="20000"/>
              <a:lumOff val="80000"/>
            </a:schemeClr>
          </a:solidFill>
        </p:spPr>
        <p:txBody>
          <a:bodyPr anchor="t"/>
          <a:lstStyle/>
          <a:p>
            <a:pPr algn="l"/>
            <a:r>
              <a:rPr lang="nl-NL" sz="6000" dirty="0">
                <a:solidFill>
                  <a:srgbClr val="007664"/>
                </a:solidFill>
              </a:rPr>
              <a:t>Tarieven</a:t>
            </a:r>
          </a:p>
        </p:txBody>
      </p:sp>
      <p:pic>
        <p:nvPicPr>
          <p:cNvPr id="4" name="Afbeelding 3" descr="Afbeelding met schets, Graphics, tekening, symbool&#10;&#10;Automatisch gegenereerde beschrijving">
            <a:extLst>
              <a:ext uri="{FF2B5EF4-FFF2-40B4-BE49-F238E27FC236}">
                <a16:creationId xmlns:a16="http://schemas.microsoft.com/office/drawing/2014/main" id="{1D2FC9BA-BE44-1F96-5557-1DBBAE619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177" y="2000250"/>
            <a:ext cx="2857500" cy="2857500"/>
          </a:xfrm>
          <a:prstGeom prst="rect">
            <a:avLst/>
          </a:prstGeom>
          <a:solidFill>
            <a:srgbClr val="FF7941"/>
          </a:solidFill>
        </p:spPr>
      </p:pic>
    </p:spTree>
    <p:extLst>
      <p:ext uri="{BB962C8B-B14F-4D97-AF65-F5344CB8AC3E}">
        <p14:creationId xmlns:p14="http://schemas.microsoft.com/office/powerpoint/2010/main" val="28435272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879C6-68EE-C774-C20A-1766BFAA2326}"/>
            </a:ext>
          </a:extLst>
        </p:cNvPr>
        <p:cNvGrpSpPr/>
        <p:nvPr/>
      </p:nvGrpSpPr>
      <p:grpSpPr>
        <a:xfrm>
          <a:off x="0" y="0"/>
          <a:ext cx="0" cy="0"/>
          <a:chOff x="0" y="0"/>
          <a:chExt cx="0" cy="0"/>
        </a:xfrm>
      </p:grpSpPr>
      <p:pic>
        <p:nvPicPr>
          <p:cNvPr id="7" name="Afbeelding 6" descr="Afbeelding met tekening, illustratie, tekenfilm, schets&#10;&#10;Automatisch gegenereerde beschrijving">
            <a:extLst>
              <a:ext uri="{FF2B5EF4-FFF2-40B4-BE49-F238E27FC236}">
                <a16:creationId xmlns:a16="http://schemas.microsoft.com/office/drawing/2014/main" id="{68F49B3C-0A8B-C863-F17B-221583B66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477" y="517219"/>
            <a:ext cx="5163789" cy="2550218"/>
          </a:xfrm>
          <a:prstGeom prst="rect">
            <a:avLst/>
          </a:prstGeom>
        </p:spPr>
      </p:pic>
      <p:sp>
        <p:nvSpPr>
          <p:cNvPr id="24" name="Tekstvak 23">
            <a:extLst>
              <a:ext uri="{FF2B5EF4-FFF2-40B4-BE49-F238E27FC236}">
                <a16:creationId xmlns:a16="http://schemas.microsoft.com/office/drawing/2014/main" id="{E9241442-CA81-52EA-37B3-8E5D702311B1}"/>
              </a:ext>
            </a:extLst>
          </p:cNvPr>
          <p:cNvSpPr txBox="1"/>
          <p:nvPr/>
        </p:nvSpPr>
        <p:spPr>
          <a:xfrm>
            <a:off x="831476" y="912365"/>
            <a:ext cx="609420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pitchFamily="2" charset="0"/>
                <a:ea typeface="Tahoma" panose="020B0604030504040204" pitchFamily="34" charset="0"/>
                <a:cs typeface="Tahoma" panose="020B0604030504040204" pitchFamily="34" charset="0"/>
              </a:rPr>
              <a:t>Uitgangspunten</a:t>
            </a:r>
          </a:p>
        </p:txBody>
      </p:sp>
    </p:spTree>
    <p:extLst>
      <p:ext uri="{BB962C8B-B14F-4D97-AF65-F5344CB8AC3E}">
        <p14:creationId xmlns:p14="http://schemas.microsoft.com/office/powerpoint/2010/main" val="3328568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6C289E-305E-CE5C-48DE-BD7C290A1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1" y="138339"/>
            <a:ext cx="2565400" cy="1168400"/>
          </a:xfrm>
          <a:prstGeom prst="rect">
            <a:avLst/>
          </a:prstGeom>
        </p:spPr>
      </p:pic>
      <p:sp>
        <p:nvSpPr>
          <p:cNvPr id="6" name="Tekstvak 5">
            <a:extLst>
              <a:ext uri="{FF2B5EF4-FFF2-40B4-BE49-F238E27FC236}">
                <a16:creationId xmlns:a16="http://schemas.microsoft.com/office/drawing/2014/main" id="{C61D36A2-A4E1-D7AE-0507-2C28DD549A80}"/>
              </a:ext>
            </a:extLst>
          </p:cNvPr>
          <p:cNvSpPr txBox="1"/>
          <p:nvPr/>
        </p:nvSpPr>
        <p:spPr>
          <a:xfrm>
            <a:off x="1903057" y="443898"/>
            <a:ext cx="991959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dirty="0">
                <a:solidFill>
                  <a:srgbClr val="7CC4A4"/>
                </a:solidFill>
                <a:latin typeface="DM Sans"/>
              </a:rPr>
              <a:t>Inleiding</a:t>
            </a:r>
            <a:endParaRPr kumimoji="0" lang="nl-NL" sz="3200" b="1" i="0" u="none" strike="noStrike" kern="1200" cap="none" spc="0" normalizeH="0" baseline="0" noProof="0" dirty="0">
              <a:ln>
                <a:noFill/>
              </a:ln>
              <a:solidFill>
                <a:srgbClr val="7CC4A4"/>
              </a:solidFill>
              <a:effectLst/>
              <a:uLnTx/>
              <a:uFillTx/>
              <a:latin typeface="DM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solidFill>
                <a:srgbClr val="00816C"/>
              </a:solidFill>
              <a:latin typeface="DM Sans"/>
            </a:endParaRPr>
          </a:p>
        </p:txBody>
      </p:sp>
      <p:sp>
        <p:nvSpPr>
          <p:cNvPr id="7" name="TextBox 6">
            <a:extLst>
              <a:ext uri="{FF2B5EF4-FFF2-40B4-BE49-F238E27FC236}">
                <a16:creationId xmlns:a16="http://schemas.microsoft.com/office/drawing/2014/main" id="{4842E0BD-BDC8-3FF5-7EE6-E9D8C70D03C5}"/>
              </a:ext>
            </a:extLst>
          </p:cNvPr>
          <p:cNvSpPr txBox="1"/>
          <p:nvPr/>
        </p:nvSpPr>
        <p:spPr>
          <a:xfrm>
            <a:off x="1903057" y="1398005"/>
            <a:ext cx="9919597" cy="2893100"/>
          </a:xfrm>
          <a:prstGeom prst="rect">
            <a:avLst/>
          </a:prstGeom>
          <a:noFill/>
        </p:spPr>
        <p:txBody>
          <a:bodyPr wrap="square">
            <a:spAutoFit/>
          </a:bodyPr>
          <a:lstStyle/>
          <a:p>
            <a:r>
              <a:rPr lang="en-US" sz="2400" b="1" dirty="0">
                <a:solidFill>
                  <a:srgbClr val="B4D6BF"/>
                </a:solidFill>
              </a:rPr>
              <a:t>SAMEN UIT / SAMEN AAN</a:t>
            </a:r>
          </a:p>
          <a:p>
            <a:endParaRPr lang="en-US" sz="2400" dirty="0">
              <a:solidFill>
                <a:srgbClr val="B4D6BF"/>
              </a:solidFill>
            </a:endParaRPr>
          </a:p>
          <a:p>
            <a:pPr marL="342900" indent="-342900">
              <a:buFont typeface="Arial" panose="020B0604020202020204" pitchFamily="34" charset="0"/>
              <a:buChar char="•"/>
            </a:pPr>
            <a:r>
              <a:rPr lang="en-US" sz="2400" dirty="0" err="1">
                <a:solidFill>
                  <a:srgbClr val="B4D6BF"/>
                </a:solidFill>
              </a:rPr>
              <a:t>Maximale</a:t>
            </a:r>
            <a:r>
              <a:rPr lang="en-US" sz="2400" dirty="0">
                <a:solidFill>
                  <a:srgbClr val="B4D6BF"/>
                </a:solidFill>
              </a:rPr>
              <a:t> </a:t>
            </a:r>
            <a:r>
              <a:rPr lang="en-US" sz="2400" dirty="0" err="1">
                <a:solidFill>
                  <a:srgbClr val="B4D6BF"/>
                </a:solidFill>
              </a:rPr>
              <a:t>inspanning</a:t>
            </a:r>
            <a:r>
              <a:rPr lang="en-US" sz="2400" dirty="0">
                <a:solidFill>
                  <a:srgbClr val="B4D6BF"/>
                </a:solidFill>
              </a:rPr>
              <a:t> van </a:t>
            </a:r>
            <a:r>
              <a:rPr lang="nl-NL" sz="2400" dirty="0">
                <a:solidFill>
                  <a:srgbClr val="B4D6BF"/>
                </a:solidFill>
              </a:rPr>
              <a:t>de kopgroep of het bestuur van de coöperatie samen met de organisatie van eigenaren en/of huurders om binnen de kaders van KetelhuisWG (techniek, businesscase, tarieven etc.) oplossingen te vinden voor specifieke problemen in het gebouw. </a:t>
            </a:r>
          </a:p>
          <a:p>
            <a:endParaRPr lang="nl-NL" sz="1400" dirty="0">
              <a:solidFill>
                <a:srgbClr val="B4D6BF"/>
              </a:solidFill>
            </a:endParaRPr>
          </a:p>
        </p:txBody>
      </p:sp>
    </p:spTree>
    <p:extLst>
      <p:ext uri="{BB962C8B-B14F-4D97-AF65-F5344CB8AC3E}">
        <p14:creationId xmlns:p14="http://schemas.microsoft.com/office/powerpoint/2010/main" val="2018575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D3DD5-EC3B-5F9E-D603-D9DE0775EE5D}"/>
            </a:ext>
          </a:extLst>
        </p:cNvPr>
        <p:cNvGrpSpPr/>
        <p:nvPr/>
      </p:nvGrpSpPr>
      <p:grpSpPr>
        <a:xfrm>
          <a:off x="0" y="0"/>
          <a:ext cx="0" cy="0"/>
          <a:chOff x="0" y="0"/>
          <a:chExt cx="0" cy="0"/>
        </a:xfrm>
      </p:grpSpPr>
      <p:pic>
        <p:nvPicPr>
          <p:cNvPr id="7" name="Afbeelding 6" descr="Afbeelding met tekening, illustratie, tekenfilm, schets&#10;&#10;Automatisch gegenereerde beschrijving">
            <a:extLst>
              <a:ext uri="{FF2B5EF4-FFF2-40B4-BE49-F238E27FC236}">
                <a16:creationId xmlns:a16="http://schemas.microsoft.com/office/drawing/2014/main" id="{20B91FFE-A00C-BC0F-0762-59D812CA5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477" y="517219"/>
            <a:ext cx="5163789" cy="2550218"/>
          </a:xfrm>
          <a:prstGeom prst="rect">
            <a:avLst/>
          </a:prstGeom>
        </p:spPr>
      </p:pic>
      <p:sp>
        <p:nvSpPr>
          <p:cNvPr id="20" name="Tekstvak 19">
            <a:extLst>
              <a:ext uri="{FF2B5EF4-FFF2-40B4-BE49-F238E27FC236}">
                <a16:creationId xmlns:a16="http://schemas.microsoft.com/office/drawing/2014/main" id="{C1D52015-0E16-0888-D8E1-5F550225E83D}"/>
              </a:ext>
            </a:extLst>
          </p:cNvPr>
          <p:cNvSpPr txBox="1"/>
          <p:nvPr/>
        </p:nvSpPr>
        <p:spPr>
          <a:xfrm>
            <a:off x="831476" y="3687901"/>
            <a:ext cx="10808298" cy="595741"/>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Een </a:t>
            </a:r>
            <a:r>
              <a:rPr kumimoji="0" lang="nl-NL" sz="2400" b="1" i="0" u="none" strike="noStrike" kern="1200" cap="none" spc="0" normalizeH="0" baseline="0" noProof="0" dirty="0">
                <a:ln>
                  <a:noFill/>
                </a:ln>
                <a:solidFill>
                  <a:srgbClr val="7CC4A4"/>
                </a:solidFill>
                <a:effectLst/>
                <a:uLnTx/>
                <a:uFillTx/>
                <a:latin typeface="DM Sans"/>
                <a:ea typeface="+mn-ea"/>
                <a:cs typeface="+mn-cs"/>
              </a:rPr>
              <a:t>duurzaam </a:t>
            </a:r>
            <a:r>
              <a:rPr kumimoji="0" lang="nl-NL" sz="2400" b="0" i="0" u="none" strike="noStrike" kern="1200" cap="none" spc="0" normalizeH="0" baseline="0" noProof="0" dirty="0">
                <a:ln>
                  <a:noFill/>
                </a:ln>
                <a:solidFill>
                  <a:srgbClr val="7CC4A4"/>
                </a:solidFill>
                <a:effectLst/>
                <a:uLnTx/>
                <a:uFillTx/>
                <a:latin typeface="DM Sans"/>
                <a:ea typeface="+mn-ea"/>
                <a:cs typeface="+mn-cs"/>
              </a:rPr>
              <a:t>energiesysteem (aardgasvrij)</a:t>
            </a:r>
          </a:p>
        </p:txBody>
      </p:sp>
      <p:sp>
        <p:nvSpPr>
          <p:cNvPr id="24" name="Tekstvak 23">
            <a:extLst>
              <a:ext uri="{FF2B5EF4-FFF2-40B4-BE49-F238E27FC236}">
                <a16:creationId xmlns:a16="http://schemas.microsoft.com/office/drawing/2014/main" id="{33D882F9-6B4C-9D4C-5E3C-5ADD436E8AB3}"/>
              </a:ext>
            </a:extLst>
          </p:cNvPr>
          <p:cNvSpPr txBox="1"/>
          <p:nvPr/>
        </p:nvSpPr>
        <p:spPr>
          <a:xfrm>
            <a:off x="831476" y="912365"/>
            <a:ext cx="609420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pitchFamily="2" charset="0"/>
                <a:ea typeface="Tahoma" panose="020B0604030504040204" pitchFamily="34" charset="0"/>
                <a:cs typeface="Tahoma" panose="020B0604030504040204" pitchFamily="34" charset="0"/>
              </a:rPr>
              <a:t>Uitgangspunten</a:t>
            </a:r>
          </a:p>
        </p:txBody>
      </p:sp>
    </p:spTree>
    <p:extLst>
      <p:ext uri="{BB962C8B-B14F-4D97-AF65-F5344CB8AC3E}">
        <p14:creationId xmlns:p14="http://schemas.microsoft.com/office/powerpoint/2010/main" val="3062481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92FAE-15B7-F406-8645-31619A0DE974}"/>
            </a:ext>
          </a:extLst>
        </p:cNvPr>
        <p:cNvGrpSpPr/>
        <p:nvPr/>
      </p:nvGrpSpPr>
      <p:grpSpPr>
        <a:xfrm>
          <a:off x="0" y="0"/>
          <a:ext cx="0" cy="0"/>
          <a:chOff x="0" y="0"/>
          <a:chExt cx="0" cy="0"/>
        </a:xfrm>
      </p:grpSpPr>
      <p:pic>
        <p:nvPicPr>
          <p:cNvPr id="7" name="Afbeelding 6" descr="Afbeelding met tekening, illustratie, tekenfilm, schets&#10;&#10;Automatisch gegenereerde beschrijving">
            <a:extLst>
              <a:ext uri="{FF2B5EF4-FFF2-40B4-BE49-F238E27FC236}">
                <a16:creationId xmlns:a16="http://schemas.microsoft.com/office/drawing/2014/main" id="{58935329-BA7B-8EEF-0B49-8D9839126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477" y="517219"/>
            <a:ext cx="5163789" cy="2550218"/>
          </a:xfrm>
          <a:prstGeom prst="rect">
            <a:avLst/>
          </a:prstGeom>
        </p:spPr>
      </p:pic>
      <p:sp>
        <p:nvSpPr>
          <p:cNvPr id="20" name="Tekstvak 19">
            <a:extLst>
              <a:ext uri="{FF2B5EF4-FFF2-40B4-BE49-F238E27FC236}">
                <a16:creationId xmlns:a16="http://schemas.microsoft.com/office/drawing/2014/main" id="{EA0A25C4-3170-22B4-0238-FE24C78351F3}"/>
              </a:ext>
            </a:extLst>
          </p:cNvPr>
          <p:cNvSpPr txBox="1"/>
          <p:nvPr/>
        </p:nvSpPr>
        <p:spPr>
          <a:xfrm>
            <a:off x="831476" y="3687901"/>
            <a:ext cx="10808298" cy="114973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Een </a:t>
            </a:r>
            <a:r>
              <a:rPr kumimoji="0" lang="nl-NL" sz="2400" b="1" i="0" u="none" strike="noStrike" kern="1200" cap="none" spc="0" normalizeH="0" baseline="0" noProof="0" dirty="0">
                <a:ln>
                  <a:noFill/>
                </a:ln>
                <a:solidFill>
                  <a:srgbClr val="7CC4A4"/>
                </a:solidFill>
                <a:effectLst/>
                <a:uLnTx/>
                <a:uFillTx/>
                <a:latin typeface="DM Sans"/>
                <a:ea typeface="+mn-ea"/>
                <a:cs typeface="+mn-cs"/>
              </a:rPr>
              <a:t>duurzaam </a:t>
            </a:r>
            <a:r>
              <a:rPr kumimoji="0" lang="nl-NL" sz="2400" b="0" i="0" u="none" strike="noStrike" kern="1200" cap="none" spc="0" normalizeH="0" baseline="0" noProof="0" dirty="0">
                <a:ln>
                  <a:noFill/>
                </a:ln>
                <a:solidFill>
                  <a:srgbClr val="7CC4A4"/>
                </a:solidFill>
                <a:effectLst/>
                <a:uLnTx/>
                <a:uFillTx/>
                <a:latin typeface="DM Sans"/>
                <a:ea typeface="+mn-ea"/>
                <a:cs typeface="+mn-cs"/>
              </a:rPr>
              <a:t>energiesysteem (aardgasvrij)</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In </a:t>
            </a:r>
            <a:r>
              <a:rPr kumimoji="0" lang="nl-NL" sz="2400" b="1" i="0" u="none" strike="noStrike" kern="1200" cap="none" spc="0" normalizeH="0" baseline="0" noProof="0" dirty="0">
                <a:ln>
                  <a:noFill/>
                </a:ln>
                <a:solidFill>
                  <a:srgbClr val="7CC4A4"/>
                </a:solidFill>
                <a:effectLst/>
                <a:uLnTx/>
                <a:uFillTx/>
                <a:latin typeface="DM Sans"/>
                <a:ea typeface="+mn-ea"/>
                <a:cs typeface="+mn-cs"/>
              </a:rPr>
              <a:t>eigendom van de bewoners</a:t>
            </a:r>
            <a:r>
              <a:rPr kumimoji="0" lang="nl-NL" sz="2400" b="0" i="0" u="none" strike="noStrike" kern="1200" cap="none" spc="0" normalizeH="0" baseline="0" noProof="0" dirty="0">
                <a:ln>
                  <a:noFill/>
                </a:ln>
                <a:solidFill>
                  <a:srgbClr val="7CC4A4"/>
                </a:solidFill>
                <a:effectLst/>
                <a:uLnTx/>
                <a:uFillTx/>
                <a:latin typeface="DM Sans"/>
                <a:ea typeface="+mn-ea"/>
                <a:cs typeface="+mn-cs"/>
              </a:rPr>
              <a:t>, zonder marktpartij, geen winstoogmerk</a:t>
            </a:r>
          </a:p>
        </p:txBody>
      </p:sp>
      <p:sp>
        <p:nvSpPr>
          <p:cNvPr id="24" name="Tekstvak 23">
            <a:extLst>
              <a:ext uri="{FF2B5EF4-FFF2-40B4-BE49-F238E27FC236}">
                <a16:creationId xmlns:a16="http://schemas.microsoft.com/office/drawing/2014/main" id="{156CBFC9-E50A-7773-47A0-5A5467767F1D}"/>
              </a:ext>
            </a:extLst>
          </p:cNvPr>
          <p:cNvSpPr txBox="1"/>
          <p:nvPr/>
        </p:nvSpPr>
        <p:spPr>
          <a:xfrm>
            <a:off x="831476" y="912365"/>
            <a:ext cx="609420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pitchFamily="2" charset="0"/>
                <a:ea typeface="Tahoma" panose="020B0604030504040204" pitchFamily="34" charset="0"/>
                <a:cs typeface="Tahoma" panose="020B0604030504040204" pitchFamily="34" charset="0"/>
              </a:rPr>
              <a:t>Uitgangspunten</a:t>
            </a:r>
          </a:p>
        </p:txBody>
      </p:sp>
    </p:spTree>
    <p:extLst>
      <p:ext uri="{BB962C8B-B14F-4D97-AF65-F5344CB8AC3E}">
        <p14:creationId xmlns:p14="http://schemas.microsoft.com/office/powerpoint/2010/main" val="3561598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67C03-F5EF-D2A5-5E70-00286F64EA73}"/>
            </a:ext>
          </a:extLst>
        </p:cNvPr>
        <p:cNvGrpSpPr/>
        <p:nvPr/>
      </p:nvGrpSpPr>
      <p:grpSpPr>
        <a:xfrm>
          <a:off x="0" y="0"/>
          <a:ext cx="0" cy="0"/>
          <a:chOff x="0" y="0"/>
          <a:chExt cx="0" cy="0"/>
        </a:xfrm>
      </p:grpSpPr>
      <p:pic>
        <p:nvPicPr>
          <p:cNvPr id="7" name="Afbeelding 6" descr="Afbeelding met tekening, illustratie, tekenfilm, schets&#10;&#10;Automatisch gegenereerde beschrijving">
            <a:extLst>
              <a:ext uri="{FF2B5EF4-FFF2-40B4-BE49-F238E27FC236}">
                <a16:creationId xmlns:a16="http://schemas.microsoft.com/office/drawing/2014/main" id="{F7930411-5985-AC5E-B61C-34F67D3BE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477" y="517219"/>
            <a:ext cx="5163789" cy="2550218"/>
          </a:xfrm>
          <a:prstGeom prst="rect">
            <a:avLst/>
          </a:prstGeom>
        </p:spPr>
      </p:pic>
      <p:sp>
        <p:nvSpPr>
          <p:cNvPr id="20" name="Tekstvak 19">
            <a:extLst>
              <a:ext uri="{FF2B5EF4-FFF2-40B4-BE49-F238E27FC236}">
                <a16:creationId xmlns:a16="http://schemas.microsoft.com/office/drawing/2014/main" id="{D74A4B9C-F858-425C-513B-969B258A063E}"/>
              </a:ext>
            </a:extLst>
          </p:cNvPr>
          <p:cNvSpPr txBox="1"/>
          <p:nvPr/>
        </p:nvSpPr>
        <p:spPr>
          <a:xfrm>
            <a:off x="831476" y="3687901"/>
            <a:ext cx="10808298" cy="1703736"/>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Een </a:t>
            </a:r>
            <a:r>
              <a:rPr kumimoji="0" lang="nl-NL" sz="2400" b="1" i="0" u="none" strike="noStrike" kern="1200" cap="none" spc="0" normalizeH="0" baseline="0" noProof="0" dirty="0">
                <a:ln>
                  <a:noFill/>
                </a:ln>
                <a:solidFill>
                  <a:srgbClr val="7CC4A4"/>
                </a:solidFill>
                <a:effectLst/>
                <a:uLnTx/>
                <a:uFillTx/>
                <a:latin typeface="DM Sans"/>
                <a:ea typeface="+mn-ea"/>
                <a:cs typeface="+mn-cs"/>
              </a:rPr>
              <a:t>duurzaam </a:t>
            </a:r>
            <a:r>
              <a:rPr kumimoji="0" lang="nl-NL" sz="2400" b="0" i="0" u="none" strike="noStrike" kern="1200" cap="none" spc="0" normalizeH="0" baseline="0" noProof="0" dirty="0">
                <a:ln>
                  <a:noFill/>
                </a:ln>
                <a:solidFill>
                  <a:srgbClr val="7CC4A4"/>
                </a:solidFill>
                <a:effectLst/>
                <a:uLnTx/>
                <a:uFillTx/>
                <a:latin typeface="DM Sans"/>
                <a:ea typeface="+mn-ea"/>
                <a:cs typeface="+mn-cs"/>
              </a:rPr>
              <a:t>energiesysteem (aardgasvrij)</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In </a:t>
            </a:r>
            <a:r>
              <a:rPr kumimoji="0" lang="nl-NL" sz="2400" b="1" i="0" u="none" strike="noStrike" kern="1200" cap="none" spc="0" normalizeH="0" baseline="0" noProof="0" dirty="0">
                <a:ln>
                  <a:noFill/>
                </a:ln>
                <a:solidFill>
                  <a:srgbClr val="7CC4A4"/>
                </a:solidFill>
                <a:effectLst/>
                <a:uLnTx/>
                <a:uFillTx/>
                <a:latin typeface="DM Sans"/>
                <a:ea typeface="+mn-ea"/>
                <a:cs typeface="+mn-cs"/>
              </a:rPr>
              <a:t>eigendom van de bewoners</a:t>
            </a:r>
            <a:r>
              <a:rPr kumimoji="0" lang="nl-NL" sz="2400" b="0" i="0" u="none" strike="noStrike" kern="1200" cap="none" spc="0" normalizeH="0" baseline="0" noProof="0" dirty="0">
                <a:ln>
                  <a:noFill/>
                </a:ln>
                <a:solidFill>
                  <a:srgbClr val="7CC4A4"/>
                </a:solidFill>
                <a:effectLst/>
                <a:uLnTx/>
                <a:uFillTx/>
                <a:latin typeface="DM Sans"/>
                <a:ea typeface="+mn-ea"/>
                <a:cs typeface="+mn-cs"/>
              </a:rPr>
              <a:t>, zonder marktpartij, geen winstoogmerk</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Betaalbaar:</a:t>
            </a:r>
            <a:r>
              <a:rPr kumimoji="0" lang="nl-NL" sz="2400" b="0" i="0" u="none" strike="noStrike" kern="1200" cap="none" spc="0" normalizeH="0" baseline="0" noProof="0" dirty="0">
                <a:ln>
                  <a:noFill/>
                </a:ln>
                <a:solidFill>
                  <a:srgbClr val="373472"/>
                </a:solidFill>
                <a:effectLst/>
                <a:uLnTx/>
                <a:uFillTx/>
                <a:latin typeface="DM Sans"/>
                <a:ea typeface="+mn-ea"/>
                <a:cs typeface="+mn-cs"/>
              </a:rPr>
              <a:t> </a:t>
            </a:r>
            <a:r>
              <a:rPr kumimoji="0" lang="nl-NL" sz="2400" b="1" i="0" u="none" strike="noStrike" kern="1200" cap="none" spc="0" normalizeH="0" baseline="0" noProof="0" dirty="0">
                <a:ln>
                  <a:noFill/>
                </a:ln>
                <a:solidFill>
                  <a:prstClr val="white"/>
                </a:solidFill>
                <a:effectLst/>
                <a:uLnTx/>
                <a:uFillTx/>
                <a:latin typeface="DM Sans"/>
                <a:ea typeface="+mn-ea"/>
                <a:cs typeface="+mn-cs"/>
              </a:rPr>
              <a:t>Niet Meer Dan Nu</a:t>
            </a:r>
            <a:endParaRPr kumimoji="0" lang="nl-NL" sz="2400" b="0" i="0" u="none" strike="noStrike" kern="1200" cap="none" spc="0" normalizeH="0" baseline="0" noProof="0" dirty="0">
              <a:ln>
                <a:noFill/>
              </a:ln>
              <a:solidFill>
                <a:prstClr val="white"/>
              </a:solidFill>
              <a:effectLst/>
              <a:uLnTx/>
              <a:uFillTx/>
              <a:latin typeface="DM Sans"/>
              <a:ea typeface="+mn-ea"/>
              <a:cs typeface="+mn-cs"/>
            </a:endParaRPr>
          </a:p>
        </p:txBody>
      </p:sp>
      <p:sp>
        <p:nvSpPr>
          <p:cNvPr id="24" name="Tekstvak 23">
            <a:extLst>
              <a:ext uri="{FF2B5EF4-FFF2-40B4-BE49-F238E27FC236}">
                <a16:creationId xmlns:a16="http://schemas.microsoft.com/office/drawing/2014/main" id="{40E6E904-E53D-F8A5-1DCF-68ED7131FC04}"/>
              </a:ext>
            </a:extLst>
          </p:cNvPr>
          <p:cNvSpPr txBox="1"/>
          <p:nvPr/>
        </p:nvSpPr>
        <p:spPr>
          <a:xfrm>
            <a:off x="831476" y="912365"/>
            <a:ext cx="609420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pitchFamily="2" charset="0"/>
                <a:ea typeface="Tahoma" panose="020B0604030504040204" pitchFamily="34" charset="0"/>
                <a:cs typeface="Tahoma" panose="020B0604030504040204" pitchFamily="34" charset="0"/>
              </a:rPr>
              <a:t>Uitgangspunten</a:t>
            </a:r>
          </a:p>
        </p:txBody>
      </p:sp>
    </p:spTree>
    <p:extLst>
      <p:ext uri="{BB962C8B-B14F-4D97-AF65-F5344CB8AC3E}">
        <p14:creationId xmlns:p14="http://schemas.microsoft.com/office/powerpoint/2010/main" val="3483682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F611F-B1E8-309F-0D30-CFBCBE6A61E0}"/>
            </a:ext>
          </a:extLst>
        </p:cNvPr>
        <p:cNvGrpSpPr/>
        <p:nvPr/>
      </p:nvGrpSpPr>
      <p:grpSpPr>
        <a:xfrm>
          <a:off x="0" y="0"/>
          <a:ext cx="0" cy="0"/>
          <a:chOff x="0" y="0"/>
          <a:chExt cx="0" cy="0"/>
        </a:xfrm>
      </p:grpSpPr>
      <p:pic>
        <p:nvPicPr>
          <p:cNvPr id="7" name="Afbeelding 6" descr="Afbeelding met tekening, illustratie, tekenfilm, schets&#10;&#10;Automatisch gegenereerde beschrijving">
            <a:extLst>
              <a:ext uri="{FF2B5EF4-FFF2-40B4-BE49-F238E27FC236}">
                <a16:creationId xmlns:a16="http://schemas.microsoft.com/office/drawing/2014/main" id="{6BB29BAA-00E1-C63C-8AF4-94849DB7D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477" y="517219"/>
            <a:ext cx="5163789" cy="2550218"/>
          </a:xfrm>
          <a:prstGeom prst="rect">
            <a:avLst/>
          </a:prstGeom>
        </p:spPr>
      </p:pic>
      <p:sp>
        <p:nvSpPr>
          <p:cNvPr id="20" name="Tekstvak 19">
            <a:extLst>
              <a:ext uri="{FF2B5EF4-FFF2-40B4-BE49-F238E27FC236}">
                <a16:creationId xmlns:a16="http://schemas.microsoft.com/office/drawing/2014/main" id="{FA527931-F695-52A4-5EEE-A4398B0DAD1E}"/>
              </a:ext>
            </a:extLst>
          </p:cNvPr>
          <p:cNvSpPr txBox="1"/>
          <p:nvPr/>
        </p:nvSpPr>
        <p:spPr>
          <a:xfrm>
            <a:off x="831476" y="3687901"/>
            <a:ext cx="10808298" cy="2257734"/>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Een </a:t>
            </a:r>
            <a:r>
              <a:rPr kumimoji="0" lang="nl-NL" sz="2400" b="1" i="0" u="none" strike="noStrike" kern="1200" cap="none" spc="0" normalizeH="0" baseline="0" noProof="0" dirty="0">
                <a:ln>
                  <a:noFill/>
                </a:ln>
                <a:solidFill>
                  <a:srgbClr val="7CC4A4"/>
                </a:solidFill>
                <a:effectLst/>
                <a:uLnTx/>
                <a:uFillTx/>
                <a:latin typeface="DM Sans"/>
                <a:ea typeface="+mn-ea"/>
                <a:cs typeface="+mn-cs"/>
              </a:rPr>
              <a:t>duurzaam </a:t>
            </a:r>
            <a:r>
              <a:rPr kumimoji="0" lang="nl-NL" sz="2400" b="0" i="0" u="none" strike="noStrike" kern="1200" cap="none" spc="0" normalizeH="0" baseline="0" noProof="0" dirty="0">
                <a:ln>
                  <a:noFill/>
                </a:ln>
                <a:solidFill>
                  <a:srgbClr val="7CC4A4"/>
                </a:solidFill>
                <a:effectLst/>
                <a:uLnTx/>
                <a:uFillTx/>
                <a:latin typeface="DM Sans"/>
                <a:ea typeface="+mn-ea"/>
                <a:cs typeface="+mn-cs"/>
              </a:rPr>
              <a:t>energiesysteem (aardgasvrij)</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In </a:t>
            </a:r>
            <a:r>
              <a:rPr kumimoji="0" lang="nl-NL" sz="2400" b="1" i="0" u="none" strike="noStrike" kern="1200" cap="none" spc="0" normalizeH="0" baseline="0" noProof="0" dirty="0">
                <a:ln>
                  <a:noFill/>
                </a:ln>
                <a:solidFill>
                  <a:srgbClr val="7CC4A4"/>
                </a:solidFill>
                <a:effectLst/>
                <a:uLnTx/>
                <a:uFillTx/>
                <a:latin typeface="DM Sans"/>
                <a:ea typeface="+mn-ea"/>
                <a:cs typeface="+mn-cs"/>
              </a:rPr>
              <a:t>eigendom van de bewoners</a:t>
            </a:r>
            <a:r>
              <a:rPr kumimoji="0" lang="nl-NL" sz="2400" b="0" i="0" u="none" strike="noStrike" kern="1200" cap="none" spc="0" normalizeH="0" baseline="0" noProof="0" dirty="0">
                <a:ln>
                  <a:noFill/>
                </a:ln>
                <a:solidFill>
                  <a:srgbClr val="7CC4A4"/>
                </a:solidFill>
                <a:effectLst/>
                <a:uLnTx/>
                <a:uFillTx/>
                <a:latin typeface="DM Sans"/>
                <a:ea typeface="+mn-ea"/>
                <a:cs typeface="+mn-cs"/>
              </a:rPr>
              <a:t>, zonder marktpartij, geen winstoogmerk</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Betaalbaar:</a:t>
            </a:r>
            <a:r>
              <a:rPr kumimoji="0" lang="nl-NL" sz="2400" b="0" i="0" u="none" strike="noStrike" kern="1200" cap="none" spc="0" normalizeH="0" baseline="0" noProof="0" dirty="0">
                <a:ln>
                  <a:noFill/>
                </a:ln>
                <a:solidFill>
                  <a:srgbClr val="373472"/>
                </a:solidFill>
                <a:effectLst/>
                <a:uLnTx/>
                <a:uFillTx/>
                <a:latin typeface="DM Sans"/>
                <a:ea typeface="+mn-ea"/>
                <a:cs typeface="+mn-cs"/>
              </a:rPr>
              <a:t> </a:t>
            </a:r>
            <a:r>
              <a:rPr kumimoji="0" lang="nl-NL" sz="2400" b="1" i="0" u="none" strike="noStrike" kern="1200" cap="none" spc="0" normalizeH="0" baseline="0" noProof="0" dirty="0">
                <a:ln>
                  <a:noFill/>
                </a:ln>
                <a:solidFill>
                  <a:prstClr val="white"/>
                </a:solidFill>
                <a:effectLst/>
                <a:uLnTx/>
                <a:uFillTx/>
                <a:latin typeface="DM Sans"/>
                <a:ea typeface="+mn-ea"/>
                <a:cs typeface="+mn-cs"/>
              </a:rPr>
              <a:t>Niet Meer Dan Nu</a:t>
            </a:r>
            <a:endParaRPr kumimoji="0" lang="nl-NL" sz="2400" b="0" i="0" u="none" strike="noStrike" kern="1200" cap="none" spc="0" normalizeH="0" baseline="0" noProof="0" dirty="0">
              <a:ln>
                <a:noFill/>
              </a:ln>
              <a:solidFill>
                <a:prstClr val="white"/>
              </a:solidFill>
              <a:effectLst/>
              <a:uLnTx/>
              <a:uFillTx/>
              <a:latin typeface="DM Sans"/>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srgbClr val="7CC4A4"/>
                </a:solidFill>
                <a:effectLst/>
                <a:uLnTx/>
                <a:uFillTx/>
                <a:latin typeface="DM Sans"/>
                <a:ea typeface="+mn-ea"/>
                <a:cs typeface="+mn-cs"/>
              </a:rPr>
              <a:t>Relatief</a:t>
            </a:r>
            <a:r>
              <a:rPr kumimoji="0" lang="nl-NL" sz="2400" b="0" i="0" u="none" strike="noStrike" kern="1200" cap="none" spc="0" normalizeH="0" baseline="0" noProof="0" dirty="0">
                <a:ln>
                  <a:noFill/>
                </a:ln>
                <a:solidFill>
                  <a:prstClr val="black"/>
                </a:solidFill>
                <a:effectLst/>
                <a:uLnTx/>
                <a:uFillTx/>
                <a:latin typeface="DM Sans"/>
                <a:ea typeface="+mn-ea"/>
                <a:cs typeface="+mn-cs"/>
              </a:rPr>
              <a:t> </a:t>
            </a:r>
            <a:r>
              <a:rPr kumimoji="0" lang="nl-NL" sz="2400" b="1" i="0" u="none" strike="noStrike" kern="1200" cap="none" spc="0" normalizeH="0" baseline="0" noProof="0" dirty="0">
                <a:ln>
                  <a:noFill/>
                </a:ln>
                <a:solidFill>
                  <a:prstClr val="white"/>
                </a:solidFill>
                <a:effectLst/>
                <a:uLnTx/>
                <a:uFillTx/>
                <a:latin typeface="DM Sans"/>
                <a:ea typeface="+mn-ea"/>
                <a:cs typeface="+mn-cs"/>
              </a:rPr>
              <a:t>laag vastrecht </a:t>
            </a:r>
            <a:r>
              <a:rPr kumimoji="0" lang="nl-NL" sz="2400" b="0" i="0" u="none" strike="noStrike" kern="1200" cap="none" spc="0" normalizeH="0" baseline="0" noProof="0" dirty="0">
                <a:ln>
                  <a:noFill/>
                </a:ln>
                <a:solidFill>
                  <a:srgbClr val="7CC4A4"/>
                </a:solidFill>
                <a:effectLst/>
                <a:uLnTx/>
                <a:uFillTx/>
                <a:latin typeface="DM Sans"/>
                <a:ea typeface="+mn-ea"/>
                <a:cs typeface="+mn-cs"/>
              </a:rPr>
              <a:t>zodat energiebesparing loont</a:t>
            </a:r>
          </a:p>
        </p:txBody>
      </p:sp>
      <p:sp>
        <p:nvSpPr>
          <p:cNvPr id="24" name="Tekstvak 23">
            <a:extLst>
              <a:ext uri="{FF2B5EF4-FFF2-40B4-BE49-F238E27FC236}">
                <a16:creationId xmlns:a16="http://schemas.microsoft.com/office/drawing/2014/main" id="{FF736848-6A5D-A1A4-342B-91A620C3EC6B}"/>
              </a:ext>
            </a:extLst>
          </p:cNvPr>
          <p:cNvSpPr txBox="1"/>
          <p:nvPr/>
        </p:nvSpPr>
        <p:spPr>
          <a:xfrm>
            <a:off x="831476" y="912365"/>
            <a:ext cx="609420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pitchFamily="2" charset="0"/>
                <a:ea typeface="Tahoma" panose="020B0604030504040204" pitchFamily="34" charset="0"/>
                <a:cs typeface="Tahoma" panose="020B0604030504040204" pitchFamily="34" charset="0"/>
              </a:rPr>
              <a:t>Uitgangspunten</a:t>
            </a:r>
          </a:p>
        </p:txBody>
      </p:sp>
    </p:spTree>
    <p:extLst>
      <p:ext uri="{BB962C8B-B14F-4D97-AF65-F5344CB8AC3E}">
        <p14:creationId xmlns:p14="http://schemas.microsoft.com/office/powerpoint/2010/main" val="3195941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5DBD3-D69C-C139-C629-B5A0C5D014DC}"/>
            </a:ext>
          </a:extLst>
        </p:cNvPr>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E554B49C-4C36-FFA4-9A8C-9D541F094C13}"/>
              </a:ext>
            </a:extLst>
          </p:cNvPr>
          <p:cNvGraphicFramePr>
            <a:graphicFrameLocks noGrp="1"/>
          </p:cNvGraphicFramePr>
          <p:nvPr/>
        </p:nvGraphicFramePr>
        <p:xfrm>
          <a:off x="816684" y="3227419"/>
          <a:ext cx="10669861" cy="2741820"/>
        </p:xfrm>
        <a:graphic>
          <a:graphicData uri="http://schemas.openxmlformats.org/drawingml/2006/table">
            <a:tbl>
              <a:tblPr firstRow="1" bandRow="1">
                <a:tableStyleId>{F5AB1C69-6EDB-4FF4-983F-18BD219EF322}</a:tableStyleId>
              </a:tblPr>
              <a:tblGrid>
                <a:gridCol w="2982109">
                  <a:extLst>
                    <a:ext uri="{9D8B030D-6E8A-4147-A177-3AD203B41FA5}">
                      <a16:colId xmlns:a16="http://schemas.microsoft.com/office/drawing/2014/main" val="2081416771"/>
                    </a:ext>
                  </a:extLst>
                </a:gridCol>
                <a:gridCol w="3680306">
                  <a:extLst>
                    <a:ext uri="{9D8B030D-6E8A-4147-A177-3AD203B41FA5}">
                      <a16:colId xmlns:a16="http://schemas.microsoft.com/office/drawing/2014/main" val="108594298"/>
                    </a:ext>
                  </a:extLst>
                </a:gridCol>
                <a:gridCol w="4007446">
                  <a:extLst>
                    <a:ext uri="{9D8B030D-6E8A-4147-A177-3AD203B41FA5}">
                      <a16:colId xmlns:a16="http://schemas.microsoft.com/office/drawing/2014/main" val="1527640060"/>
                    </a:ext>
                  </a:extLst>
                </a:gridCol>
              </a:tblGrid>
              <a:tr h="647895">
                <a:tc>
                  <a:txBody>
                    <a:bodyPr/>
                    <a:lstStyle/>
                    <a:p>
                      <a:endParaRPr lang="nl-NL" dirty="0"/>
                    </a:p>
                  </a:txBody>
                  <a:tcPr>
                    <a:solidFill>
                      <a:schemeClr val="bg2">
                        <a:lumMod val="60000"/>
                        <a:lumOff val="40000"/>
                      </a:schemeClr>
                    </a:solidFill>
                  </a:tcPr>
                </a:tc>
                <a:tc>
                  <a:txBody>
                    <a:bodyPr/>
                    <a:lstStyle/>
                    <a:p>
                      <a:endParaRPr lang="nl-NL" dirty="0">
                        <a:solidFill>
                          <a:schemeClr val="bg1"/>
                        </a:solidFill>
                      </a:endParaRPr>
                    </a:p>
                    <a:p>
                      <a:r>
                        <a:rPr lang="nl-NL" dirty="0">
                          <a:solidFill>
                            <a:schemeClr val="bg1"/>
                          </a:solidFill>
                        </a:rPr>
                        <a:t>Uitgangspunten</a:t>
                      </a:r>
                    </a:p>
                  </a:txBody>
                  <a:tcPr>
                    <a:solidFill>
                      <a:srgbClr val="8BBF9C"/>
                    </a:solidFill>
                  </a:tcPr>
                </a:tc>
                <a:tc>
                  <a:txBody>
                    <a:bodyPr/>
                    <a:lstStyle/>
                    <a:p>
                      <a:endParaRPr lang="nl-NL" dirty="0">
                        <a:solidFill>
                          <a:schemeClr val="bg1"/>
                        </a:solidFill>
                      </a:endParaRPr>
                    </a:p>
                    <a:p>
                      <a:r>
                        <a:rPr lang="nl-NL" dirty="0">
                          <a:solidFill>
                            <a:schemeClr val="bg1"/>
                          </a:solidFill>
                        </a:rPr>
                        <a:t>Tarieven prijspeil 2024 </a:t>
                      </a:r>
                    </a:p>
                    <a:p>
                      <a:endParaRPr lang="nl-NL" dirty="0">
                        <a:solidFill>
                          <a:schemeClr val="bg1"/>
                        </a:solidFill>
                      </a:endParaRPr>
                    </a:p>
                  </a:txBody>
                  <a:tcPr>
                    <a:solidFill>
                      <a:srgbClr val="8BBF9C"/>
                    </a:solidFill>
                  </a:tcPr>
                </a:tc>
                <a:extLst>
                  <a:ext uri="{0D108BD9-81ED-4DB2-BD59-A6C34878D82A}">
                    <a16:rowId xmlns:a16="http://schemas.microsoft.com/office/drawing/2014/main" val="4078078138"/>
                  </a:ext>
                </a:extLst>
              </a:tr>
              <a:tr h="667792">
                <a:tc>
                  <a:txBody>
                    <a:bodyPr/>
                    <a:lstStyle/>
                    <a:p>
                      <a:r>
                        <a:rPr lang="nl-NL" b="0" dirty="0">
                          <a:solidFill>
                            <a:srgbClr val="373472"/>
                          </a:solidFill>
                        </a:rPr>
                        <a:t>Vastrecht</a:t>
                      </a: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3258611203"/>
                  </a:ext>
                </a:extLst>
              </a:tr>
              <a:tr h="519548">
                <a:tc>
                  <a:txBody>
                    <a:bodyPr/>
                    <a:lstStyle/>
                    <a:p>
                      <a:r>
                        <a:rPr lang="nl-NL" b="0" dirty="0">
                          <a:solidFill>
                            <a:srgbClr val="373472"/>
                          </a:solidFill>
                        </a:rPr>
                        <a:t>Variabele kosten</a:t>
                      </a: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1836039036"/>
                  </a:ext>
                </a:extLst>
              </a:tr>
              <a:tr h="444685">
                <a:tc>
                  <a:txBody>
                    <a:bodyPr/>
                    <a:lstStyle/>
                    <a:p>
                      <a:r>
                        <a:rPr lang="nl-NL" b="1" dirty="0">
                          <a:solidFill>
                            <a:srgbClr val="007866"/>
                          </a:solidFill>
                        </a:rPr>
                        <a:t>Totaal per jaar</a:t>
                      </a:r>
                    </a:p>
                  </a:txBody>
                  <a:tcPr>
                    <a:solidFill>
                      <a:schemeClr val="bg2">
                        <a:lumMod val="40000"/>
                        <a:lumOff val="60000"/>
                      </a:schemeClr>
                    </a:solidFill>
                  </a:tcPr>
                </a:tc>
                <a:tc>
                  <a:txBody>
                    <a:bodyPr/>
                    <a:lstStyle/>
                    <a:p>
                      <a:r>
                        <a:rPr lang="nl-NL" b="1" dirty="0">
                          <a:solidFill>
                            <a:srgbClr val="B4D6BF"/>
                          </a:solidFill>
                        </a:rPr>
                        <a:t>Niet duurder dan </a:t>
                      </a:r>
                      <a:r>
                        <a:rPr lang="nl-NL" b="1" i="1" dirty="0">
                          <a:solidFill>
                            <a:srgbClr val="B4D6BF"/>
                          </a:solidFill>
                        </a:rPr>
                        <a:t>gemiddeld </a:t>
                      </a:r>
                      <a:r>
                        <a:rPr lang="nl-NL" b="1" dirty="0">
                          <a:solidFill>
                            <a:srgbClr val="B4D6BF"/>
                          </a:solidFill>
                        </a:rPr>
                        <a:t>voor gas</a:t>
                      </a:r>
                    </a:p>
                  </a:txBody>
                  <a:tcPr>
                    <a:solidFill>
                      <a:srgbClr val="B4D6BF"/>
                    </a:solidFill>
                  </a:tcPr>
                </a:tc>
                <a:tc>
                  <a:txBody>
                    <a:bodyPr/>
                    <a:lstStyle/>
                    <a:p>
                      <a:endParaRPr lang="nl-NL" b="0" dirty="0">
                        <a:solidFill>
                          <a:srgbClr val="373472"/>
                        </a:solidFill>
                      </a:endParaRPr>
                    </a:p>
                  </a:txBody>
                  <a:tcPr>
                    <a:solidFill>
                      <a:srgbClr val="B4D6BF"/>
                    </a:solidFill>
                  </a:tcPr>
                </a:tc>
                <a:extLst>
                  <a:ext uri="{0D108BD9-81ED-4DB2-BD59-A6C34878D82A}">
                    <a16:rowId xmlns:a16="http://schemas.microsoft.com/office/drawing/2014/main" val="3368756671"/>
                  </a:ext>
                </a:extLst>
              </a:tr>
            </a:tbl>
          </a:graphicData>
        </a:graphic>
      </p:graphicFrame>
      <p:sp>
        <p:nvSpPr>
          <p:cNvPr id="6" name="Tekstvak 5">
            <a:extLst>
              <a:ext uri="{FF2B5EF4-FFF2-40B4-BE49-F238E27FC236}">
                <a16:creationId xmlns:a16="http://schemas.microsoft.com/office/drawing/2014/main" id="{54022593-1D30-73B9-AEB5-B1A8BE54DF58}"/>
              </a:ext>
            </a:extLst>
          </p:cNvPr>
          <p:cNvSpPr txBox="1"/>
          <p:nvPr/>
        </p:nvSpPr>
        <p:spPr>
          <a:xfrm>
            <a:off x="816683" y="2765752"/>
            <a:ext cx="10669862" cy="461665"/>
          </a:xfrm>
          <a:prstGeom prst="rect">
            <a:avLst/>
          </a:prstGeom>
          <a:solidFill>
            <a:srgbClr val="B4D6B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7866"/>
                </a:solidFill>
                <a:effectLst/>
                <a:uLnTx/>
                <a:uFillTx/>
                <a:ea typeface="+mn-ea"/>
                <a:cs typeface="+mn-cs"/>
              </a:rPr>
              <a:t>Jaarlijkse kosten voor verwarming en warm water </a:t>
            </a:r>
          </a:p>
        </p:txBody>
      </p:sp>
      <p:pic>
        <p:nvPicPr>
          <p:cNvPr id="3" name="Afbeelding 2">
            <a:extLst>
              <a:ext uri="{FF2B5EF4-FFF2-40B4-BE49-F238E27FC236}">
                <a16:creationId xmlns:a16="http://schemas.microsoft.com/office/drawing/2014/main" id="{6B28E6FE-76FD-22FF-370D-03DFE7CBFB62}"/>
              </a:ext>
            </a:extLst>
          </p:cNvPr>
          <p:cNvPicPr>
            <a:picLocks noChangeAspect="1"/>
          </p:cNvPicPr>
          <p:nvPr/>
        </p:nvPicPr>
        <p:blipFill>
          <a:blip r:embed="rId2"/>
          <a:stretch>
            <a:fillRect/>
          </a:stretch>
        </p:blipFill>
        <p:spPr>
          <a:xfrm>
            <a:off x="7444291" y="427974"/>
            <a:ext cx="4063769" cy="1909583"/>
          </a:xfrm>
          <a:prstGeom prst="rect">
            <a:avLst/>
          </a:prstGeom>
        </p:spPr>
      </p:pic>
      <p:sp>
        <p:nvSpPr>
          <p:cNvPr id="9" name="Tekstvak 8">
            <a:extLst>
              <a:ext uri="{FF2B5EF4-FFF2-40B4-BE49-F238E27FC236}">
                <a16:creationId xmlns:a16="http://schemas.microsoft.com/office/drawing/2014/main" id="{E11434E6-8A1B-DBDC-5407-91ED91FF14AB}"/>
              </a:ext>
            </a:extLst>
          </p:cNvPr>
          <p:cNvSpPr txBox="1"/>
          <p:nvPr/>
        </p:nvSpPr>
        <p:spPr>
          <a:xfrm>
            <a:off x="816683" y="910399"/>
            <a:ext cx="64922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Hoezo ‘Niet meer dan nu’?</a:t>
            </a:r>
          </a:p>
        </p:txBody>
      </p:sp>
    </p:spTree>
    <p:extLst>
      <p:ext uri="{BB962C8B-B14F-4D97-AF65-F5344CB8AC3E}">
        <p14:creationId xmlns:p14="http://schemas.microsoft.com/office/powerpoint/2010/main" val="41872040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50FDF-2AC9-4E15-5570-2694E4FFC2CB}"/>
            </a:ext>
          </a:extLst>
        </p:cNvPr>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6A3814F8-82A5-B0CB-2856-3C83DE1DEF48}"/>
              </a:ext>
            </a:extLst>
          </p:cNvPr>
          <p:cNvGraphicFramePr>
            <a:graphicFrameLocks noGrp="1"/>
          </p:cNvGraphicFramePr>
          <p:nvPr/>
        </p:nvGraphicFramePr>
        <p:xfrm>
          <a:off x="816684" y="3227419"/>
          <a:ext cx="10669861" cy="2741820"/>
        </p:xfrm>
        <a:graphic>
          <a:graphicData uri="http://schemas.openxmlformats.org/drawingml/2006/table">
            <a:tbl>
              <a:tblPr firstRow="1" bandRow="1">
                <a:tableStyleId>{F5AB1C69-6EDB-4FF4-983F-18BD219EF322}</a:tableStyleId>
              </a:tblPr>
              <a:tblGrid>
                <a:gridCol w="2982109">
                  <a:extLst>
                    <a:ext uri="{9D8B030D-6E8A-4147-A177-3AD203B41FA5}">
                      <a16:colId xmlns:a16="http://schemas.microsoft.com/office/drawing/2014/main" val="2081416771"/>
                    </a:ext>
                  </a:extLst>
                </a:gridCol>
                <a:gridCol w="3680306">
                  <a:extLst>
                    <a:ext uri="{9D8B030D-6E8A-4147-A177-3AD203B41FA5}">
                      <a16:colId xmlns:a16="http://schemas.microsoft.com/office/drawing/2014/main" val="108594298"/>
                    </a:ext>
                  </a:extLst>
                </a:gridCol>
                <a:gridCol w="4007446">
                  <a:extLst>
                    <a:ext uri="{9D8B030D-6E8A-4147-A177-3AD203B41FA5}">
                      <a16:colId xmlns:a16="http://schemas.microsoft.com/office/drawing/2014/main" val="1527640060"/>
                    </a:ext>
                  </a:extLst>
                </a:gridCol>
              </a:tblGrid>
              <a:tr h="647895">
                <a:tc>
                  <a:txBody>
                    <a:bodyPr/>
                    <a:lstStyle/>
                    <a:p>
                      <a:endParaRPr lang="nl-NL" dirty="0"/>
                    </a:p>
                  </a:txBody>
                  <a:tcPr>
                    <a:solidFill>
                      <a:schemeClr val="bg2">
                        <a:lumMod val="60000"/>
                        <a:lumOff val="40000"/>
                      </a:schemeClr>
                    </a:solidFill>
                  </a:tcPr>
                </a:tc>
                <a:tc>
                  <a:txBody>
                    <a:bodyPr/>
                    <a:lstStyle/>
                    <a:p>
                      <a:endParaRPr lang="nl-NL" dirty="0">
                        <a:solidFill>
                          <a:schemeClr val="bg1"/>
                        </a:solidFill>
                      </a:endParaRPr>
                    </a:p>
                    <a:p>
                      <a:r>
                        <a:rPr lang="nl-NL" dirty="0">
                          <a:solidFill>
                            <a:schemeClr val="bg1"/>
                          </a:solidFill>
                        </a:rPr>
                        <a:t>Uitgangspunten</a:t>
                      </a:r>
                    </a:p>
                  </a:txBody>
                  <a:tcPr>
                    <a:solidFill>
                      <a:srgbClr val="8BBF9C"/>
                    </a:solidFill>
                  </a:tcPr>
                </a:tc>
                <a:tc>
                  <a:txBody>
                    <a:bodyPr/>
                    <a:lstStyle/>
                    <a:p>
                      <a:endParaRPr lang="nl-NL" dirty="0">
                        <a:solidFill>
                          <a:schemeClr val="bg1"/>
                        </a:solidFill>
                      </a:endParaRPr>
                    </a:p>
                    <a:p>
                      <a:r>
                        <a:rPr lang="nl-NL" dirty="0">
                          <a:solidFill>
                            <a:schemeClr val="bg1"/>
                          </a:solidFill>
                        </a:rPr>
                        <a:t>Tarieven prijspeil 2024 </a:t>
                      </a:r>
                    </a:p>
                    <a:p>
                      <a:endParaRPr lang="nl-NL" dirty="0">
                        <a:solidFill>
                          <a:schemeClr val="bg1"/>
                        </a:solidFill>
                      </a:endParaRPr>
                    </a:p>
                  </a:txBody>
                  <a:tcPr>
                    <a:solidFill>
                      <a:srgbClr val="8BBF9C"/>
                    </a:solidFill>
                  </a:tcPr>
                </a:tc>
                <a:extLst>
                  <a:ext uri="{0D108BD9-81ED-4DB2-BD59-A6C34878D82A}">
                    <a16:rowId xmlns:a16="http://schemas.microsoft.com/office/drawing/2014/main" val="4078078138"/>
                  </a:ext>
                </a:extLst>
              </a:tr>
              <a:tr h="667792">
                <a:tc>
                  <a:txBody>
                    <a:bodyPr/>
                    <a:lstStyle/>
                    <a:p>
                      <a:r>
                        <a:rPr lang="nl-NL" b="0" dirty="0">
                          <a:solidFill>
                            <a:srgbClr val="373472"/>
                          </a:solidFill>
                        </a:rPr>
                        <a:t>Vastrecht</a:t>
                      </a:r>
                    </a:p>
                  </a:txBody>
                  <a:tcPr>
                    <a:solidFill>
                      <a:schemeClr val="bg2">
                        <a:lumMod val="40000"/>
                        <a:lumOff val="60000"/>
                      </a:schemeClr>
                    </a:solidFill>
                  </a:tcPr>
                </a:tc>
                <a:tc>
                  <a:txBody>
                    <a:bodyPr/>
                    <a:lstStyle/>
                    <a:p>
                      <a:r>
                        <a:rPr lang="nl-NL" b="1" dirty="0">
                          <a:solidFill>
                            <a:srgbClr val="373472"/>
                          </a:solidFill>
                        </a:rPr>
                        <a:t>Zo laag mogelijk vastrecht</a:t>
                      </a:r>
                    </a:p>
                  </a:txBody>
                  <a:tcPr>
                    <a:solidFill>
                      <a:srgbClr val="B4D6BF"/>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3258611203"/>
                  </a:ext>
                </a:extLst>
              </a:tr>
              <a:tr h="519548">
                <a:tc>
                  <a:txBody>
                    <a:bodyPr/>
                    <a:lstStyle/>
                    <a:p>
                      <a:r>
                        <a:rPr lang="nl-NL" b="0" dirty="0">
                          <a:solidFill>
                            <a:srgbClr val="373472"/>
                          </a:solidFill>
                        </a:rPr>
                        <a:t>Variabele kosten</a:t>
                      </a: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1836039036"/>
                  </a:ext>
                </a:extLst>
              </a:tr>
              <a:tr h="444685">
                <a:tc>
                  <a:txBody>
                    <a:bodyPr/>
                    <a:lstStyle/>
                    <a:p>
                      <a:r>
                        <a:rPr lang="nl-NL" b="1" dirty="0">
                          <a:solidFill>
                            <a:srgbClr val="007866"/>
                          </a:solidFill>
                        </a:rPr>
                        <a:t>Totaal per jaar</a:t>
                      </a:r>
                    </a:p>
                  </a:txBody>
                  <a:tcPr>
                    <a:solidFill>
                      <a:schemeClr val="bg2">
                        <a:lumMod val="40000"/>
                        <a:lumOff val="60000"/>
                      </a:schemeClr>
                    </a:solidFill>
                  </a:tcPr>
                </a:tc>
                <a:tc>
                  <a:txBody>
                    <a:bodyPr/>
                    <a:lstStyle/>
                    <a:p>
                      <a:r>
                        <a:rPr lang="nl-NL" b="1" dirty="0">
                          <a:solidFill>
                            <a:srgbClr val="B4D6BF"/>
                          </a:solidFill>
                        </a:rPr>
                        <a:t>Niet duurder dan </a:t>
                      </a:r>
                      <a:r>
                        <a:rPr lang="nl-NL" b="1" i="1" dirty="0">
                          <a:solidFill>
                            <a:srgbClr val="B4D6BF"/>
                          </a:solidFill>
                        </a:rPr>
                        <a:t>gemiddeld </a:t>
                      </a:r>
                      <a:r>
                        <a:rPr lang="nl-NL" b="1" dirty="0">
                          <a:solidFill>
                            <a:srgbClr val="B4D6BF"/>
                          </a:solidFill>
                        </a:rPr>
                        <a:t>voor gas</a:t>
                      </a:r>
                    </a:p>
                  </a:txBody>
                  <a:tcPr>
                    <a:solidFill>
                      <a:srgbClr val="B4D6BF"/>
                    </a:solidFill>
                  </a:tcPr>
                </a:tc>
                <a:tc>
                  <a:txBody>
                    <a:bodyPr/>
                    <a:lstStyle/>
                    <a:p>
                      <a:endParaRPr lang="nl-NL" b="0" dirty="0">
                        <a:solidFill>
                          <a:srgbClr val="373472"/>
                        </a:solidFill>
                      </a:endParaRPr>
                    </a:p>
                  </a:txBody>
                  <a:tcPr>
                    <a:solidFill>
                      <a:srgbClr val="B4D6BF"/>
                    </a:solidFill>
                  </a:tcPr>
                </a:tc>
                <a:extLst>
                  <a:ext uri="{0D108BD9-81ED-4DB2-BD59-A6C34878D82A}">
                    <a16:rowId xmlns:a16="http://schemas.microsoft.com/office/drawing/2014/main" val="3368756671"/>
                  </a:ext>
                </a:extLst>
              </a:tr>
            </a:tbl>
          </a:graphicData>
        </a:graphic>
      </p:graphicFrame>
      <p:sp>
        <p:nvSpPr>
          <p:cNvPr id="6" name="Tekstvak 5">
            <a:extLst>
              <a:ext uri="{FF2B5EF4-FFF2-40B4-BE49-F238E27FC236}">
                <a16:creationId xmlns:a16="http://schemas.microsoft.com/office/drawing/2014/main" id="{080C78EE-5CA9-D788-68BA-F804EF28958C}"/>
              </a:ext>
            </a:extLst>
          </p:cNvPr>
          <p:cNvSpPr txBox="1"/>
          <p:nvPr/>
        </p:nvSpPr>
        <p:spPr>
          <a:xfrm>
            <a:off x="816683" y="2765752"/>
            <a:ext cx="10669862" cy="461665"/>
          </a:xfrm>
          <a:prstGeom prst="rect">
            <a:avLst/>
          </a:prstGeom>
          <a:solidFill>
            <a:srgbClr val="B4D6B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7866"/>
                </a:solidFill>
                <a:effectLst/>
                <a:uLnTx/>
                <a:uFillTx/>
                <a:ea typeface="+mn-ea"/>
                <a:cs typeface="+mn-cs"/>
              </a:rPr>
              <a:t>Jaarlijkse kosten voor verwarming en warm water </a:t>
            </a:r>
          </a:p>
        </p:txBody>
      </p:sp>
      <p:pic>
        <p:nvPicPr>
          <p:cNvPr id="3" name="Afbeelding 2">
            <a:extLst>
              <a:ext uri="{FF2B5EF4-FFF2-40B4-BE49-F238E27FC236}">
                <a16:creationId xmlns:a16="http://schemas.microsoft.com/office/drawing/2014/main" id="{3521BC17-DEF9-4F52-0567-4E233E9B6455}"/>
              </a:ext>
            </a:extLst>
          </p:cNvPr>
          <p:cNvPicPr>
            <a:picLocks noChangeAspect="1"/>
          </p:cNvPicPr>
          <p:nvPr/>
        </p:nvPicPr>
        <p:blipFill>
          <a:blip r:embed="rId2"/>
          <a:stretch>
            <a:fillRect/>
          </a:stretch>
        </p:blipFill>
        <p:spPr>
          <a:xfrm>
            <a:off x="7444291" y="427974"/>
            <a:ext cx="4063769" cy="1909583"/>
          </a:xfrm>
          <a:prstGeom prst="rect">
            <a:avLst/>
          </a:prstGeom>
        </p:spPr>
      </p:pic>
      <p:sp>
        <p:nvSpPr>
          <p:cNvPr id="9" name="Tekstvak 8">
            <a:extLst>
              <a:ext uri="{FF2B5EF4-FFF2-40B4-BE49-F238E27FC236}">
                <a16:creationId xmlns:a16="http://schemas.microsoft.com/office/drawing/2014/main" id="{A2E80CF4-E3B6-C0A3-7C94-3CE40ED48554}"/>
              </a:ext>
            </a:extLst>
          </p:cNvPr>
          <p:cNvSpPr txBox="1"/>
          <p:nvPr/>
        </p:nvSpPr>
        <p:spPr>
          <a:xfrm>
            <a:off x="816683" y="910399"/>
            <a:ext cx="64922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Hoezo ‘Niet meer dan nu’?</a:t>
            </a:r>
          </a:p>
        </p:txBody>
      </p:sp>
    </p:spTree>
    <p:extLst>
      <p:ext uri="{BB962C8B-B14F-4D97-AF65-F5344CB8AC3E}">
        <p14:creationId xmlns:p14="http://schemas.microsoft.com/office/powerpoint/2010/main" val="1620678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7725A-FFD4-09A6-AF11-518F3747703A}"/>
            </a:ext>
          </a:extLst>
        </p:cNvPr>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AF03CC50-1950-BD8E-D7DB-08CF4155A05F}"/>
              </a:ext>
            </a:extLst>
          </p:cNvPr>
          <p:cNvGraphicFramePr>
            <a:graphicFrameLocks noGrp="1"/>
          </p:cNvGraphicFramePr>
          <p:nvPr/>
        </p:nvGraphicFramePr>
        <p:xfrm>
          <a:off x="816684" y="3227419"/>
          <a:ext cx="10669861" cy="2741820"/>
        </p:xfrm>
        <a:graphic>
          <a:graphicData uri="http://schemas.openxmlformats.org/drawingml/2006/table">
            <a:tbl>
              <a:tblPr firstRow="1" bandRow="1">
                <a:tableStyleId>{F5AB1C69-6EDB-4FF4-983F-18BD219EF322}</a:tableStyleId>
              </a:tblPr>
              <a:tblGrid>
                <a:gridCol w="2982109">
                  <a:extLst>
                    <a:ext uri="{9D8B030D-6E8A-4147-A177-3AD203B41FA5}">
                      <a16:colId xmlns:a16="http://schemas.microsoft.com/office/drawing/2014/main" val="2081416771"/>
                    </a:ext>
                  </a:extLst>
                </a:gridCol>
                <a:gridCol w="3680306">
                  <a:extLst>
                    <a:ext uri="{9D8B030D-6E8A-4147-A177-3AD203B41FA5}">
                      <a16:colId xmlns:a16="http://schemas.microsoft.com/office/drawing/2014/main" val="108594298"/>
                    </a:ext>
                  </a:extLst>
                </a:gridCol>
                <a:gridCol w="4007446">
                  <a:extLst>
                    <a:ext uri="{9D8B030D-6E8A-4147-A177-3AD203B41FA5}">
                      <a16:colId xmlns:a16="http://schemas.microsoft.com/office/drawing/2014/main" val="1527640060"/>
                    </a:ext>
                  </a:extLst>
                </a:gridCol>
              </a:tblGrid>
              <a:tr h="647895">
                <a:tc>
                  <a:txBody>
                    <a:bodyPr/>
                    <a:lstStyle/>
                    <a:p>
                      <a:endParaRPr lang="nl-NL" dirty="0"/>
                    </a:p>
                  </a:txBody>
                  <a:tcPr>
                    <a:solidFill>
                      <a:schemeClr val="bg2">
                        <a:lumMod val="60000"/>
                        <a:lumOff val="40000"/>
                      </a:schemeClr>
                    </a:solidFill>
                  </a:tcPr>
                </a:tc>
                <a:tc>
                  <a:txBody>
                    <a:bodyPr/>
                    <a:lstStyle/>
                    <a:p>
                      <a:endParaRPr lang="nl-NL" dirty="0">
                        <a:solidFill>
                          <a:schemeClr val="bg1"/>
                        </a:solidFill>
                      </a:endParaRPr>
                    </a:p>
                    <a:p>
                      <a:r>
                        <a:rPr lang="nl-NL" dirty="0">
                          <a:solidFill>
                            <a:schemeClr val="bg1"/>
                          </a:solidFill>
                        </a:rPr>
                        <a:t>Uitgangspunten</a:t>
                      </a:r>
                    </a:p>
                  </a:txBody>
                  <a:tcPr>
                    <a:solidFill>
                      <a:srgbClr val="8BBF9C"/>
                    </a:solidFill>
                  </a:tcPr>
                </a:tc>
                <a:tc>
                  <a:txBody>
                    <a:bodyPr/>
                    <a:lstStyle/>
                    <a:p>
                      <a:endParaRPr lang="nl-NL" dirty="0">
                        <a:solidFill>
                          <a:schemeClr val="bg1"/>
                        </a:solidFill>
                      </a:endParaRPr>
                    </a:p>
                    <a:p>
                      <a:r>
                        <a:rPr lang="nl-NL" dirty="0">
                          <a:solidFill>
                            <a:schemeClr val="bg1"/>
                          </a:solidFill>
                        </a:rPr>
                        <a:t>Tarieven prijspeil 2024 </a:t>
                      </a:r>
                    </a:p>
                    <a:p>
                      <a:endParaRPr lang="nl-NL" dirty="0">
                        <a:solidFill>
                          <a:schemeClr val="bg1"/>
                        </a:solidFill>
                      </a:endParaRPr>
                    </a:p>
                  </a:txBody>
                  <a:tcPr>
                    <a:solidFill>
                      <a:srgbClr val="8BBF9C"/>
                    </a:solidFill>
                  </a:tcPr>
                </a:tc>
                <a:extLst>
                  <a:ext uri="{0D108BD9-81ED-4DB2-BD59-A6C34878D82A}">
                    <a16:rowId xmlns:a16="http://schemas.microsoft.com/office/drawing/2014/main" val="4078078138"/>
                  </a:ext>
                </a:extLst>
              </a:tr>
              <a:tr h="667792">
                <a:tc>
                  <a:txBody>
                    <a:bodyPr/>
                    <a:lstStyle/>
                    <a:p>
                      <a:r>
                        <a:rPr lang="nl-NL" b="0" dirty="0">
                          <a:solidFill>
                            <a:srgbClr val="373472"/>
                          </a:solidFill>
                        </a:rPr>
                        <a:t>Vastrecht</a:t>
                      </a:r>
                    </a:p>
                  </a:txBody>
                  <a:tcPr>
                    <a:solidFill>
                      <a:schemeClr val="bg2">
                        <a:lumMod val="40000"/>
                        <a:lumOff val="60000"/>
                      </a:schemeClr>
                    </a:solidFill>
                  </a:tcPr>
                </a:tc>
                <a:tc>
                  <a:txBody>
                    <a:bodyPr/>
                    <a:lstStyle/>
                    <a:p>
                      <a:r>
                        <a:rPr lang="nl-NL" b="1" dirty="0">
                          <a:solidFill>
                            <a:srgbClr val="373472"/>
                          </a:solidFill>
                        </a:rPr>
                        <a:t>Zo laag mogelijk vastrecht</a:t>
                      </a:r>
                    </a:p>
                  </a:txBody>
                  <a:tcPr>
                    <a:solidFill>
                      <a:srgbClr val="B4D6BF"/>
                    </a:solidFill>
                  </a:tcPr>
                </a:tc>
                <a:tc>
                  <a:txBody>
                    <a:bodyPr/>
                    <a:lstStyle/>
                    <a:p>
                      <a:r>
                        <a:rPr lang="nl-NL" b="1" dirty="0">
                          <a:solidFill>
                            <a:srgbClr val="373472"/>
                          </a:solidFill>
                        </a:rPr>
                        <a:t>€ 300 per jaar</a:t>
                      </a:r>
                    </a:p>
                  </a:txBody>
                  <a:tcPr>
                    <a:solidFill>
                      <a:srgbClr val="B4D6BF"/>
                    </a:solidFill>
                  </a:tcPr>
                </a:tc>
                <a:extLst>
                  <a:ext uri="{0D108BD9-81ED-4DB2-BD59-A6C34878D82A}">
                    <a16:rowId xmlns:a16="http://schemas.microsoft.com/office/drawing/2014/main" val="3258611203"/>
                  </a:ext>
                </a:extLst>
              </a:tr>
              <a:tr h="519548">
                <a:tc>
                  <a:txBody>
                    <a:bodyPr/>
                    <a:lstStyle/>
                    <a:p>
                      <a:r>
                        <a:rPr lang="nl-NL" b="0" dirty="0">
                          <a:solidFill>
                            <a:srgbClr val="373472"/>
                          </a:solidFill>
                        </a:rPr>
                        <a:t>Variabele kosten</a:t>
                      </a: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1836039036"/>
                  </a:ext>
                </a:extLst>
              </a:tr>
              <a:tr h="444685">
                <a:tc>
                  <a:txBody>
                    <a:bodyPr/>
                    <a:lstStyle/>
                    <a:p>
                      <a:r>
                        <a:rPr lang="nl-NL" b="1" dirty="0">
                          <a:solidFill>
                            <a:srgbClr val="007866"/>
                          </a:solidFill>
                        </a:rPr>
                        <a:t>Totaal per jaar</a:t>
                      </a:r>
                    </a:p>
                  </a:txBody>
                  <a:tcPr>
                    <a:solidFill>
                      <a:schemeClr val="bg2">
                        <a:lumMod val="40000"/>
                        <a:lumOff val="60000"/>
                      </a:schemeClr>
                    </a:solidFill>
                  </a:tcPr>
                </a:tc>
                <a:tc>
                  <a:txBody>
                    <a:bodyPr/>
                    <a:lstStyle/>
                    <a:p>
                      <a:r>
                        <a:rPr lang="nl-NL" b="1" dirty="0">
                          <a:solidFill>
                            <a:srgbClr val="B4D6BF"/>
                          </a:solidFill>
                        </a:rPr>
                        <a:t>Niet duurder dan </a:t>
                      </a:r>
                      <a:r>
                        <a:rPr lang="nl-NL" b="1" i="1" dirty="0">
                          <a:solidFill>
                            <a:srgbClr val="B4D6BF"/>
                          </a:solidFill>
                        </a:rPr>
                        <a:t>gemiddeld </a:t>
                      </a:r>
                      <a:r>
                        <a:rPr lang="nl-NL" b="1" dirty="0">
                          <a:solidFill>
                            <a:srgbClr val="B4D6BF"/>
                          </a:solidFill>
                        </a:rPr>
                        <a:t>voor gas</a:t>
                      </a:r>
                    </a:p>
                  </a:txBody>
                  <a:tcPr>
                    <a:solidFill>
                      <a:srgbClr val="B4D6BF"/>
                    </a:solidFill>
                  </a:tcPr>
                </a:tc>
                <a:tc>
                  <a:txBody>
                    <a:bodyPr/>
                    <a:lstStyle/>
                    <a:p>
                      <a:endParaRPr lang="nl-NL" b="0" dirty="0">
                        <a:solidFill>
                          <a:srgbClr val="373472"/>
                        </a:solidFill>
                      </a:endParaRPr>
                    </a:p>
                  </a:txBody>
                  <a:tcPr>
                    <a:solidFill>
                      <a:srgbClr val="B4D6BF"/>
                    </a:solidFill>
                  </a:tcPr>
                </a:tc>
                <a:extLst>
                  <a:ext uri="{0D108BD9-81ED-4DB2-BD59-A6C34878D82A}">
                    <a16:rowId xmlns:a16="http://schemas.microsoft.com/office/drawing/2014/main" val="3368756671"/>
                  </a:ext>
                </a:extLst>
              </a:tr>
            </a:tbl>
          </a:graphicData>
        </a:graphic>
      </p:graphicFrame>
      <p:sp>
        <p:nvSpPr>
          <p:cNvPr id="6" name="Tekstvak 5">
            <a:extLst>
              <a:ext uri="{FF2B5EF4-FFF2-40B4-BE49-F238E27FC236}">
                <a16:creationId xmlns:a16="http://schemas.microsoft.com/office/drawing/2014/main" id="{0FF5DB4A-34D8-A5B8-6308-9866CEBE94DE}"/>
              </a:ext>
            </a:extLst>
          </p:cNvPr>
          <p:cNvSpPr txBox="1"/>
          <p:nvPr/>
        </p:nvSpPr>
        <p:spPr>
          <a:xfrm>
            <a:off x="816683" y="2765752"/>
            <a:ext cx="10669862" cy="461665"/>
          </a:xfrm>
          <a:prstGeom prst="rect">
            <a:avLst/>
          </a:prstGeom>
          <a:solidFill>
            <a:srgbClr val="B4D6B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7866"/>
                </a:solidFill>
                <a:effectLst/>
                <a:uLnTx/>
                <a:uFillTx/>
                <a:ea typeface="+mn-ea"/>
                <a:cs typeface="+mn-cs"/>
              </a:rPr>
              <a:t>Jaarlijkse kosten voor verwarming en warm water </a:t>
            </a:r>
          </a:p>
        </p:txBody>
      </p:sp>
      <p:pic>
        <p:nvPicPr>
          <p:cNvPr id="3" name="Afbeelding 2">
            <a:extLst>
              <a:ext uri="{FF2B5EF4-FFF2-40B4-BE49-F238E27FC236}">
                <a16:creationId xmlns:a16="http://schemas.microsoft.com/office/drawing/2014/main" id="{37FC35F4-0495-F04A-8B96-607311E984F2}"/>
              </a:ext>
            </a:extLst>
          </p:cNvPr>
          <p:cNvPicPr>
            <a:picLocks noChangeAspect="1"/>
          </p:cNvPicPr>
          <p:nvPr/>
        </p:nvPicPr>
        <p:blipFill>
          <a:blip r:embed="rId2"/>
          <a:stretch>
            <a:fillRect/>
          </a:stretch>
        </p:blipFill>
        <p:spPr>
          <a:xfrm>
            <a:off x="7444291" y="427974"/>
            <a:ext cx="4063769" cy="1909583"/>
          </a:xfrm>
          <a:prstGeom prst="rect">
            <a:avLst/>
          </a:prstGeom>
        </p:spPr>
      </p:pic>
      <p:sp>
        <p:nvSpPr>
          <p:cNvPr id="9" name="Tekstvak 8">
            <a:extLst>
              <a:ext uri="{FF2B5EF4-FFF2-40B4-BE49-F238E27FC236}">
                <a16:creationId xmlns:a16="http://schemas.microsoft.com/office/drawing/2014/main" id="{1C77DF39-B46F-1D2D-A933-2CBCD82C7DA5}"/>
              </a:ext>
            </a:extLst>
          </p:cNvPr>
          <p:cNvSpPr txBox="1"/>
          <p:nvPr/>
        </p:nvSpPr>
        <p:spPr>
          <a:xfrm>
            <a:off x="816683" y="910399"/>
            <a:ext cx="64922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Hoezo ‘Niet meer dan nu’?</a:t>
            </a:r>
          </a:p>
        </p:txBody>
      </p:sp>
    </p:spTree>
    <p:extLst>
      <p:ext uri="{BB962C8B-B14F-4D97-AF65-F5344CB8AC3E}">
        <p14:creationId xmlns:p14="http://schemas.microsoft.com/office/powerpoint/2010/main" val="24674042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EEC66-AE30-5308-751D-E22C450924DE}"/>
            </a:ext>
          </a:extLst>
        </p:cNvPr>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4EED1D55-F41A-E411-21E5-35555A112B51}"/>
              </a:ext>
            </a:extLst>
          </p:cNvPr>
          <p:cNvGraphicFramePr>
            <a:graphicFrameLocks noGrp="1"/>
          </p:cNvGraphicFramePr>
          <p:nvPr/>
        </p:nvGraphicFramePr>
        <p:xfrm>
          <a:off x="816684" y="3227419"/>
          <a:ext cx="10669861" cy="2741820"/>
        </p:xfrm>
        <a:graphic>
          <a:graphicData uri="http://schemas.openxmlformats.org/drawingml/2006/table">
            <a:tbl>
              <a:tblPr firstRow="1" bandRow="1">
                <a:tableStyleId>{F5AB1C69-6EDB-4FF4-983F-18BD219EF322}</a:tableStyleId>
              </a:tblPr>
              <a:tblGrid>
                <a:gridCol w="2982109">
                  <a:extLst>
                    <a:ext uri="{9D8B030D-6E8A-4147-A177-3AD203B41FA5}">
                      <a16:colId xmlns:a16="http://schemas.microsoft.com/office/drawing/2014/main" val="2081416771"/>
                    </a:ext>
                  </a:extLst>
                </a:gridCol>
                <a:gridCol w="3680306">
                  <a:extLst>
                    <a:ext uri="{9D8B030D-6E8A-4147-A177-3AD203B41FA5}">
                      <a16:colId xmlns:a16="http://schemas.microsoft.com/office/drawing/2014/main" val="108594298"/>
                    </a:ext>
                  </a:extLst>
                </a:gridCol>
                <a:gridCol w="4007446">
                  <a:extLst>
                    <a:ext uri="{9D8B030D-6E8A-4147-A177-3AD203B41FA5}">
                      <a16:colId xmlns:a16="http://schemas.microsoft.com/office/drawing/2014/main" val="1527640060"/>
                    </a:ext>
                  </a:extLst>
                </a:gridCol>
              </a:tblGrid>
              <a:tr h="647895">
                <a:tc>
                  <a:txBody>
                    <a:bodyPr/>
                    <a:lstStyle/>
                    <a:p>
                      <a:endParaRPr lang="nl-NL" dirty="0"/>
                    </a:p>
                  </a:txBody>
                  <a:tcPr>
                    <a:solidFill>
                      <a:schemeClr val="bg2">
                        <a:lumMod val="60000"/>
                        <a:lumOff val="40000"/>
                      </a:schemeClr>
                    </a:solidFill>
                  </a:tcPr>
                </a:tc>
                <a:tc>
                  <a:txBody>
                    <a:bodyPr/>
                    <a:lstStyle/>
                    <a:p>
                      <a:endParaRPr lang="nl-NL" dirty="0">
                        <a:solidFill>
                          <a:schemeClr val="bg1"/>
                        </a:solidFill>
                      </a:endParaRPr>
                    </a:p>
                    <a:p>
                      <a:r>
                        <a:rPr lang="nl-NL" dirty="0">
                          <a:solidFill>
                            <a:schemeClr val="bg1"/>
                          </a:solidFill>
                        </a:rPr>
                        <a:t>Uitgangspunten</a:t>
                      </a:r>
                    </a:p>
                  </a:txBody>
                  <a:tcPr>
                    <a:solidFill>
                      <a:srgbClr val="8BBF9C"/>
                    </a:solidFill>
                  </a:tcPr>
                </a:tc>
                <a:tc>
                  <a:txBody>
                    <a:bodyPr/>
                    <a:lstStyle/>
                    <a:p>
                      <a:endParaRPr lang="nl-NL" dirty="0">
                        <a:solidFill>
                          <a:schemeClr val="bg1"/>
                        </a:solidFill>
                      </a:endParaRPr>
                    </a:p>
                    <a:p>
                      <a:r>
                        <a:rPr lang="nl-NL" dirty="0">
                          <a:solidFill>
                            <a:schemeClr val="bg1"/>
                          </a:solidFill>
                        </a:rPr>
                        <a:t>Tarieven prijspeil 2024 </a:t>
                      </a:r>
                    </a:p>
                    <a:p>
                      <a:endParaRPr lang="nl-NL" dirty="0">
                        <a:solidFill>
                          <a:schemeClr val="bg1"/>
                        </a:solidFill>
                      </a:endParaRPr>
                    </a:p>
                  </a:txBody>
                  <a:tcPr>
                    <a:solidFill>
                      <a:srgbClr val="8BBF9C"/>
                    </a:solidFill>
                  </a:tcPr>
                </a:tc>
                <a:extLst>
                  <a:ext uri="{0D108BD9-81ED-4DB2-BD59-A6C34878D82A}">
                    <a16:rowId xmlns:a16="http://schemas.microsoft.com/office/drawing/2014/main" val="4078078138"/>
                  </a:ext>
                </a:extLst>
              </a:tr>
              <a:tr h="667792">
                <a:tc>
                  <a:txBody>
                    <a:bodyPr/>
                    <a:lstStyle/>
                    <a:p>
                      <a:r>
                        <a:rPr lang="nl-NL" b="0" dirty="0">
                          <a:solidFill>
                            <a:srgbClr val="373472"/>
                          </a:solidFill>
                        </a:rPr>
                        <a:t>Vastrecht</a:t>
                      </a:r>
                    </a:p>
                  </a:txBody>
                  <a:tcPr>
                    <a:solidFill>
                      <a:schemeClr val="bg2">
                        <a:lumMod val="40000"/>
                        <a:lumOff val="60000"/>
                      </a:schemeClr>
                    </a:solidFill>
                  </a:tcPr>
                </a:tc>
                <a:tc>
                  <a:txBody>
                    <a:bodyPr/>
                    <a:lstStyle/>
                    <a:p>
                      <a:r>
                        <a:rPr lang="nl-NL" b="1" dirty="0">
                          <a:solidFill>
                            <a:srgbClr val="373472"/>
                          </a:solidFill>
                        </a:rPr>
                        <a:t>Zo laag mogelijk vastrecht</a:t>
                      </a:r>
                    </a:p>
                  </a:txBody>
                  <a:tcPr>
                    <a:solidFill>
                      <a:srgbClr val="B4D6BF"/>
                    </a:solidFill>
                  </a:tcPr>
                </a:tc>
                <a:tc>
                  <a:txBody>
                    <a:bodyPr/>
                    <a:lstStyle/>
                    <a:p>
                      <a:r>
                        <a:rPr lang="nl-NL" b="1" dirty="0">
                          <a:solidFill>
                            <a:srgbClr val="373472"/>
                          </a:solidFill>
                        </a:rPr>
                        <a:t>€ 300 per jaar</a:t>
                      </a:r>
                    </a:p>
                  </a:txBody>
                  <a:tcPr>
                    <a:solidFill>
                      <a:srgbClr val="B4D6BF"/>
                    </a:solidFill>
                  </a:tcPr>
                </a:tc>
                <a:extLst>
                  <a:ext uri="{0D108BD9-81ED-4DB2-BD59-A6C34878D82A}">
                    <a16:rowId xmlns:a16="http://schemas.microsoft.com/office/drawing/2014/main" val="3258611203"/>
                  </a:ext>
                </a:extLst>
              </a:tr>
              <a:tr h="519548">
                <a:tc>
                  <a:txBody>
                    <a:bodyPr/>
                    <a:lstStyle/>
                    <a:p>
                      <a:r>
                        <a:rPr lang="nl-NL" b="0" dirty="0">
                          <a:solidFill>
                            <a:srgbClr val="373472"/>
                          </a:solidFill>
                        </a:rPr>
                        <a:t>Variabele kosten</a:t>
                      </a:r>
                    </a:p>
                  </a:txBody>
                  <a:tcPr>
                    <a:solidFill>
                      <a:schemeClr val="bg2">
                        <a:lumMod val="20000"/>
                        <a:lumOff val="80000"/>
                      </a:schemeClr>
                    </a:solidFill>
                  </a:tcPr>
                </a:tc>
                <a:tc>
                  <a:txBody>
                    <a:bodyPr/>
                    <a:lstStyle/>
                    <a:p>
                      <a:r>
                        <a:rPr lang="nl-NL" b="1" dirty="0">
                          <a:solidFill>
                            <a:srgbClr val="373472"/>
                          </a:solidFill>
                        </a:rPr>
                        <a:t>Stimuleren laag verbruik</a:t>
                      </a:r>
                    </a:p>
                  </a:txBody>
                  <a:tcPr>
                    <a:solidFill>
                      <a:srgbClr val="D7E9DD"/>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1836039036"/>
                  </a:ext>
                </a:extLst>
              </a:tr>
              <a:tr h="444685">
                <a:tc>
                  <a:txBody>
                    <a:bodyPr/>
                    <a:lstStyle/>
                    <a:p>
                      <a:r>
                        <a:rPr lang="nl-NL" b="1" dirty="0">
                          <a:solidFill>
                            <a:srgbClr val="007866"/>
                          </a:solidFill>
                        </a:rPr>
                        <a:t>Totaal per jaar</a:t>
                      </a:r>
                    </a:p>
                  </a:txBody>
                  <a:tcPr>
                    <a:solidFill>
                      <a:schemeClr val="bg2">
                        <a:lumMod val="40000"/>
                        <a:lumOff val="60000"/>
                      </a:schemeClr>
                    </a:solidFill>
                  </a:tcPr>
                </a:tc>
                <a:tc>
                  <a:txBody>
                    <a:bodyPr/>
                    <a:lstStyle/>
                    <a:p>
                      <a:r>
                        <a:rPr lang="nl-NL" b="1" dirty="0">
                          <a:solidFill>
                            <a:srgbClr val="B4D6BF"/>
                          </a:solidFill>
                        </a:rPr>
                        <a:t>Niet duurder dan </a:t>
                      </a:r>
                      <a:r>
                        <a:rPr lang="nl-NL" b="1" i="1" dirty="0">
                          <a:solidFill>
                            <a:srgbClr val="B4D6BF"/>
                          </a:solidFill>
                        </a:rPr>
                        <a:t>gemiddeld </a:t>
                      </a:r>
                      <a:r>
                        <a:rPr lang="nl-NL" b="1" dirty="0">
                          <a:solidFill>
                            <a:srgbClr val="B4D6BF"/>
                          </a:solidFill>
                        </a:rPr>
                        <a:t>voor gas</a:t>
                      </a:r>
                    </a:p>
                  </a:txBody>
                  <a:tcPr>
                    <a:solidFill>
                      <a:srgbClr val="B4D6BF"/>
                    </a:solidFill>
                  </a:tcPr>
                </a:tc>
                <a:tc>
                  <a:txBody>
                    <a:bodyPr/>
                    <a:lstStyle/>
                    <a:p>
                      <a:endParaRPr lang="nl-NL" b="0" dirty="0">
                        <a:solidFill>
                          <a:srgbClr val="373472"/>
                        </a:solidFill>
                      </a:endParaRPr>
                    </a:p>
                  </a:txBody>
                  <a:tcPr>
                    <a:solidFill>
                      <a:srgbClr val="B4D6BF"/>
                    </a:solidFill>
                  </a:tcPr>
                </a:tc>
                <a:extLst>
                  <a:ext uri="{0D108BD9-81ED-4DB2-BD59-A6C34878D82A}">
                    <a16:rowId xmlns:a16="http://schemas.microsoft.com/office/drawing/2014/main" val="3368756671"/>
                  </a:ext>
                </a:extLst>
              </a:tr>
            </a:tbl>
          </a:graphicData>
        </a:graphic>
      </p:graphicFrame>
      <p:sp>
        <p:nvSpPr>
          <p:cNvPr id="6" name="Tekstvak 5">
            <a:extLst>
              <a:ext uri="{FF2B5EF4-FFF2-40B4-BE49-F238E27FC236}">
                <a16:creationId xmlns:a16="http://schemas.microsoft.com/office/drawing/2014/main" id="{5DC25ECA-8E88-C1B8-4655-5618A50E51AD}"/>
              </a:ext>
            </a:extLst>
          </p:cNvPr>
          <p:cNvSpPr txBox="1"/>
          <p:nvPr/>
        </p:nvSpPr>
        <p:spPr>
          <a:xfrm>
            <a:off x="816683" y="2765752"/>
            <a:ext cx="10669862" cy="461665"/>
          </a:xfrm>
          <a:prstGeom prst="rect">
            <a:avLst/>
          </a:prstGeom>
          <a:solidFill>
            <a:srgbClr val="B4D6B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7866"/>
                </a:solidFill>
                <a:effectLst/>
                <a:uLnTx/>
                <a:uFillTx/>
                <a:ea typeface="+mn-ea"/>
                <a:cs typeface="+mn-cs"/>
              </a:rPr>
              <a:t>Jaarlijkse kosten voor verwarming en warm water </a:t>
            </a:r>
          </a:p>
        </p:txBody>
      </p:sp>
      <p:pic>
        <p:nvPicPr>
          <p:cNvPr id="3" name="Afbeelding 2">
            <a:extLst>
              <a:ext uri="{FF2B5EF4-FFF2-40B4-BE49-F238E27FC236}">
                <a16:creationId xmlns:a16="http://schemas.microsoft.com/office/drawing/2014/main" id="{AB1D12F0-2140-AEDA-F4B1-B39911A6D47D}"/>
              </a:ext>
            </a:extLst>
          </p:cNvPr>
          <p:cNvPicPr>
            <a:picLocks noChangeAspect="1"/>
          </p:cNvPicPr>
          <p:nvPr/>
        </p:nvPicPr>
        <p:blipFill>
          <a:blip r:embed="rId2"/>
          <a:stretch>
            <a:fillRect/>
          </a:stretch>
        </p:blipFill>
        <p:spPr>
          <a:xfrm>
            <a:off x="7444291" y="427974"/>
            <a:ext cx="4063769" cy="1909583"/>
          </a:xfrm>
          <a:prstGeom prst="rect">
            <a:avLst/>
          </a:prstGeom>
        </p:spPr>
      </p:pic>
      <p:sp>
        <p:nvSpPr>
          <p:cNvPr id="9" name="Tekstvak 8">
            <a:extLst>
              <a:ext uri="{FF2B5EF4-FFF2-40B4-BE49-F238E27FC236}">
                <a16:creationId xmlns:a16="http://schemas.microsoft.com/office/drawing/2014/main" id="{42DD4AFA-C701-9712-C6EF-410D191C9B39}"/>
              </a:ext>
            </a:extLst>
          </p:cNvPr>
          <p:cNvSpPr txBox="1"/>
          <p:nvPr/>
        </p:nvSpPr>
        <p:spPr>
          <a:xfrm>
            <a:off x="816683" y="910399"/>
            <a:ext cx="64922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Hoezo ‘Niet meer dan nu’?</a:t>
            </a:r>
          </a:p>
        </p:txBody>
      </p:sp>
    </p:spTree>
    <p:extLst>
      <p:ext uri="{BB962C8B-B14F-4D97-AF65-F5344CB8AC3E}">
        <p14:creationId xmlns:p14="http://schemas.microsoft.com/office/powerpoint/2010/main" val="8307407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47867-7D37-56ED-08EB-B73A7D659398}"/>
            </a:ext>
          </a:extLst>
        </p:cNvPr>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3BEAE379-1532-0671-DCEB-807DECEE6D62}"/>
              </a:ext>
            </a:extLst>
          </p:cNvPr>
          <p:cNvGraphicFramePr>
            <a:graphicFrameLocks noGrp="1"/>
          </p:cNvGraphicFramePr>
          <p:nvPr/>
        </p:nvGraphicFramePr>
        <p:xfrm>
          <a:off x="816684" y="3227419"/>
          <a:ext cx="10669861" cy="2741820"/>
        </p:xfrm>
        <a:graphic>
          <a:graphicData uri="http://schemas.openxmlformats.org/drawingml/2006/table">
            <a:tbl>
              <a:tblPr firstRow="1" bandRow="1">
                <a:tableStyleId>{F5AB1C69-6EDB-4FF4-983F-18BD219EF322}</a:tableStyleId>
              </a:tblPr>
              <a:tblGrid>
                <a:gridCol w="2982109">
                  <a:extLst>
                    <a:ext uri="{9D8B030D-6E8A-4147-A177-3AD203B41FA5}">
                      <a16:colId xmlns:a16="http://schemas.microsoft.com/office/drawing/2014/main" val="2081416771"/>
                    </a:ext>
                  </a:extLst>
                </a:gridCol>
                <a:gridCol w="3680306">
                  <a:extLst>
                    <a:ext uri="{9D8B030D-6E8A-4147-A177-3AD203B41FA5}">
                      <a16:colId xmlns:a16="http://schemas.microsoft.com/office/drawing/2014/main" val="108594298"/>
                    </a:ext>
                  </a:extLst>
                </a:gridCol>
                <a:gridCol w="4007446">
                  <a:extLst>
                    <a:ext uri="{9D8B030D-6E8A-4147-A177-3AD203B41FA5}">
                      <a16:colId xmlns:a16="http://schemas.microsoft.com/office/drawing/2014/main" val="1527640060"/>
                    </a:ext>
                  </a:extLst>
                </a:gridCol>
              </a:tblGrid>
              <a:tr h="647895">
                <a:tc>
                  <a:txBody>
                    <a:bodyPr/>
                    <a:lstStyle/>
                    <a:p>
                      <a:endParaRPr lang="nl-NL" dirty="0"/>
                    </a:p>
                  </a:txBody>
                  <a:tcPr>
                    <a:solidFill>
                      <a:schemeClr val="bg2">
                        <a:lumMod val="60000"/>
                        <a:lumOff val="40000"/>
                      </a:schemeClr>
                    </a:solidFill>
                  </a:tcPr>
                </a:tc>
                <a:tc>
                  <a:txBody>
                    <a:bodyPr/>
                    <a:lstStyle/>
                    <a:p>
                      <a:endParaRPr lang="nl-NL" dirty="0">
                        <a:solidFill>
                          <a:schemeClr val="bg1"/>
                        </a:solidFill>
                      </a:endParaRPr>
                    </a:p>
                    <a:p>
                      <a:r>
                        <a:rPr lang="nl-NL" dirty="0">
                          <a:solidFill>
                            <a:schemeClr val="bg1"/>
                          </a:solidFill>
                        </a:rPr>
                        <a:t>Uitgangspunten</a:t>
                      </a:r>
                    </a:p>
                  </a:txBody>
                  <a:tcPr>
                    <a:solidFill>
                      <a:srgbClr val="8BBF9C"/>
                    </a:solidFill>
                  </a:tcPr>
                </a:tc>
                <a:tc>
                  <a:txBody>
                    <a:bodyPr/>
                    <a:lstStyle/>
                    <a:p>
                      <a:endParaRPr lang="nl-NL" dirty="0">
                        <a:solidFill>
                          <a:schemeClr val="bg1"/>
                        </a:solidFill>
                      </a:endParaRPr>
                    </a:p>
                    <a:p>
                      <a:r>
                        <a:rPr lang="nl-NL" dirty="0">
                          <a:solidFill>
                            <a:schemeClr val="bg1"/>
                          </a:solidFill>
                        </a:rPr>
                        <a:t>Tarieven prijspeil 2024 </a:t>
                      </a:r>
                    </a:p>
                    <a:p>
                      <a:endParaRPr lang="nl-NL" dirty="0">
                        <a:solidFill>
                          <a:schemeClr val="bg1"/>
                        </a:solidFill>
                      </a:endParaRPr>
                    </a:p>
                  </a:txBody>
                  <a:tcPr>
                    <a:solidFill>
                      <a:srgbClr val="8BBF9C"/>
                    </a:solidFill>
                  </a:tcPr>
                </a:tc>
                <a:extLst>
                  <a:ext uri="{0D108BD9-81ED-4DB2-BD59-A6C34878D82A}">
                    <a16:rowId xmlns:a16="http://schemas.microsoft.com/office/drawing/2014/main" val="4078078138"/>
                  </a:ext>
                </a:extLst>
              </a:tr>
              <a:tr h="667792">
                <a:tc>
                  <a:txBody>
                    <a:bodyPr/>
                    <a:lstStyle/>
                    <a:p>
                      <a:r>
                        <a:rPr lang="nl-NL" b="0" dirty="0">
                          <a:solidFill>
                            <a:srgbClr val="373472"/>
                          </a:solidFill>
                        </a:rPr>
                        <a:t>Vastrecht</a:t>
                      </a:r>
                    </a:p>
                  </a:txBody>
                  <a:tcPr>
                    <a:solidFill>
                      <a:schemeClr val="bg2">
                        <a:lumMod val="40000"/>
                        <a:lumOff val="60000"/>
                      </a:schemeClr>
                    </a:solidFill>
                  </a:tcPr>
                </a:tc>
                <a:tc>
                  <a:txBody>
                    <a:bodyPr/>
                    <a:lstStyle/>
                    <a:p>
                      <a:r>
                        <a:rPr lang="nl-NL" b="1" dirty="0">
                          <a:solidFill>
                            <a:srgbClr val="373472"/>
                          </a:solidFill>
                        </a:rPr>
                        <a:t>Zo laag mogelijk vastrecht</a:t>
                      </a:r>
                    </a:p>
                  </a:txBody>
                  <a:tcPr>
                    <a:solidFill>
                      <a:srgbClr val="B4D6BF"/>
                    </a:solidFill>
                  </a:tcPr>
                </a:tc>
                <a:tc>
                  <a:txBody>
                    <a:bodyPr/>
                    <a:lstStyle/>
                    <a:p>
                      <a:r>
                        <a:rPr lang="nl-NL" b="1" dirty="0">
                          <a:solidFill>
                            <a:srgbClr val="373472"/>
                          </a:solidFill>
                        </a:rPr>
                        <a:t>€ 300 per jaar</a:t>
                      </a:r>
                    </a:p>
                  </a:txBody>
                  <a:tcPr>
                    <a:solidFill>
                      <a:srgbClr val="B4D6BF"/>
                    </a:solidFill>
                  </a:tcPr>
                </a:tc>
                <a:extLst>
                  <a:ext uri="{0D108BD9-81ED-4DB2-BD59-A6C34878D82A}">
                    <a16:rowId xmlns:a16="http://schemas.microsoft.com/office/drawing/2014/main" val="3258611203"/>
                  </a:ext>
                </a:extLst>
              </a:tr>
              <a:tr h="519548">
                <a:tc>
                  <a:txBody>
                    <a:bodyPr/>
                    <a:lstStyle/>
                    <a:p>
                      <a:r>
                        <a:rPr lang="nl-NL" b="0" dirty="0">
                          <a:solidFill>
                            <a:srgbClr val="373472"/>
                          </a:solidFill>
                        </a:rPr>
                        <a:t>Variabele kosten</a:t>
                      </a:r>
                    </a:p>
                  </a:txBody>
                  <a:tcPr>
                    <a:solidFill>
                      <a:schemeClr val="bg2">
                        <a:lumMod val="20000"/>
                        <a:lumOff val="80000"/>
                      </a:schemeClr>
                    </a:solidFill>
                  </a:tcPr>
                </a:tc>
                <a:tc>
                  <a:txBody>
                    <a:bodyPr/>
                    <a:lstStyle/>
                    <a:p>
                      <a:r>
                        <a:rPr lang="nl-NL" b="1" dirty="0">
                          <a:solidFill>
                            <a:srgbClr val="373472"/>
                          </a:solidFill>
                        </a:rPr>
                        <a:t>Stimuleren laag verbruik</a:t>
                      </a:r>
                    </a:p>
                  </a:txBody>
                  <a:tcPr>
                    <a:solidFill>
                      <a:srgbClr val="D7E9DD"/>
                    </a:solidFill>
                  </a:tcPr>
                </a:tc>
                <a:tc>
                  <a:txBody>
                    <a:bodyPr/>
                    <a:lstStyle/>
                    <a:p>
                      <a:r>
                        <a:rPr lang="nl-NL" b="1" dirty="0">
                          <a:solidFill>
                            <a:srgbClr val="373472"/>
                          </a:solidFill>
                        </a:rPr>
                        <a:t>€ 46,69 per GJ</a:t>
                      </a:r>
                    </a:p>
                  </a:txBody>
                  <a:tcPr>
                    <a:solidFill>
                      <a:srgbClr val="D7E9DD"/>
                    </a:solidFill>
                  </a:tcPr>
                </a:tc>
                <a:extLst>
                  <a:ext uri="{0D108BD9-81ED-4DB2-BD59-A6C34878D82A}">
                    <a16:rowId xmlns:a16="http://schemas.microsoft.com/office/drawing/2014/main" val="1836039036"/>
                  </a:ext>
                </a:extLst>
              </a:tr>
              <a:tr h="444685">
                <a:tc>
                  <a:txBody>
                    <a:bodyPr/>
                    <a:lstStyle/>
                    <a:p>
                      <a:r>
                        <a:rPr lang="nl-NL" b="1" dirty="0">
                          <a:solidFill>
                            <a:srgbClr val="007866"/>
                          </a:solidFill>
                        </a:rPr>
                        <a:t>Totaal per jaar</a:t>
                      </a:r>
                    </a:p>
                  </a:txBody>
                  <a:tcPr>
                    <a:solidFill>
                      <a:schemeClr val="bg2">
                        <a:lumMod val="40000"/>
                        <a:lumOff val="60000"/>
                      </a:schemeClr>
                    </a:solidFill>
                  </a:tcPr>
                </a:tc>
                <a:tc>
                  <a:txBody>
                    <a:bodyPr/>
                    <a:lstStyle/>
                    <a:p>
                      <a:r>
                        <a:rPr lang="nl-NL" b="1" dirty="0">
                          <a:solidFill>
                            <a:srgbClr val="B4D6BF"/>
                          </a:solidFill>
                        </a:rPr>
                        <a:t>Niet duurder dan </a:t>
                      </a:r>
                      <a:r>
                        <a:rPr lang="nl-NL" b="1" i="1" dirty="0">
                          <a:solidFill>
                            <a:srgbClr val="B4D6BF"/>
                          </a:solidFill>
                        </a:rPr>
                        <a:t>gemiddeld </a:t>
                      </a:r>
                      <a:r>
                        <a:rPr lang="nl-NL" b="1" dirty="0">
                          <a:solidFill>
                            <a:srgbClr val="B4D6BF"/>
                          </a:solidFill>
                        </a:rPr>
                        <a:t>voor gas</a:t>
                      </a:r>
                    </a:p>
                  </a:txBody>
                  <a:tcPr>
                    <a:solidFill>
                      <a:srgbClr val="B4D6BF"/>
                    </a:solidFill>
                  </a:tcPr>
                </a:tc>
                <a:tc>
                  <a:txBody>
                    <a:bodyPr/>
                    <a:lstStyle/>
                    <a:p>
                      <a:endParaRPr lang="nl-NL" b="0" dirty="0">
                        <a:solidFill>
                          <a:srgbClr val="373472"/>
                        </a:solidFill>
                      </a:endParaRPr>
                    </a:p>
                  </a:txBody>
                  <a:tcPr>
                    <a:solidFill>
                      <a:srgbClr val="B4D6BF"/>
                    </a:solidFill>
                  </a:tcPr>
                </a:tc>
                <a:extLst>
                  <a:ext uri="{0D108BD9-81ED-4DB2-BD59-A6C34878D82A}">
                    <a16:rowId xmlns:a16="http://schemas.microsoft.com/office/drawing/2014/main" val="3368756671"/>
                  </a:ext>
                </a:extLst>
              </a:tr>
            </a:tbl>
          </a:graphicData>
        </a:graphic>
      </p:graphicFrame>
      <p:sp>
        <p:nvSpPr>
          <p:cNvPr id="6" name="Tekstvak 5">
            <a:extLst>
              <a:ext uri="{FF2B5EF4-FFF2-40B4-BE49-F238E27FC236}">
                <a16:creationId xmlns:a16="http://schemas.microsoft.com/office/drawing/2014/main" id="{46716DB6-2C61-6A1D-BE8B-A3B260DDD17C}"/>
              </a:ext>
            </a:extLst>
          </p:cNvPr>
          <p:cNvSpPr txBox="1"/>
          <p:nvPr/>
        </p:nvSpPr>
        <p:spPr>
          <a:xfrm>
            <a:off x="816683" y="2765752"/>
            <a:ext cx="10669862" cy="461665"/>
          </a:xfrm>
          <a:prstGeom prst="rect">
            <a:avLst/>
          </a:prstGeom>
          <a:solidFill>
            <a:srgbClr val="B4D6B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7866"/>
                </a:solidFill>
                <a:effectLst/>
                <a:uLnTx/>
                <a:uFillTx/>
                <a:ea typeface="+mn-ea"/>
                <a:cs typeface="+mn-cs"/>
              </a:rPr>
              <a:t>Jaarlijkse kosten voor verwarming en warm water </a:t>
            </a:r>
          </a:p>
        </p:txBody>
      </p:sp>
      <p:pic>
        <p:nvPicPr>
          <p:cNvPr id="3" name="Afbeelding 2">
            <a:extLst>
              <a:ext uri="{FF2B5EF4-FFF2-40B4-BE49-F238E27FC236}">
                <a16:creationId xmlns:a16="http://schemas.microsoft.com/office/drawing/2014/main" id="{90DA6C26-1C7E-7596-1F22-29C4C2449F8E}"/>
              </a:ext>
            </a:extLst>
          </p:cNvPr>
          <p:cNvPicPr>
            <a:picLocks noChangeAspect="1"/>
          </p:cNvPicPr>
          <p:nvPr/>
        </p:nvPicPr>
        <p:blipFill>
          <a:blip r:embed="rId2"/>
          <a:stretch>
            <a:fillRect/>
          </a:stretch>
        </p:blipFill>
        <p:spPr>
          <a:xfrm>
            <a:off x="7444291" y="427974"/>
            <a:ext cx="4063769" cy="1909583"/>
          </a:xfrm>
          <a:prstGeom prst="rect">
            <a:avLst/>
          </a:prstGeom>
        </p:spPr>
      </p:pic>
      <p:sp>
        <p:nvSpPr>
          <p:cNvPr id="9" name="Tekstvak 8">
            <a:extLst>
              <a:ext uri="{FF2B5EF4-FFF2-40B4-BE49-F238E27FC236}">
                <a16:creationId xmlns:a16="http://schemas.microsoft.com/office/drawing/2014/main" id="{66CA5B96-5168-3E60-B86B-D602DB5053E6}"/>
              </a:ext>
            </a:extLst>
          </p:cNvPr>
          <p:cNvSpPr txBox="1"/>
          <p:nvPr/>
        </p:nvSpPr>
        <p:spPr>
          <a:xfrm>
            <a:off x="816683" y="910399"/>
            <a:ext cx="64922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Hoezo ‘Niet meer dan nu’?</a:t>
            </a:r>
          </a:p>
        </p:txBody>
      </p:sp>
    </p:spTree>
    <p:extLst>
      <p:ext uri="{BB962C8B-B14F-4D97-AF65-F5344CB8AC3E}">
        <p14:creationId xmlns:p14="http://schemas.microsoft.com/office/powerpoint/2010/main" val="21346555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65AA-8D66-56F8-0BA4-304BB29C0608}"/>
            </a:ext>
          </a:extLst>
        </p:cNvPr>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766DC7C6-8CFB-F562-B57C-EA8ED7F6AC76}"/>
              </a:ext>
            </a:extLst>
          </p:cNvPr>
          <p:cNvGraphicFramePr>
            <a:graphicFrameLocks noGrp="1"/>
          </p:cNvGraphicFramePr>
          <p:nvPr/>
        </p:nvGraphicFramePr>
        <p:xfrm>
          <a:off x="816684" y="3227419"/>
          <a:ext cx="10669861" cy="2741820"/>
        </p:xfrm>
        <a:graphic>
          <a:graphicData uri="http://schemas.openxmlformats.org/drawingml/2006/table">
            <a:tbl>
              <a:tblPr firstRow="1" bandRow="1">
                <a:tableStyleId>{F5AB1C69-6EDB-4FF4-983F-18BD219EF322}</a:tableStyleId>
              </a:tblPr>
              <a:tblGrid>
                <a:gridCol w="2982109">
                  <a:extLst>
                    <a:ext uri="{9D8B030D-6E8A-4147-A177-3AD203B41FA5}">
                      <a16:colId xmlns:a16="http://schemas.microsoft.com/office/drawing/2014/main" val="2081416771"/>
                    </a:ext>
                  </a:extLst>
                </a:gridCol>
                <a:gridCol w="3680306">
                  <a:extLst>
                    <a:ext uri="{9D8B030D-6E8A-4147-A177-3AD203B41FA5}">
                      <a16:colId xmlns:a16="http://schemas.microsoft.com/office/drawing/2014/main" val="108594298"/>
                    </a:ext>
                  </a:extLst>
                </a:gridCol>
                <a:gridCol w="4007446">
                  <a:extLst>
                    <a:ext uri="{9D8B030D-6E8A-4147-A177-3AD203B41FA5}">
                      <a16:colId xmlns:a16="http://schemas.microsoft.com/office/drawing/2014/main" val="1527640060"/>
                    </a:ext>
                  </a:extLst>
                </a:gridCol>
              </a:tblGrid>
              <a:tr h="647895">
                <a:tc>
                  <a:txBody>
                    <a:bodyPr/>
                    <a:lstStyle/>
                    <a:p>
                      <a:endParaRPr lang="nl-NL" dirty="0"/>
                    </a:p>
                  </a:txBody>
                  <a:tcPr>
                    <a:solidFill>
                      <a:schemeClr val="bg2">
                        <a:lumMod val="60000"/>
                        <a:lumOff val="40000"/>
                      </a:schemeClr>
                    </a:solidFill>
                  </a:tcPr>
                </a:tc>
                <a:tc>
                  <a:txBody>
                    <a:bodyPr/>
                    <a:lstStyle/>
                    <a:p>
                      <a:endParaRPr lang="nl-NL" dirty="0">
                        <a:solidFill>
                          <a:schemeClr val="bg1"/>
                        </a:solidFill>
                      </a:endParaRPr>
                    </a:p>
                    <a:p>
                      <a:r>
                        <a:rPr lang="nl-NL" dirty="0">
                          <a:solidFill>
                            <a:schemeClr val="bg1"/>
                          </a:solidFill>
                        </a:rPr>
                        <a:t>Uitgangspunten</a:t>
                      </a:r>
                    </a:p>
                  </a:txBody>
                  <a:tcPr>
                    <a:solidFill>
                      <a:srgbClr val="8BBF9C"/>
                    </a:solidFill>
                  </a:tcPr>
                </a:tc>
                <a:tc>
                  <a:txBody>
                    <a:bodyPr/>
                    <a:lstStyle/>
                    <a:p>
                      <a:endParaRPr lang="nl-NL" dirty="0">
                        <a:solidFill>
                          <a:schemeClr val="bg1"/>
                        </a:solidFill>
                      </a:endParaRPr>
                    </a:p>
                    <a:p>
                      <a:r>
                        <a:rPr lang="nl-NL" dirty="0">
                          <a:solidFill>
                            <a:schemeClr val="bg1"/>
                          </a:solidFill>
                        </a:rPr>
                        <a:t>Tarieven prijspeil 2024 </a:t>
                      </a:r>
                    </a:p>
                    <a:p>
                      <a:endParaRPr lang="nl-NL" dirty="0">
                        <a:solidFill>
                          <a:schemeClr val="bg1"/>
                        </a:solidFill>
                      </a:endParaRPr>
                    </a:p>
                  </a:txBody>
                  <a:tcPr>
                    <a:solidFill>
                      <a:srgbClr val="8BBF9C"/>
                    </a:solidFill>
                  </a:tcPr>
                </a:tc>
                <a:extLst>
                  <a:ext uri="{0D108BD9-81ED-4DB2-BD59-A6C34878D82A}">
                    <a16:rowId xmlns:a16="http://schemas.microsoft.com/office/drawing/2014/main" val="4078078138"/>
                  </a:ext>
                </a:extLst>
              </a:tr>
              <a:tr h="667792">
                <a:tc>
                  <a:txBody>
                    <a:bodyPr/>
                    <a:lstStyle/>
                    <a:p>
                      <a:r>
                        <a:rPr lang="nl-NL" b="0" dirty="0">
                          <a:solidFill>
                            <a:srgbClr val="373472"/>
                          </a:solidFill>
                        </a:rPr>
                        <a:t>Vastrecht</a:t>
                      </a:r>
                    </a:p>
                  </a:txBody>
                  <a:tcPr>
                    <a:solidFill>
                      <a:schemeClr val="bg2">
                        <a:lumMod val="40000"/>
                        <a:lumOff val="60000"/>
                      </a:schemeClr>
                    </a:solidFill>
                  </a:tcPr>
                </a:tc>
                <a:tc>
                  <a:txBody>
                    <a:bodyPr/>
                    <a:lstStyle/>
                    <a:p>
                      <a:r>
                        <a:rPr lang="nl-NL" b="1" dirty="0">
                          <a:solidFill>
                            <a:srgbClr val="373472"/>
                          </a:solidFill>
                        </a:rPr>
                        <a:t>Zo laag mogelijk vastrecht</a:t>
                      </a:r>
                    </a:p>
                  </a:txBody>
                  <a:tcPr>
                    <a:solidFill>
                      <a:srgbClr val="B4D6BF"/>
                    </a:solidFill>
                  </a:tcPr>
                </a:tc>
                <a:tc>
                  <a:txBody>
                    <a:bodyPr/>
                    <a:lstStyle/>
                    <a:p>
                      <a:r>
                        <a:rPr lang="nl-NL" b="1" dirty="0">
                          <a:solidFill>
                            <a:srgbClr val="373472"/>
                          </a:solidFill>
                        </a:rPr>
                        <a:t>€ 300 per jaar</a:t>
                      </a:r>
                    </a:p>
                  </a:txBody>
                  <a:tcPr>
                    <a:solidFill>
                      <a:srgbClr val="B4D6BF"/>
                    </a:solidFill>
                  </a:tcPr>
                </a:tc>
                <a:extLst>
                  <a:ext uri="{0D108BD9-81ED-4DB2-BD59-A6C34878D82A}">
                    <a16:rowId xmlns:a16="http://schemas.microsoft.com/office/drawing/2014/main" val="3258611203"/>
                  </a:ext>
                </a:extLst>
              </a:tr>
              <a:tr h="519548">
                <a:tc>
                  <a:txBody>
                    <a:bodyPr/>
                    <a:lstStyle/>
                    <a:p>
                      <a:r>
                        <a:rPr lang="nl-NL" b="0" dirty="0">
                          <a:solidFill>
                            <a:srgbClr val="373472"/>
                          </a:solidFill>
                        </a:rPr>
                        <a:t>Variabele kosten</a:t>
                      </a:r>
                    </a:p>
                  </a:txBody>
                  <a:tcPr>
                    <a:solidFill>
                      <a:schemeClr val="bg2">
                        <a:lumMod val="20000"/>
                        <a:lumOff val="80000"/>
                      </a:schemeClr>
                    </a:solidFill>
                  </a:tcPr>
                </a:tc>
                <a:tc>
                  <a:txBody>
                    <a:bodyPr/>
                    <a:lstStyle/>
                    <a:p>
                      <a:r>
                        <a:rPr lang="nl-NL" b="1" dirty="0">
                          <a:solidFill>
                            <a:srgbClr val="373472"/>
                          </a:solidFill>
                        </a:rPr>
                        <a:t>Stimuleren laag verbruik</a:t>
                      </a:r>
                    </a:p>
                  </a:txBody>
                  <a:tcPr>
                    <a:solidFill>
                      <a:srgbClr val="D7E9DD"/>
                    </a:solidFill>
                  </a:tcPr>
                </a:tc>
                <a:tc>
                  <a:txBody>
                    <a:bodyPr/>
                    <a:lstStyle/>
                    <a:p>
                      <a:r>
                        <a:rPr lang="nl-NL" b="1" dirty="0">
                          <a:solidFill>
                            <a:srgbClr val="373472"/>
                          </a:solidFill>
                        </a:rPr>
                        <a:t>€ 46,69 per GJ</a:t>
                      </a:r>
                    </a:p>
                  </a:txBody>
                  <a:tcPr>
                    <a:solidFill>
                      <a:srgbClr val="D7E9DD"/>
                    </a:solidFill>
                  </a:tcPr>
                </a:tc>
                <a:extLst>
                  <a:ext uri="{0D108BD9-81ED-4DB2-BD59-A6C34878D82A}">
                    <a16:rowId xmlns:a16="http://schemas.microsoft.com/office/drawing/2014/main" val="1836039036"/>
                  </a:ext>
                </a:extLst>
              </a:tr>
              <a:tr h="444685">
                <a:tc>
                  <a:txBody>
                    <a:bodyPr/>
                    <a:lstStyle/>
                    <a:p>
                      <a:r>
                        <a:rPr lang="nl-NL" b="1" dirty="0">
                          <a:solidFill>
                            <a:srgbClr val="007866"/>
                          </a:solidFill>
                        </a:rPr>
                        <a:t>Totaal per jaar</a:t>
                      </a:r>
                    </a:p>
                  </a:txBody>
                  <a:tcPr>
                    <a:solidFill>
                      <a:schemeClr val="bg2">
                        <a:lumMod val="40000"/>
                        <a:lumOff val="60000"/>
                      </a:schemeClr>
                    </a:solidFill>
                  </a:tcPr>
                </a:tc>
                <a:tc>
                  <a:txBody>
                    <a:bodyPr/>
                    <a:lstStyle/>
                    <a:p>
                      <a:r>
                        <a:rPr lang="nl-NL" b="1" dirty="0">
                          <a:solidFill>
                            <a:srgbClr val="373472"/>
                          </a:solidFill>
                        </a:rPr>
                        <a:t>Niet duurder dan </a:t>
                      </a:r>
                      <a:r>
                        <a:rPr lang="nl-NL" b="1" i="1" dirty="0">
                          <a:solidFill>
                            <a:srgbClr val="373472"/>
                          </a:solidFill>
                        </a:rPr>
                        <a:t>gemiddeld </a:t>
                      </a:r>
                      <a:r>
                        <a:rPr lang="nl-NL" b="1" dirty="0">
                          <a:solidFill>
                            <a:srgbClr val="373472"/>
                          </a:solidFill>
                        </a:rPr>
                        <a:t>voor gas</a:t>
                      </a:r>
                    </a:p>
                  </a:txBody>
                  <a:tcPr>
                    <a:solidFill>
                      <a:srgbClr val="B4D6BF"/>
                    </a:solidFill>
                  </a:tcPr>
                </a:tc>
                <a:tc>
                  <a:txBody>
                    <a:bodyPr/>
                    <a:lstStyle/>
                    <a:p>
                      <a:endParaRPr lang="nl-NL" b="0" dirty="0">
                        <a:solidFill>
                          <a:srgbClr val="373472"/>
                        </a:solidFill>
                      </a:endParaRPr>
                    </a:p>
                  </a:txBody>
                  <a:tcPr>
                    <a:solidFill>
                      <a:srgbClr val="B4D6BF"/>
                    </a:solidFill>
                  </a:tcPr>
                </a:tc>
                <a:extLst>
                  <a:ext uri="{0D108BD9-81ED-4DB2-BD59-A6C34878D82A}">
                    <a16:rowId xmlns:a16="http://schemas.microsoft.com/office/drawing/2014/main" val="3368756671"/>
                  </a:ext>
                </a:extLst>
              </a:tr>
            </a:tbl>
          </a:graphicData>
        </a:graphic>
      </p:graphicFrame>
      <p:sp>
        <p:nvSpPr>
          <p:cNvPr id="6" name="Tekstvak 5">
            <a:extLst>
              <a:ext uri="{FF2B5EF4-FFF2-40B4-BE49-F238E27FC236}">
                <a16:creationId xmlns:a16="http://schemas.microsoft.com/office/drawing/2014/main" id="{AC0A3649-FC86-8078-2243-EB5441B334FA}"/>
              </a:ext>
            </a:extLst>
          </p:cNvPr>
          <p:cNvSpPr txBox="1"/>
          <p:nvPr/>
        </p:nvSpPr>
        <p:spPr>
          <a:xfrm>
            <a:off x="816683" y="2765752"/>
            <a:ext cx="10669862" cy="461665"/>
          </a:xfrm>
          <a:prstGeom prst="rect">
            <a:avLst/>
          </a:prstGeom>
          <a:solidFill>
            <a:srgbClr val="B4D6B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7866"/>
                </a:solidFill>
                <a:effectLst/>
                <a:uLnTx/>
                <a:uFillTx/>
                <a:ea typeface="+mn-ea"/>
                <a:cs typeface="+mn-cs"/>
              </a:rPr>
              <a:t>Jaarlijkse kosten voor verwarming en warm water </a:t>
            </a:r>
          </a:p>
        </p:txBody>
      </p:sp>
      <p:pic>
        <p:nvPicPr>
          <p:cNvPr id="3" name="Afbeelding 2">
            <a:extLst>
              <a:ext uri="{FF2B5EF4-FFF2-40B4-BE49-F238E27FC236}">
                <a16:creationId xmlns:a16="http://schemas.microsoft.com/office/drawing/2014/main" id="{AEC041AA-33F1-A767-6FF7-97268B8D7628}"/>
              </a:ext>
            </a:extLst>
          </p:cNvPr>
          <p:cNvPicPr>
            <a:picLocks noChangeAspect="1"/>
          </p:cNvPicPr>
          <p:nvPr/>
        </p:nvPicPr>
        <p:blipFill>
          <a:blip r:embed="rId2"/>
          <a:stretch>
            <a:fillRect/>
          </a:stretch>
        </p:blipFill>
        <p:spPr>
          <a:xfrm>
            <a:off x="7444291" y="427974"/>
            <a:ext cx="4063769" cy="1909583"/>
          </a:xfrm>
          <a:prstGeom prst="rect">
            <a:avLst/>
          </a:prstGeom>
        </p:spPr>
      </p:pic>
      <p:sp>
        <p:nvSpPr>
          <p:cNvPr id="9" name="Tekstvak 8">
            <a:extLst>
              <a:ext uri="{FF2B5EF4-FFF2-40B4-BE49-F238E27FC236}">
                <a16:creationId xmlns:a16="http://schemas.microsoft.com/office/drawing/2014/main" id="{8EAA18CA-2E5F-54B9-D64B-F7721B689E53}"/>
              </a:ext>
            </a:extLst>
          </p:cNvPr>
          <p:cNvSpPr txBox="1"/>
          <p:nvPr/>
        </p:nvSpPr>
        <p:spPr>
          <a:xfrm>
            <a:off x="816683" y="910399"/>
            <a:ext cx="64922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Hoezo ‘Niet meer dan nu’?</a:t>
            </a:r>
          </a:p>
        </p:txBody>
      </p:sp>
    </p:spTree>
    <p:extLst>
      <p:ext uri="{BB962C8B-B14F-4D97-AF65-F5344CB8AC3E}">
        <p14:creationId xmlns:p14="http://schemas.microsoft.com/office/powerpoint/2010/main" val="1756892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6C289E-305E-CE5C-48DE-BD7C290A1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1" y="138339"/>
            <a:ext cx="2565400" cy="1168400"/>
          </a:xfrm>
          <a:prstGeom prst="rect">
            <a:avLst/>
          </a:prstGeom>
        </p:spPr>
      </p:pic>
      <p:sp>
        <p:nvSpPr>
          <p:cNvPr id="6" name="Tekstvak 5">
            <a:extLst>
              <a:ext uri="{FF2B5EF4-FFF2-40B4-BE49-F238E27FC236}">
                <a16:creationId xmlns:a16="http://schemas.microsoft.com/office/drawing/2014/main" id="{C61D36A2-A4E1-D7AE-0507-2C28DD549A80}"/>
              </a:ext>
            </a:extLst>
          </p:cNvPr>
          <p:cNvSpPr txBox="1"/>
          <p:nvPr/>
        </p:nvSpPr>
        <p:spPr>
          <a:xfrm>
            <a:off x="1903057" y="443898"/>
            <a:ext cx="991959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dirty="0">
                <a:solidFill>
                  <a:srgbClr val="7CC4A4"/>
                </a:solidFill>
                <a:latin typeface="DM Sans"/>
              </a:rPr>
              <a:t>Inleiding</a:t>
            </a:r>
            <a:endParaRPr kumimoji="0" lang="nl-NL" sz="3200" b="1" i="0" u="none" strike="noStrike" kern="1200" cap="none" spc="0" normalizeH="0" baseline="0" noProof="0" dirty="0">
              <a:ln>
                <a:noFill/>
              </a:ln>
              <a:solidFill>
                <a:srgbClr val="7CC4A4"/>
              </a:solidFill>
              <a:effectLst/>
              <a:uLnTx/>
              <a:uFillTx/>
              <a:latin typeface="DM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solidFill>
                <a:srgbClr val="00816C"/>
              </a:solidFill>
              <a:latin typeface="DM Sans"/>
            </a:endParaRPr>
          </a:p>
        </p:txBody>
      </p:sp>
      <p:sp>
        <p:nvSpPr>
          <p:cNvPr id="7" name="TextBox 6">
            <a:extLst>
              <a:ext uri="{FF2B5EF4-FFF2-40B4-BE49-F238E27FC236}">
                <a16:creationId xmlns:a16="http://schemas.microsoft.com/office/drawing/2014/main" id="{4842E0BD-BDC8-3FF5-7EE6-E9D8C70D03C5}"/>
              </a:ext>
            </a:extLst>
          </p:cNvPr>
          <p:cNvSpPr txBox="1"/>
          <p:nvPr/>
        </p:nvSpPr>
        <p:spPr>
          <a:xfrm>
            <a:off x="1903057" y="1398005"/>
            <a:ext cx="9919597" cy="4555093"/>
          </a:xfrm>
          <a:prstGeom prst="rect">
            <a:avLst/>
          </a:prstGeom>
          <a:noFill/>
        </p:spPr>
        <p:txBody>
          <a:bodyPr wrap="square">
            <a:spAutoFit/>
          </a:bodyPr>
          <a:lstStyle/>
          <a:p>
            <a:r>
              <a:rPr lang="en-US" sz="2400" b="1" dirty="0">
                <a:solidFill>
                  <a:srgbClr val="B4D6BF"/>
                </a:solidFill>
              </a:rPr>
              <a:t>SAMEN UIT / SAMEN AAN</a:t>
            </a:r>
          </a:p>
          <a:p>
            <a:endParaRPr lang="en-US" sz="2400" dirty="0">
              <a:solidFill>
                <a:srgbClr val="B4D6BF"/>
              </a:solidFill>
            </a:endParaRPr>
          </a:p>
          <a:p>
            <a:pPr marL="342900" indent="-342900">
              <a:buFont typeface="Arial" panose="020B0604020202020204" pitchFamily="34" charset="0"/>
              <a:buChar char="•"/>
            </a:pPr>
            <a:r>
              <a:rPr lang="en-US" sz="2400" dirty="0" err="1">
                <a:solidFill>
                  <a:srgbClr val="B4D6BF"/>
                </a:solidFill>
              </a:rPr>
              <a:t>Maximale</a:t>
            </a:r>
            <a:r>
              <a:rPr lang="en-US" sz="2400" dirty="0">
                <a:solidFill>
                  <a:srgbClr val="B4D6BF"/>
                </a:solidFill>
              </a:rPr>
              <a:t> </a:t>
            </a:r>
            <a:r>
              <a:rPr lang="en-US" sz="2400" dirty="0" err="1">
                <a:solidFill>
                  <a:srgbClr val="B4D6BF"/>
                </a:solidFill>
              </a:rPr>
              <a:t>inspanning</a:t>
            </a:r>
            <a:r>
              <a:rPr lang="en-US" sz="2400" dirty="0">
                <a:solidFill>
                  <a:srgbClr val="B4D6BF"/>
                </a:solidFill>
              </a:rPr>
              <a:t> van </a:t>
            </a:r>
            <a:r>
              <a:rPr lang="nl-NL" sz="2400" dirty="0">
                <a:solidFill>
                  <a:srgbClr val="B4D6BF"/>
                </a:solidFill>
              </a:rPr>
              <a:t>de kopgroep of het bestuur van de coöperatie samen met de organisatie van eigenaren en/of huurders om binnen de kaders van KetelhuisWG (techniek, businesscase, tarieven, etc.) oplossingen te vinden voor specifieke problemen in het gebouw. </a:t>
            </a:r>
          </a:p>
          <a:p>
            <a:pPr marL="342900" indent="-342900">
              <a:buFont typeface="Arial" panose="020B0604020202020204" pitchFamily="34" charset="0"/>
              <a:buChar char="•"/>
            </a:pPr>
            <a:endParaRPr lang="nl-NL" sz="1200" dirty="0">
              <a:solidFill>
                <a:srgbClr val="B4D6BF"/>
              </a:solidFill>
            </a:endParaRPr>
          </a:p>
          <a:p>
            <a:pPr marL="342900" indent="-342900">
              <a:buFont typeface="Arial" panose="020B0604020202020204" pitchFamily="34" charset="0"/>
              <a:buChar char="•"/>
            </a:pPr>
            <a:r>
              <a:rPr lang="nl-NL" sz="2400" dirty="0">
                <a:solidFill>
                  <a:srgbClr val="B4D6BF"/>
                </a:solidFill>
              </a:rPr>
              <a:t>Het bestuur van de coöperatie kan alleen door een besluit van de ALV de aansluiting van een dergelijk gebouw op de lange termijn plaatsen of zelfs helemaal niet aansluiten.</a:t>
            </a:r>
            <a:endParaRPr lang="en-GB" sz="2400" dirty="0">
              <a:solidFill>
                <a:srgbClr val="B4D6BF"/>
              </a:solidFill>
            </a:endParaRPr>
          </a:p>
          <a:p>
            <a:endParaRPr lang="nl-NL" sz="2400" dirty="0">
              <a:solidFill>
                <a:srgbClr val="B4D6BF"/>
              </a:solidFill>
            </a:endParaRPr>
          </a:p>
          <a:p>
            <a:endParaRPr lang="nl-NL" sz="1400" dirty="0">
              <a:solidFill>
                <a:srgbClr val="B4D6BF"/>
              </a:solidFill>
            </a:endParaRPr>
          </a:p>
        </p:txBody>
      </p:sp>
    </p:spTree>
    <p:extLst>
      <p:ext uri="{BB962C8B-B14F-4D97-AF65-F5344CB8AC3E}">
        <p14:creationId xmlns:p14="http://schemas.microsoft.com/office/powerpoint/2010/main" val="31267049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3103F-EB78-A77C-A044-376A4793718B}"/>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06831ECE-62A7-B37D-171B-639853A9DC8D}"/>
              </a:ext>
            </a:extLst>
          </p:cNvPr>
          <p:cNvGraphicFramePr>
            <a:graphicFrameLocks noGrp="1"/>
          </p:cNvGraphicFramePr>
          <p:nvPr/>
        </p:nvGraphicFramePr>
        <p:xfrm>
          <a:off x="783622" y="1966928"/>
          <a:ext cx="10692164" cy="4389640"/>
        </p:xfrm>
        <a:graphic>
          <a:graphicData uri="http://schemas.openxmlformats.org/drawingml/2006/table">
            <a:tbl>
              <a:tblPr firstRow="1" bandRow="1">
                <a:tableStyleId>{5C22544A-7EE6-4342-B048-85BDC9FD1C3A}</a:tableStyleId>
              </a:tblPr>
              <a:tblGrid>
                <a:gridCol w="2673041">
                  <a:extLst>
                    <a:ext uri="{9D8B030D-6E8A-4147-A177-3AD203B41FA5}">
                      <a16:colId xmlns:a16="http://schemas.microsoft.com/office/drawing/2014/main" val="1604311354"/>
                    </a:ext>
                  </a:extLst>
                </a:gridCol>
                <a:gridCol w="2673041">
                  <a:extLst>
                    <a:ext uri="{9D8B030D-6E8A-4147-A177-3AD203B41FA5}">
                      <a16:colId xmlns:a16="http://schemas.microsoft.com/office/drawing/2014/main" val="513655141"/>
                    </a:ext>
                  </a:extLst>
                </a:gridCol>
                <a:gridCol w="2673041">
                  <a:extLst>
                    <a:ext uri="{9D8B030D-6E8A-4147-A177-3AD203B41FA5}">
                      <a16:colId xmlns:a16="http://schemas.microsoft.com/office/drawing/2014/main" val="1235483642"/>
                    </a:ext>
                  </a:extLst>
                </a:gridCol>
                <a:gridCol w="2673041">
                  <a:extLst>
                    <a:ext uri="{9D8B030D-6E8A-4147-A177-3AD203B41FA5}">
                      <a16:colId xmlns:a16="http://schemas.microsoft.com/office/drawing/2014/main" val="1735584809"/>
                    </a:ext>
                  </a:extLst>
                </a:gridCol>
              </a:tblGrid>
              <a:tr h="616715">
                <a:tc>
                  <a:txBody>
                    <a:bodyPr/>
                    <a:lstStyle/>
                    <a:p>
                      <a:r>
                        <a:rPr lang="nl-NL" dirty="0"/>
                        <a:t>Verbruik</a:t>
                      </a:r>
                    </a:p>
                  </a:txBody>
                  <a:tcPr>
                    <a:solidFill>
                      <a:schemeClr val="bg2">
                        <a:lumMod val="60000"/>
                        <a:lumOff val="40000"/>
                      </a:schemeClr>
                    </a:solidFill>
                  </a:tcPr>
                </a:tc>
                <a:tc>
                  <a:txBody>
                    <a:bodyPr/>
                    <a:lstStyle/>
                    <a:p>
                      <a:r>
                        <a:rPr lang="nl-NL" dirty="0"/>
                        <a:t>Gasverbruik</a:t>
                      </a:r>
                    </a:p>
                  </a:txBody>
                  <a:tcPr>
                    <a:solidFill>
                      <a:schemeClr val="bg2">
                        <a:lumMod val="60000"/>
                        <a:lumOff val="40000"/>
                      </a:schemeClr>
                    </a:solidFill>
                  </a:tcPr>
                </a:tc>
                <a:tc>
                  <a:txBody>
                    <a:bodyPr/>
                    <a:lstStyle/>
                    <a:p>
                      <a:r>
                        <a:rPr lang="nl-NL" dirty="0"/>
                        <a:t>Gaskosten gemiddeld</a:t>
                      </a:r>
                      <a:br>
                        <a:rPr lang="nl-NL" dirty="0"/>
                      </a:br>
                      <a:r>
                        <a:rPr lang="nl-NL" dirty="0"/>
                        <a:t>nu</a:t>
                      </a:r>
                    </a:p>
                  </a:txBody>
                  <a:tcPr>
                    <a:solidFill>
                      <a:schemeClr val="bg2">
                        <a:lumMod val="60000"/>
                        <a:lumOff val="40000"/>
                      </a:schemeClr>
                    </a:solidFill>
                  </a:tcPr>
                </a:tc>
                <a:tc>
                  <a:txBody>
                    <a:bodyPr/>
                    <a:lstStyle/>
                    <a:p>
                      <a:r>
                        <a:rPr lang="nl-NL" dirty="0"/>
                        <a:t>Warmtekosten </a:t>
                      </a:r>
                      <a:br>
                        <a:rPr lang="nl-NL" dirty="0"/>
                      </a:br>
                      <a:r>
                        <a:rPr lang="nl-NL" dirty="0"/>
                        <a:t>straks</a:t>
                      </a:r>
                    </a:p>
                  </a:txBody>
                  <a:tcPr>
                    <a:solidFill>
                      <a:srgbClr val="8BBF9C"/>
                    </a:solidFill>
                  </a:tcPr>
                </a:tc>
                <a:extLst>
                  <a:ext uri="{0D108BD9-81ED-4DB2-BD59-A6C34878D82A}">
                    <a16:rowId xmlns:a16="http://schemas.microsoft.com/office/drawing/2014/main" val="4283674150"/>
                  </a:ext>
                </a:extLst>
              </a:tr>
              <a:tr h="61671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 500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1214494896"/>
                  </a:ext>
                </a:extLst>
              </a:tr>
              <a:tr h="616715">
                <a:tc>
                  <a:txBody>
                    <a:bodyPr/>
                    <a:lstStyle/>
                    <a:p>
                      <a:r>
                        <a:rPr lang="nl-NL" dirty="0">
                          <a:solidFill>
                            <a:srgbClr val="373472"/>
                          </a:solidFill>
                        </a:rPr>
                        <a:t>Gemiddelde WG-buurt</a:t>
                      </a:r>
                    </a:p>
                  </a:txBody>
                  <a:tcPr>
                    <a:solidFill>
                      <a:schemeClr val="bg2">
                        <a:lumMod val="20000"/>
                        <a:lumOff val="80000"/>
                      </a:schemeClr>
                    </a:solidFill>
                  </a:tcPr>
                </a:tc>
                <a:tc>
                  <a:txBody>
                    <a:bodyPr/>
                    <a:lstStyle/>
                    <a:p>
                      <a:r>
                        <a:rPr lang="nl-NL" dirty="0">
                          <a:solidFill>
                            <a:srgbClr val="373472"/>
                          </a:solidFill>
                        </a:rPr>
                        <a:t> 750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endParaRPr lang="nl-NL" b="1" dirty="0">
                        <a:solidFill>
                          <a:srgbClr val="373472"/>
                        </a:solidFill>
                      </a:endParaRP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1108171433"/>
                  </a:ext>
                </a:extLst>
              </a:tr>
              <a:tr h="616715">
                <a:tc>
                  <a:txBody>
                    <a:bodyPr/>
                    <a:lstStyle/>
                    <a:p>
                      <a:r>
                        <a:rPr lang="nl-NL" dirty="0">
                          <a:solidFill>
                            <a:srgbClr val="373472"/>
                          </a:solidFill>
                        </a:rPr>
                        <a:t>Gemiddelde Nederland</a:t>
                      </a:r>
                    </a:p>
                  </a:txBody>
                  <a:tcPr>
                    <a:solidFill>
                      <a:schemeClr val="bg2">
                        <a:lumMod val="40000"/>
                        <a:lumOff val="60000"/>
                      </a:schemeClr>
                    </a:solidFill>
                  </a:tcPr>
                </a:tc>
                <a:tc>
                  <a:txBody>
                    <a:bodyPr/>
                    <a:lstStyle/>
                    <a:p>
                      <a:r>
                        <a:rPr lang="nl-NL" dirty="0">
                          <a:solidFill>
                            <a:srgbClr val="373472"/>
                          </a:solidFill>
                        </a:rPr>
                        <a:t> 900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4015544383"/>
                  </a:ext>
                </a:extLst>
              </a:tr>
              <a:tr h="616715">
                <a:tc>
                  <a:txBody>
                    <a:bodyPr/>
                    <a:lstStyle/>
                    <a:p>
                      <a:r>
                        <a:rPr lang="nl-NL" dirty="0">
                          <a:solidFill>
                            <a:srgbClr val="373472"/>
                          </a:solidFill>
                        </a:rPr>
                        <a:t>Hoger dan gemiddeld</a:t>
                      </a:r>
                    </a:p>
                  </a:txBody>
                  <a:tcPr>
                    <a:solidFill>
                      <a:schemeClr val="bg2">
                        <a:lumMod val="20000"/>
                        <a:lumOff val="80000"/>
                      </a:schemeClr>
                    </a:solidFill>
                  </a:tcPr>
                </a:tc>
                <a:tc>
                  <a:txBody>
                    <a:bodyPr/>
                    <a:lstStyle/>
                    <a:p>
                      <a:r>
                        <a:rPr lang="nl-NL" dirty="0">
                          <a:solidFill>
                            <a:srgbClr val="373472"/>
                          </a:solidFill>
                        </a:rPr>
                        <a:t>1000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endParaRPr lang="nl-NL" b="1" dirty="0">
                        <a:solidFill>
                          <a:srgbClr val="373472"/>
                        </a:solidFill>
                      </a:endParaRP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708035467"/>
                  </a:ext>
                </a:extLst>
              </a:tr>
              <a:tr h="616715">
                <a:tc>
                  <a:txBody>
                    <a:bodyPr/>
                    <a:lstStyle/>
                    <a:p>
                      <a:r>
                        <a:rPr lang="nl-NL" dirty="0">
                          <a:solidFill>
                            <a:srgbClr val="373472"/>
                          </a:solidFill>
                        </a:rPr>
                        <a:t>Nog hoger</a:t>
                      </a:r>
                    </a:p>
                  </a:txBody>
                  <a:tcPr>
                    <a:solidFill>
                      <a:schemeClr val="bg2">
                        <a:lumMod val="40000"/>
                        <a:lumOff val="60000"/>
                      </a:schemeClr>
                    </a:solidFill>
                  </a:tcPr>
                </a:tc>
                <a:tc>
                  <a:txBody>
                    <a:bodyPr/>
                    <a:lstStyle/>
                    <a:p>
                      <a:r>
                        <a:rPr lang="nl-NL" dirty="0">
                          <a:solidFill>
                            <a:srgbClr val="373472"/>
                          </a:solidFill>
                        </a:rPr>
                        <a:t>1300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713532251"/>
                  </a:ext>
                </a:extLst>
              </a:tr>
              <a:tr h="665985">
                <a:tc gridSpan="4">
                  <a:txBody>
                    <a:bodyPr/>
                    <a:lstStyle/>
                    <a:p>
                      <a:endParaRPr lang="nl-NL" b="1" dirty="0">
                        <a:solidFill>
                          <a:srgbClr val="007866"/>
                        </a:solidFill>
                      </a:endParaRPr>
                    </a:p>
                  </a:txBody>
                  <a:tcPr>
                    <a:solidFill>
                      <a:srgbClr val="D7E9DD"/>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902328471"/>
                  </a:ext>
                </a:extLst>
              </a:tr>
            </a:tbl>
          </a:graphicData>
        </a:graphic>
      </p:graphicFrame>
      <p:pic>
        <p:nvPicPr>
          <p:cNvPr id="5" name="Afbeelding 4">
            <a:extLst>
              <a:ext uri="{FF2B5EF4-FFF2-40B4-BE49-F238E27FC236}">
                <a16:creationId xmlns:a16="http://schemas.microsoft.com/office/drawing/2014/main" id="{939637A9-3E8A-53E6-CE3E-7B94D779A667}"/>
              </a:ext>
            </a:extLst>
          </p:cNvPr>
          <p:cNvPicPr>
            <a:picLocks noChangeAspect="1"/>
          </p:cNvPicPr>
          <p:nvPr/>
        </p:nvPicPr>
        <p:blipFill>
          <a:blip r:embed="rId2"/>
          <a:stretch>
            <a:fillRect/>
          </a:stretch>
        </p:blipFill>
        <p:spPr>
          <a:xfrm>
            <a:off x="8788997" y="332615"/>
            <a:ext cx="2697547" cy="1267589"/>
          </a:xfrm>
          <a:prstGeom prst="rect">
            <a:avLst/>
          </a:prstGeom>
        </p:spPr>
      </p:pic>
      <p:sp>
        <p:nvSpPr>
          <p:cNvPr id="9" name="Tekstvak 8">
            <a:extLst>
              <a:ext uri="{FF2B5EF4-FFF2-40B4-BE49-F238E27FC236}">
                <a16:creationId xmlns:a16="http://schemas.microsoft.com/office/drawing/2014/main" id="{59A3286A-42E4-1621-3637-E5AA1BD1DB11}"/>
              </a:ext>
            </a:extLst>
          </p:cNvPr>
          <p:cNvSpPr txBox="1"/>
          <p:nvPr/>
        </p:nvSpPr>
        <p:spPr>
          <a:xfrm>
            <a:off x="651666" y="235793"/>
            <a:ext cx="60942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7CC4A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 pakt dat </a:t>
            </a:r>
            <a:r>
              <a:rPr kumimoji="0" lang="nl-NL" sz="3200" b="1" i="1"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gemiddeld</a:t>
            </a: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uit bij verschillend verbruik?</a:t>
            </a:r>
          </a:p>
        </p:txBody>
      </p:sp>
    </p:spTree>
    <p:extLst>
      <p:ext uri="{BB962C8B-B14F-4D97-AF65-F5344CB8AC3E}">
        <p14:creationId xmlns:p14="http://schemas.microsoft.com/office/powerpoint/2010/main" val="13279813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16BB8-C793-3490-7E35-3231EC24CFA0}"/>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A4CE124A-9587-7796-D313-616D89BE4E0B}"/>
              </a:ext>
            </a:extLst>
          </p:cNvPr>
          <p:cNvGraphicFramePr>
            <a:graphicFrameLocks noGrp="1"/>
          </p:cNvGraphicFramePr>
          <p:nvPr/>
        </p:nvGraphicFramePr>
        <p:xfrm>
          <a:off x="783622" y="1966928"/>
          <a:ext cx="10692164" cy="4389640"/>
        </p:xfrm>
        <a:graphic>
          <a:graphicData uri="http://schemas.openxmlformats.org/drawingml/2006/table">
            <a:tbl>
              <a:tblPr firstRow="1" bandRow="1">
                <a:tableStyleId>{5C22544A-7EE6-4342-B048-85BDC9FD1C3A}</a:tableStyleId>
              </a:tblPr>
              <a:tblGrid>
                <a:gridCol w="2673041">
                  <a:extLst>
                    <a:ext uri="{9D8B030D-6E8A-4147-A177-3AD203B41FA5}">
                      <a16:colId xmlns:a16="http://schemas.microsoft.com/office/drawing/2014/main" val="1604311354"/>
                    </a:ext>
                  </a:extLst>
                </a:gridCol>
                <a:gridCol w="2673041">
                  <a:extLst>
                    <a:ext uri="{9D8B030D-6E8A-4147-A177-3AD203B41FA5}">
                      <a16:colId xmlns:a16="http://schemas.microsoft.com/office/drawing/2014/main" val="513655141"/>
                    </a:ext>
                  </a:extLst>
                </a:gridCol>
                <a:gridCol w="2673041">
                  <a:extLst>
                    <a:ext uri="{9D8B030D-6E8A-4147-A177-3AD203B41FA5}">
                      <a16:colId xmlns:a16="http://schemas.microsoft.com/office/drawing/2014/main" val="1235483642"/>
                    </a:ext>
                  </a:extLst>
                </a:gridCol>
                <a:gridCol w="2673041">
                  <a:extLst>
                    <a:ext uri="{9D8B030D-6E8A-4147-A177-3AD203B41FA5}">
                      <a16:colId xmlns:a16="http://schemas.microsoft.com/office/drawing/2014/main" val="1735584809"/>
                    </a:ext>
                  </a:extLst>
                </a:gridCol>
              </a:tblGrid>
              <a:tr h="616715">
                <a:tc>
                  <a:txBody>
                    <a:bodyPr/>
                    <a:lstStyle/>
                    <a:p>
                      <a:r>
                        <a:rPr lang="nl-NL" dirty="0"/>
                        <a:t>Verbruik</a:t>
                      </a:r>
                    </a:p>
                  </a:txBody>
                  <a:tcPr>
                    <a:solidFill>
                      <a:schemeClr val="bg2">
                        <a:lumMod val="60000"/>
                        <a:lumOff val="40000"/>
                      </a:schemeClr>
                    </a:solidFill>
                  </a:tcPr>
                </a:tc>
                <a:tc>
                  <a:txBody>
                    <a:bodyPr/>
                    <a:lstStyle/>
                    <a:p>
                      <a:r>
                        <a:rPr lang="nl-NL" dirty="0"/>
                        <a:t>Gasverbruik</a:t>
                      </a:r>
                    </a:p>
                  </a:txBody>
                  <a:tcPr>
                    <a:solidFill>
                      <a:schemeClr val="bg2">
                        <a:lumMod val="60000"/>
                        <a:lumOff val="40000"/>
                      </a:schemeClr>
                    </a:solidFill>
                  </a:tcPr>
                </a:tc>
                <a:tc>
                  <a:txBody>
                    <a:bodyPr/>
                    <a:lstStyle/>
                    <a:p>
                      <a:r>
                        <a:rPr lang="nl-NL" dirty="0"/>
                        <a:t>Gaskosten gemiddeld</a:t>
                      </a:r>
                      <a:br>
                        <a:rPr lang="nl-NL" dirty="0"/>
                      </a:br>
                      <a:r>
                        <a:rPr lang="nl-NL" dirty="0"/>
                        <a:t>nu</a:t>
                      </a:r>
                    </a:p>
                  </a:txBody>
                  <a:tcPr>
                    <a:solidFill>
                      <a:schemeClr val="bg2">
                        <a:lumMod val="60000"/>
                        <a:lumOff val="40000"/>
                      </a:schemeClr>
                    </a:solidFill>
                  </a:tcPr>
                </a:tc>
                <a:tc>
                  <a:txBody>
                    <a:bodyPr/>
                    <a:lstStyle/>
                    <a:p>
                      <a:r>
                        <a:rPr lang="nl-NL" dirty="0"/>
                        <a:t>Warmtekosten </a:t>
                      </a:r>
                      <a:br>
                        <a:rPr lang="nl-NL" dirty="0"/>
                      </a:br>
                      <a:r>
                        <a:rPr lang="nl-NL" dirty="0"/>
                        <a:t>straks</a:t>
                      </a:r>
                    </a:p>
                  </a:txBody>
                  <a:tcPr>
                    <a:solidFill>
                      <a:srgbClr val="8BBF9C"/>
                    </a:solidFill>
                  </a:tcPr>
                </a:tc>
                <a:extLst>
                  <a:ext uri="{0D108BD9-81ED-4DB2-BD59-A6C34878D82A}">
                    <a16:rowId xmlns:a16="http://schemas.microsoft.com/office/drawing/2014/main" val="4283674150"/>
                  </a:ext>
                </a:extLst>
              </a:tr>
              <a:tr h="61671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 500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87 per maand</a:t>
                      </a:r>
                    </a:p>
                  </a:txBody>
                  <a:tcPr>
                    <a:solidFill>
                      <a:schemeClr val="bg2">
                        <a:lumMod val="40000"/>
                        <a:lumOff val="60000"/>
                      </a:schemeClr>
                    </a:solidFill>
                  </a:tcPr>
                </a:tc>
                <a:tc>
                  <a:txBody>
                    <a:bodyPr/>
                    <a:lstStyle/>
                    <a:p>
                      <a:r>
                        <a:rPr lang="nl-NL" b="1" dirty="0">
                          <a:solidFill>
                            <a:srgbClr val="373472"/>
                          </a:solidFill>
                        </a:rPr>
                        <a:t>€  85 per maand</a:t>
                      </a:r>
                    </a:p>
                  </a:txBody>
                  <a:tcPr>
                    <a:solidFill>
                      <a:srgbClr val="B4D6BF"/>
                    </a:solidFill>
                  </a:tcPr>
                </a:tc>
                <a:extLst>
                  <a:ext uri="{0D108BD9-81ED-4DB2-BD59-A6C34878D82A}">
                    <a16:rowId xmlns:a16="http://schemas.microsoft.com/office/drawing/2014/main" val="1214494896"/>
                  </a:ext>
                </a:extLst>
              </a:tr>
              <a:tr h="616715">
                <a:tc>
                  <a:txBody>
                    <a:bodyPr/>
                    <a:lstStyle/>
                    <a:p>
                      <a:r>
                        <a:rPr lang="nl-NL" dirty="0">
                          <a:solidFill>
                            <a:srgbClr val="373472"/>
                          </a:solidFill>
                        </a:rPr>
                        <a:t>Gemiddelde WG-buurt</a:t>
                      </a:r>
                    </a:p>
                  </a:txBody>
                  <a:tcPr>
                    <a:solidFill>
                      <a:schemeClr val="bg2">
                        <a:lumMod val="20000"/>
                        <a:lumOff val="80000"/>
                      </a:schemeClr>
                    </a:solidFill>
                  </a:tcPr>
                </a:tc>
                <a:tc>
                  <a:txBody>
                    <a:bodyPr/>
                    <a:lstStyle/>
                    <a:p>
                      <a:r>
                        <a:rPr lang="nl-NL" dirty="0">
                          <a:solidFill>
                            <a:srgbClr val="373472"/>
                          </a:solidFill>
                        </a:rPr>
                        <a:t> 750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endParaRPr lang="nl-NL" b="1" dirty="0">
                        <a:solidFill>
                          <a:srgbClr val="373472"/>
                        </a:solidFill>
                      </a:endParaRP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1108171433"/>
                  </a:ext>
                </a:extLst>
              </a:tr>
              <a:tr h="616715">
                <a:tc>
                  <a:txBody>
                    <a:bodyPr/>
                    <a:lstStyle/>
                    <a:p>
                      <a:r>
                        <a:rPr lang="nl-NL" dirty="0">
                          <a:solidFill>
                            <a:srgbClr val="373472"/>
                          </a:solidFill>
                        </a:rPr>
                        <a:t>Gemiddelde Nederland</a:t>
                      </a:r>
                    </a:p>
                  </a:txBody>
                  <a:tcPr>
                    <a:solidFill>
                      <a:schemeClr val="bg2">
                        <a:lumMod val="40000"/>
                        <a:lumOff val="60000"/>
                      </a:schemeClr>
                    </a:solidFill>
                  </a:tcPr>
                </a:tc>
                <a:tc>
                  <a:txBody>
                    <a:bodyPr/>
                    <a:lstStyle/>
                    <a:p>
                      <a:r>
                        <a:rPr lang="nl-NL" dirty="0">
                          <a:solidFill>
                            <a:srgbClr val="373472"/>
                          </a:solidFill>
                        </a:rPr>
                        <a:t> 900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4015544383"/>
                  </a:ext>
                </a:extLst>
              </a:tr>
              <a:tr h="616715">
                <a:tc>
                  <a:txBody>
                    <a:bodyPr/>
                    <a:lstStyle/>
                    <a:p>
                      <a:r>
                        <a:rPr lang="nl-NL" dirty="0">
                          <a:solidFill>
                            <a:srgbClr val="373472"/>
                          </a:solidFill>
                        </a:rPr>
                        <a:t>Hoger dan gemiddeld</a:t>
                      </a:r>
                    </a:p>
                  </a:txBody>
                  <a:tcPr>
                    <a:solidFill>
                      <a:schemeClr val="bg2">
                        <a:lumMod val="20000"/>
                        <a:lumOff val="80000"/>
                      </a:schemeClr>
                    </a:solidFill>
                  </a:tcPr>
                </a:tc>
                <a:tc>
                  <a:txBody>
                    <a:bodyPr/>
                    <a:lstStyle/>
                    <a:p>
                      <a:r>
                        <a:rPr lang="nl-NL" dirty="0">
                          <a:solidFill>
                            <a:srgbClr val="373472"/>
                          </a:solidFill>
                        </a:rPr>
                        <a:t>1000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endParaRPr lang="nl-NL" b="1" dirty="0">
                        <a:solidFill>
                          <a:srgbClr val="373472"/>
                        </a:solidFill>
                      </a:endParaRP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708035467"/>
                  </a:ext>
                </a:extLst>
              </a:tr>
              <a:tr h="616715">
                <a:tc>
                  <a:txBody>
                    <a:bodyPr/>
                    <a:lstStyle/>
                    <a:p>
                      <a:r>
                        <a:rPr lang="nl-NL" dirty="0">
                          <a:solidFill>
                            <a:srgbClr val="373472"/>
                          </a:solidFill>
                        </a:rPr>
                        <a:t>Nog hoger</a:t>
                      </a:r>
                    </a:p>
                  </a:txBody>
                  <a:tcPr>
                    <a:solidFill>
                      <a:schemeClr val="bg2">
                        <a:lumMod val="40000"/>
                        <a:lumOff val="60000"/>
                      </a:schemeClr>
                    </a:solidFill>
                  </a:tcPr>
                </a:tc>
                <a:tc>
                  <a:txBody>
                    <a:bodyPr/>
                    <a:lstStyle/>
                    <a:p>
                      <a:r>
                        <a:rPr lang="nl-NL" dirty="0">
                          <a:solidFill>
                            <a:srgbClr val="373472"/>
                          </a:solidFill>
                        </a:rPr>
                        <a:t>1300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713532251"/>
                  </a:ext>
                </a:extLst>
              </a:tr>
              <a:tr h="665985">
                <a:tc gridSpan="4">
                  <a:txBody>
                    <a:bodyPr/>
                    <a:lstStyle/>
                    <a:p>
                      <a:endParaRPr lang="nl-NL" b="1" dirty="0">
                        <a:solidFill>
                          <a:srgbClr val="007866"/>
                        </a:solidFill>
                      </a:endParaRPr>
                    </a:p>
                  </a:txBody>
                  <a:tcPr>
                    <a:solidFill>
                      <a:srgbClr val="D7E9DD"/>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902328471"/>
                  </a:ext>
                </a:extLst>
              </a:tr>
            </a:tbl>
          </a:graphicData>
        </a:graphic>
      </p:graphicFrame>
      <p:pic>
        <p:nvPicPr>
          <p:cNvPr id="5" name="Afbeelding 4">
            <a:extLst>
              <a:ext uri="{FF2B5EF4-FFF2-40B4-BE49-F238E27FC236}">
                <a16:creationId xmlns:a16="http://schemas.microsoft.com/office/drawing/2014/main" id="{265E27ED-76B9-819B-65E0-19301717471A}"/>
              </a:ext>
            </a:extLst>
          </p:cNvPr>
          <p:cNvPicPr>
            <a:picLocks noChangeAspect="1"/>
          </p:cNvPicPr>
          <p:nvPr/>
        </p:nvPicPr>
        <p:blipFill>
          <a:blip r:embed="rId2"/>
          <a:stretch>
            <a:fillRect/>
          </a:stretch>
        </p:blipFill>
        <p:spPr>
          <a:xfrm>
            <a:off x="8788997" y="332615"/>
            <a:ext cx="2697547" cy="1267589"/>
          </a:xfrm>
          <a:prstGeom prst="rect">
            <a:avLst/>
          </a:prstGeom>
        </p:spPr>
      </p:pic>
      <p:sp>
        <p:nvSpPr>
          <p:cNvPr id="9" name="Tekstvak 8">
            <a:extLst>
              <a:ext uri="{FF2B5EF4-FFF2-40B4-BE49-F238E27FC236}">
                <a16:creationId xmlns:a16="http://schemas.microsoft.com/office/drawing/2014/main" id="{08B0710C-93A3-475C-9973-0BA45520538E}"/>
              </a:ext>
            </a:extLst>
          </p:cNvPr>
          <p:cNvSpPr txBox="1"/>
          <p:nvPr/>
        </p:nvSpPr>
        <p:spPr>
          <a:xfrm>
            <a:off x="651666" y="235793"/>
            <a:ext cx="60942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7CC4A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 pakt dat </a:t>
            </a:r>
            <a:r>
              <a:rPr kumimoji="0" lang="nl-NL" sz="3200" b="1" i="1"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gemiddeld</a:t>
            </a: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uit bij verschillend verbruik?</a:t>
            </a:r>
          </a:p>
        </p:txBody>
      </p:sp>
    </p:spTree>
    <p:extLst>
      <p:ext uri="{BB962C8B-B14F-4D97-AF65-F5344CB8AC3E}">
        <p14:creationId xmlns:p14="http://schemas.microsoft.com/office/powerpoint/2010/main" val="31321287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6C852-3061-BBB7-2B5C-EB9708D503B3}"/>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F822C314-ADB4-3CF4-0680-E8F8D17FEB12}"/>
              </a:ext>
            </a:extLst>
          </p:cNvPr>
          <p:cNvGraphicFramePr>
            <a:graphicFrameLocks noGrp="1"/>
          </p:cNvGraphicFramePr>
          <p:nvPr/>
        </p:nvGraphicFramePr>
        <p:xfrm>
          <a:off x="783622" y="1966928"/>
          <a:ext cx="10692164" cy="4389640"/>
        </p:xfrm>
        <a:graphic>
          <a:graphicData uri="http://schemas.openxmlformats.org/drawingml/2006/table">
            <a:tbl>
              <a:tblPr firstRow="1" bandRow="1">
                <a:tableStyleId>{5C22544A-7EE6-4342-B048-85BDC9FD1C3A}</a:tableStyleId>
              </a:tblPr>
              <a:tblGrid>
                <a:gridCol w="2673041">
                  <a:extLst>
                    <a:ext uri="{9D8B030D-6E8A-4147-A177-3AD203B41FA5}">
                      <a16:colId xmlns:a16="http://schemas.microsoft.com/office/drawing/2014/main" val="1604311354"/>
                    </a:ext>
                  </a:extLst>
                </a:gridCol>
                <a:gridCol w="2673041">
                  <a:extLst>
                    <a:ext uri="{9D8B030D-6E8A-4147-A177-3AD203B41FA5}">
                      <a16:colId xmlns:a16="http://schemas.microsoft.com/office/drawing/2014/main" val="513655141"/>
                    </a:ext>
                  </a:extLst>
                </a:gridCol>
                <a:gridCol w="2673041">
                  <a:extLst>
                    <a:ext uri="{9D8B030D-6E8A-4147-A177-3AD203B41FA5}">
                      <a16:colId xmlns:a16="http://schemas.microsoft.com/office/drawing/2014/main" val="1235483642"/>
                    </a:ext>
                  </a:extLst>
                </a:gridCol>
                <a:gridCol w="2673041">
                  <a:extLst>
                    <a:ext uri="{9D8B030D-6E8A-4147-A177-3AD203B41FA5}">
                      <a16:colId xmlns:a16="http://schemas.microsoft.com/office/drawing/2014/main" val="1735584809"/>
                    </a:ext>
                  </a:extLst>
                </a:gridCol>
              </a:tblGrid>
              <a:tr h="616715">
                <a:tc>
                  <a:txBody>
                    <a:bodyPr/>
                    <a:lstStyle/>
                    <a:p>
                      <a:r>
                        <a:rPr lang="nl-NL" dirty="0"/>
                        <a:t>Verbruik</a:t>
                      </a:r>
                    </a:p>
                  </a:txBody>
                  <a:tcPr>
                    <a:solidFill>
                      <a:schemeClr val="bg2">
                        <a:lumMod val="60000"/>
                        <a:lumOff val="40000"/>
                      </a:schemeClr>
                    </a:solidFill>
                  </a:tcPr>
                </a:tc>
                <a:tc>
                  <a:txBody>
                    <a:bodyPr/>
                    <a:lstStyle/>
                    <a:p>
                      <a:r>
                        <a:rPr lang="nl-NL" dirty="0"/>
                        <a:t>Gasverbruik</a:t>
                      </a:r>
                    </a:p>
                  </a:txBody>
                  <a:tcPr>
                    <a:solidFill>
                      <a:schemeClr val="bg2">
                        <a:lumMod val="60000"/>
                        <a:lumOff val="40000"/>
                      </a:schemeClr>
                    </a:solidFill>
                  </a:tcPr>
                </a:tc>
                <a:tc>
                  <a:txBody>
                    <a:bodyPr/>
                    <a:lstStyle/>
                    <a:p>
                      <a:r>
                        <a:rPr lang="nl-NL" dirty="0"/>
                        <a:t>Gaskosten gemiddeld</a:t>
                      </a:r>
                      <a:br>
                        <a:rPr lang="nl-NL" dirty="0"/>
                      </a:br>
                      <a:r>
                        <a:rPr lang="nl-NL" dirty="0"/>
                        <a:t>nu</a:t>
                      </a:r>
                    </a:p>
                  </a:txBody>
                  <a:tcPr>
                    <a:solidFill>
                      <a:schemeClr val="bg2">
                        <a:lumMod val="60000"/>
                        <a:lumOff val="40000"/>
                      </a:schemeClr>
                    </a:solidFill>
                  </a:tcPr>
                </a:tc>
                <a:tc>
                  <a:txBody>
                    <a:bodyPr/>
                    <a:lstStyle/>
                    <a:p>
                      <a:r>
                        <a:rPr lang="nl-NL" dirty="0"/>
                        <a:t>Warmtekosten </a:t>
                      </a:r>
                      <a:br>
                        <a:rPr lang="nl-NL" dirty="0"/>
                      </a:br>
                      <a:r>
                        <a:rPr lang="nl-NL" dirty="0"/>
                        <a:t>straks</a:t>
                      </a:r>
                    </a:p>
                  </a:txBody>
                  <a:tcPr>
                    <a:solidFill>
                      <a:srgbClr val="8BBF9C"/>
                    </a:solidFill>
                  </a:tcPr>
                </a:tc>
                <a:extLst>
                  <a:ext uri="{0D108BD9-81ED-4DB2-BD59-A6C34878D82A}">
                    <a16:rowId xmlns:a16="http://schemas.microsoft.com/office/drawing/2014/main" val="4283674150"/>
                  </a:ext>
                </a:extLst>
              </a:tr>
              <a:tr h="61671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 500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87 per maand</a:t>
                      </a:r>
                    </a:p>
                  </a:txBody>
                  <a:tcPr>
                    <a:solidFill>
                      <a:schemeClr val="bg2">
                        <a:lumMod val="40000"/>
                        <a:lumOff val="60000"/>
                      </a:schemeClr>
                    </a:solidFill>
                  </a:tcPr>
                </a:tc>
                <a:tc>
                  <a:txBody>
                    <a:bodyPr/>
                    <a:lstStyle/>
                    <a:p>
                      <a:r>
                        <a:rPr lang="nl-NL" b="1" dirty="0">
                          <a:solidFill>
                            <a:srgbClr val="373472"/>
                          </a:solidFill>
                        </a:rPr>
                        <a:t>€  85 per maand</a:t>
                      </a:r>
                    </a:p>
                  </a:txBody>
                  <a:tcPr>
                    <a:solidFill>
                      <a:srgbClr val="B4D6BF"/>
                    </a:solidFill>
                  </a:tcPr>
                </a:tc>
                <a:extLst>
                  <a:ext uri="{0D108BD9-81ED-4DB2-BD59-A6C34878D82A}">
                    <a16:rowId xmlns:a16="http://schemas.microsoft.com/office/drawing/2014/main" val="1214494896"/>
                  </a:ext>
                </a:extLst>
              </a:tr>
              <a:tr h="616715">
                <a:tc>
                  <a:txBody>
                    <a:bodyPr/>
                    <a:lstStyle/>
                    <a:p>
                      <a:r>
                        <a:rPr lang="nl-NL" dirty="0">
                          <a:solidFill>
                            <a:srgbClr val="373472"/>
                          </a:solidFill>
                        </a:rPr>
                        <a:t>Gemiddelde WG-buurt</a:t>
                      </a:r>
                    </a:p>
                  </a:txBody>
                  <a:tcPr>
                    <a:solidFill>
                      <a:schemeClr val="bg2">
                        <a:lumMod val="20000"/>
                        <a:lumOff val="80000"/>
                      </a:schemeClr>
                    </a:solidFill>
                  </a:tcPr>
                </a:tc>
                <a:tc>
                  <a:txBody>
                    <a:bodyPr/>
                    <a:lstStyle/>
                    <a:p>
                      <a:r>
                        <a:rPr lang="nl-NL" dirty="0">
                          <a:solidFill>
                            <a:srgbClr val="373472"/>
                          </a:solidFill>
                        </a:rPr>
                        <a:t> 750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€ 117 per maand</a:t>
                      </a:r>
                    </a:p>
                  </a:txBody>
                  <a:tcPr>
                    <a:solidFill>
                      <a:schemeClr val="bg2">
                        <a:lumMod val="20000"/>
                        <a:lumOff val="80000"/>
                      </a:schemeClr>
                    </a:solidFill>
                  </a:tcPr>
                </a:tc>
                <a:tc>
                  <a:txBody>
                    <a:bodyPr/>
                    <a:lstStyle/>
                    <a:p>
                      <a:r>
                        <a:rPr lang="nl-NL" b="1" dirty="0">
                          <a:solidFill>
                            <a:srgbClr val="373472"/>
                          </a:solidFill>
                        </a:rPr>
                        <a:t>€ 114 per maand</a:t>
                      </a:r>
                    </a:p>
                  </a:txBody>
                  <a:tcPr>
                    <a:solidFill>
                      <a:srgbClr val="D7E9DD"/>
                    </a:solidFill>
                  </a:tcPr>
                </a:tc>
                <a:extLst>
                  <a:ext uri="{0D108BD9-81ED-4DB2-BD59-A6C34878D82A}">
                    <a16:rowId xmlns:a16="http://schemas.microsoft.com/office/drawing/2014/main" val="1108171433"/>
                  </a:ext>
                </a:extLst>
              </a:tr>
              <a:tr h="616715">
                <a:tc>
                  <a:txBody>
                    <a:bodyPr/>
                    <a:lstStyle/>
                    <a:p>
                      <a:r>
                        <a:rPr lang="nl-NL" dirty="0">
                          <a:solidFill>
                            <a:srgbClr val="373472"/>
                          </a:solidFill>
                        </a:rPr>
                        <a:t>Gemiddelde Nederland</a:t>
                      </a:r>
                    </a:p>
                  </a:txBody>
                  <a:tcPr>
                    <a:solidFill>
                      <a:schemeClr val="bg2">
                        <a:lumMod val="40000"/>
                        <a:lumOff val="60000"/>
                      </a:schemeClr>
                    </a:solidFill>
                  </a:tcPr>
                </a:tc>
                <a:tc>
                  <a:txBody>
                    <a:bodyPr/>
                    <a:lstStyle/>
                    <a:p>
                      <a:r>
                        <a:rPr lang="nl-NL" dirty="0">
                          <a:solidFill>
                            <a:srgbClr val="373472"/>
                          </a:solidFill>
                        </a:rPr>
                        <a:t> 900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4015544383"/>
                  </a:ext>
                </a:extLst>
              </a:tr>
              <a:tr h="616715">
                <a:tc>
                  <a:txBody>
                    <a:bodyPr/>
                    <a:lstStyle/>
                    <a:p>
                      <a:r>
                        <a:rPr lang="nl-NL" dirty="0">
                          <a:solidFill>
                            <a:srgbClr val="373472"/>
                          </a:solidFill>
                        </a:rPr>
                        <a:t>Hoger dan gemiddeld</a:t>
                      </a:r>
                    </a:p>
                  </a:txBody>
                  <a:tcPr>
                    <a:solidFill>
                      <a:schemeClr val="bg2">
                        <a:lumMod val="20000"/>
                        <a:lumOff val="80000"/>
                      </a:schemeClr>
                    </a:solidFill>
                  </a:tcPr>
                </a:tc>
                <a:tc>
                  <a:txBody>
                    <a:bodyPr/>
                    <a:lstStyle/>
                    <a:p>
                      <a:r>
                        <a:rPr lang="nl-NL" dirty="0">
                          <a:solidFill>
                            <a:srgbClr val="373472"/>
                          </a:solidFill>
                        </a:rPr>
                        <a:t>1000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endParaRPr lang="nl-NL" b="1" dirty="0">
                        <a:solidFill>
                          <a:srgbClr val="373472"/>
                        </a:solidFill>
                      </a:endParaRP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708035467"/>
                  </a:ext>
                </a:extLst>
              </a:tr>
              <a:tr h="616715">
                <a:tc>
                  <a:txBody>
                    <a:bodyPr/>
                    <a:lstStyle/>
                    <a:p>
                      <a:r>
                        <a:rPr lang="nl-NL" dirty="0">
                          <a:solidFill>
                            <a:srgbClr val="373472"/>
                          </a:solidFill>
                        </a:rPr>
                        <a:t>Nog hoger</a:t>
                      </a:r>
                    </a:p>
                  </a:txBody>
                  <a:tcPr>
                    <a:solidFill>
                      <a:schemeClr val="bg2">
                        <a:lumMod val="40000"/>
                        <a:lumOff val="60000"/>
                      </a:schemeClr>
                    </a:solidFill>
                  </a:tcPr>
                </a:tc>
                <a:tc>
                  <a:txBody>
                    <a:bodyPr/>
                    <a:lstStyle/>
                    <a:p>
                      <a:r>
                        <a:rPr lang="nl-NL" dirty="0">
                          <a:solidFill>
                            <a:srgbClr val="373472"/>
                          </a:solidFill>
                        </a:rPr>
                        <a:t>1300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713532251"/>
                  </a:ext>
                </a:extLst>
              </a:tr>
              <a:tr h="665985">
                <a:tc gridSpan="4">
                  <a:txBody>
                    <a:bodyPr/>
                    <a:lstStyle/>
                    <a:p>
                      <a:endParaRPr lang="nl-NL" b="1" dirty="0">
                        <a:solidFill>
                          <a:srgbClr val="007866"/>
                        </a:solidFill>
                      </a:endParaRPr>
                    </a:p>
                  </a:txBody>
                  <a:tcPr>
                    <a:solidFill>
                      <a:srgbClr val="D7E9DD"/>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902328471"/>
                  </a:ext>
                </a:extLst>
              </a:tr>
            </a:tbl>
          </a:graphicData>
        </a:graphic>
      </p:graphicFrame>
      <p:pic>
        <p:nvPicPr>
          <p:cNvPr id="5" name="Afbeelding 4">
            <a:extLst>
              <a:ext uri="{FF2B5EF4-FFF2-40B4-BE49-F238E27FC236}">
                <a16:creationId xmlns:a16="http://schemas.microsoft.com/office/drawing/2014/main" id="{059C42FE-267D-F207-3FFE-4D07FB71691B}"/>
              </a:ext>
            </a:extLst>
          </p:cNvPr>
          <p:cNvPicPr>
            <a:picLocks noChangeAspect="1"/>
          </p:cNvPicPr>
          <p:nvPr/>
        </p:nvPicPr>
        <p:blipFill>
          <a:blip r:embed="rId2"/>
          <a:stretch>
            <a:fillRect/>
          </a:stretch>
        </p:blipFill>
        <p:spPr>
          <a:xfrm>
            <a:off x="8788997" y="332615"/>
            <a:ext cx="2697547" cy="1267589"/>
          </a:xfrm>
          <a:prstGeom prst="rect">
            <a:avLst/>
          </a:prstGeom>
        </p:spPr>
      </p:pic>
      <p:sp>
        <p:nvSpPr>
          <p:cNvPr id="9" name="Tekstvak 8">
            <a:extLst>
              <a:ext uri="{FF2B5EF4-FFF2-40B4-BE49-F238E27FC236}">
                <a16:creationId xmlns:a16="http://schemas.microsoft.com/office/drawing/2014/main" id="{9DDC4FFE-F8CE-E5A6-B3CE-8345914179F6}"/>
              </a:ext>
            </a:extLst>
          </p:cNvPr>
          <p:cNvSpPr txBox="1"/>
          <p:nvPr/>
        </p:nvSpPr>
        <p:spPr>
          <a:xfrm>
            <a:off x="651666" y="235793"/>
            <a:ext cx="60942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7CC4A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 pakt dat </a:t>
            </a:r>
            <a:r>
              <a:rPr kumimoji="0" lang="nl-NL" sz="3200" b="1" i="1"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gemiddeld</a:t>
            </a: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uit bij verschillend verbruik?</a:t>
            </a:r>
          </a:p>
        </p:txBody>
      </p:sp>
    </p:spTree>
    <p:extLst>
      <p:ext uri="{BB962C8B-B14F-4D97-AF65-F5344CB8AC3E}">
        <p14:creationId xmlns:p14="http://schemas.microsoft.com/office/powerpoint/2010/main" val="298580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B46F3-5EB7-1FCC-D649-6C521A23B7B0}"/>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5C180992-5B4E-28AA-2AB4-869396DB6E7B}"/>
              </a:ext>
            </a:extLst>
          </p:cNvPr>
          <p:cNvGraphicFramePr>
            <a:graphicFrameLocks noGrp="1"/>
          </p:cNvGraphicFramePr>
          <p:nvPr/>
        </p:nvGraphicFramePr>
        <p:xfrm>
          <a:off x="783622" y="1966928"/>
          <a:ext cx="10692164" cy="4389640"/>
        </p:xfrm>
        <a:graphic>
          <a:graphicData uri="http://schemas.openxmlformats.org/drawingml/2006/table">
            <a:tbl>
              <a:tblPr firstRow="1" bandRow="1">
                <a:tableStyleId>{5C22544A-7EE6-4342-B048-85BDC9FD1C3A}</a:tableStyleId>
              </a:tblPr>
              <a:tblGrid>
                <a:gridCol w="2673041">
                  <a:extLst>
                    <a:ext uri="{9D8B030D-6E8A-4147-A177-3AD203B41FA5}">
                      <a16:colId xmlns:a16="http://schemas.microsoft.com/office/drawing/2014/main" val="1604311354"/>
                    </a:ext>
                  </a:extLst>
                </a:gridCol>
                <a:gridCol w="2673041">
                  <a:extLst>
                    <a:ext uri="{9D8B030D-6E8A-4147-A177-3AD203B41FA5}">
                      <a16:colId xmlns:a16="http://schemas.microsoft.com/office/drawing/2014/main" val="513655141"/>
                    </a:ext>
                  </a:extLst>
                </a:gridCol>
                <a:gridCol w="2673041">
                  <a:extLst>
                    <a:ext uri="{9D8B030D-6E8A-4147-A177-3AD203B41FA5}">
                      <a16:colId xmlns:a16="http://schemas.microsoft.com/office/drawing/2014/main" val="1235483642"/>
                    </a:ext>
                  </a:extLst>
                </a:gridCol>
                <a:gridCol w="2673041">
                  <a:extLst>
                    <a:ext uri="{9D8B030D-6E8A-4147-A177-3AD203B41FA5}">
                      <a16:colId xmlns:a16="http://schemas.microsoft.com/office/drawing/2014/main" val="1735584809"/>
                    </a:ext>
                  </a:extLst>
                </a:gridCol>
              </a:tblGrid>
              <a:tr h="616715">
                <a:tc>
                  <a:txBody>
                    <a:bodyPr/>
                    <a:lstStyle/>
                    <a:p>
                      <a:r>
                        <a:rPr lang="nl-NL" dirty="0"/>
                        <a:t>Verbruik</a:t>
                      </a:r>
                    </a:p>
                  </a:txBody>
                  <a:tcPr>
                    <a:solidFill>
                      <a:schemeClr val="bg2">
                        <a:lumMod val="60000"/>
                        <a:lumOff val="40000"/>
                      </a:schemeClr>
                    </a:solidFill>
                  </a:tcPr>
                </a:tc>
                <a:tc>
                  <a:txBody>
                    <a:bodyPr/>
                    <a:lstStyle/>
                    <a:p>
                      <a:r>
                        <a:rPr lang="nl-NL" dirty="0"/>
                        <a:t>Gasverbruik</a:t>
                      </a:r>
                    </a:p>
                  </a:txBody>
                  <a:tcPr>
                    <a:solidFill>
                      <a:schemeClr val="bg2">
                        <a:lumMod val="60000"/>
                        <a:lumOff val="40000"/>
                      </a:schemeClr>
                    </a:solidFill>
                  </a:tcPr>
                </a:tc>
                <a:tc>
                  <a:txBody>
                    <a:bodyPr/>
                    <a:lstStyle/>
                    <a:p>
                      <a:r>
                        <a:rPr lang="nl-NL" dirty="0"/>
                        <a:t>Gaskosten gemiddeld</a:t>
                      </a:r>
                      <a:br>
                        <a:rPr lang="nl-NL" dirty="0"/>
                      </a:br>
                      <a:r>
                        <a:rPr lang="nl-NL" dirty="0"/>
                        <a:t>nu</a:t>
                      </a:r>
                    </a:p>
                  </a:txBody>
                  <a:tcPr>
                    <a:solidFill>
                      <a:schemeClr val="bg2">
                        <a:lumMod val="60000"/>
                        <a:lumOff val="40000"/>
                      </a:schemeClr>
                    </a:solidFill>
                  </a:tcPr>
                </a:tc>
                <a:tc>
                  <a:txBody>
                    <a:bodyPr/>
                    <a:lstStyle/>
                    <a:p>
                      <a:r>
                        <a:rPr lang="nl-NL" dirty="0"/>
                        <a:t>Warmtekosten </a:t>
                      </a:r>
                      <a:br>
                        <a:rPr lang="nl-NL" dirty="0"/>
                      </a:br>
                      <a:r>
                        <a:rPr lang="nl-NL" dirty="0"/>
                        <a:t>straks</a:t>
                      </a:r>
                    </a:p>
                  </a:txBody>
                  <a:tcPr>
                    <a:solidFill>
                      <a:srgbClr val="8BBF9C"/>
                    </a:solidFill>
                  </a:tcPr>
                </a:tc>
                <a:extLst>
                  <a:ext uri="{0D108BD9-81ED-4DB2-BD59-A6C34878D82A}">
                    <a16:rowId xmlns:a16="http://schemas.microsoft.com/office/drawing/2014/main" val="4283674150"/>
                  </a:ext>
                </a:extLst>
              </a:tr>
              <a:tr h="61671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 500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87 per maand</a:t>
                      </a:r>
                    </a:p>
                  </a:txBody>
                  <a:tcPr>
                    <a:solidFill>
                      <a:schemeClr val="bg2">
                        <a:lumMod val="40000"/>
                        <a:lumOff val="60000"/>
                      </a:schemeClr>
                    </a:solidFill>
                  </a:tcPr>
                </a:tc>
                <a:tc>
                  <a:txBody>
                    <a:bodyPr/>
                    <a:lstStyle/>
                    <a:p>
                      <a:r>
                        <a:rPr lang="nl-NL" b="1" dirty="0">
                          <a:solidFill>
                            <a:srgbClr val="373472"/>
                          </a:solidFill>
                        </a:rPr>
                        <a:t>€  85 per maand</a:t>
                      </a:r>
                    </a:p>
                  </a:txBody>
                  <a:tcPr>
                    <a:solidFill>
                      <a:srgbClr val="B4D6BF"/>
                    </a:solidFill>
                  </a:tcPr>
                </a:tc>
                <a:extLst>
                  <a:ext uri="{0D108BD9-81ED-4DB2-BD59-A6C34878D82A}">
                    <a16:rowId xmlns:a16="http://schemas.microsoft.com/office/drawing/2014/main" val="1214494896"/>
                  </a:ext>
                </a:extLst>
              </a:tr>
              <a:tr h="616715">
                <a:tc>
                  <a:txBody>
                    <a:bodyPr/>
                    <a:lstStyle/>
                    <a:p>
                      <a:r>
                        <a:rPr lang="nl-NL" dirty="0">
                          <a:solidFill>
                            <a:srgbClr val="373472"/>
                          </a:solidFill>
                        </a:rPr>
                        <a:t>Gemiddelde WG-buurt</a:t>
                      </a:r>
                    </a:p>
                  </a:txBody>
                  <a:tcPr>
                    <a:solidFill>
                      <a:schemeClr val="bg2">
                        <a:lumMod val="20000"/>
                        <a:lumOff val="80000"/>
                      </a:schemeClr>
                    </a:solidFill>
                  </a:tcPr>
                </a:tc>
                <a:tc>
                  <a:txBody>
                    <a:bodyPr/>
                    <a:lstStyle/>
                    <a:p>
                      <a:r>
                        <a:rPr lang="nl-NL" dirty="0">
                          <a:solidFill>
                            <a:srgbClr val="373472"/>
                          </a:solidFill>
                        </a:rPr>
                        <a:t> 750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€ 117 per maand</a:t>
                      </a:r>
                    </a:p>
                  </a:txBody>
                  <a:tcPr>
                    <a:solidFill>
                      <a:schemeClr val="bg2">
                        <a:lumMod val="20000"/>
                        <a:lumOff val="80000"/>
                      </a:schemeClr>
                    </a:solidFill>
                  </a:tcPr>
                </a:tc>
                <a:tc>
                  <a:txBody>
                    <a:bodyPr/>
                    <a:lstStyle/>
                    <a:p>
                      <a:r>
                        <a:rPr lang="nl-NL" b="1" dirty="0">
                          <a:solidFill>
                            <a:srgbClr val="373472"/>
                          </a:solidFill>
                        </a:rPr>
                        <a:t>€ 114 per maand</a:t>
                      </a:r>
                    </a:p>
                  </a:txBody>
                  <a:tcPr>
                    <a:solidFill>
                      <a:srgbClr val="D7E9DD"/>
                    </a:solidFill>
                  </a:tcPr>
                </a:tc>
                <a:extLst>
                  <a:ext uri="{0D108BD9-81ED-4DB2-BD59-A6C34878D82A}">
                    <a16:rowId xmlns:a16="http://schemas.microsoft.com/office/drawing/2014/main" val="1108171433"/>
                  </a:ext>
                </a:extLst>
              </a:tr>
              <a:tr h="616715">
                <a:tc>
                  <a:txBody>
                    <a:bodyPr/>
                    <a:lstStyle/>
                    <a:p>
                      <a:r>
                        <a:rPr lang="nl-NL" dirty="0">
                          <a:solidFill>
                            <a:srgbClr val="373472"/>
                          </a:solidFill>
                        </a:rPr>
                        <a:t>Gemiddelde Nederland</a:t>
                      </a:r>
                    </a:p>
                  </a:txBody>
                  <a:tcPr>
                    <a:solidFill>
                      <a:schemeClr val="bg2">
                        <a:lumMod val="40000"/>
                        <a:lumOff val="60000"/>
                      </a:schemeClr>
                    </a:solidFill>
                  </a:tcPr>
                </a:tc>
                <a:tc>
                  <a:txBody>
                    <a:bodyPr/>
                    <a:lstStyle/>
                    <a:p>
                      <a:r>
                        <a:rPr lang="nl-NL" dirty="0">
                          <a:solidFill>
                            <a:srgbClr val="373472"/>
                          </a:solidFill>
                        </a:rPr>
                        <a:t> 900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€ 135 per maand</a:t>
                      </a:r>
                    </a:p>
                  </a:txBody>
                  <a:tcPr>
                    <a:solidFill>
                      <a:schemeClr val="bg2">
                        <a:lumMod val="40000"/>
                        <a:lumOff val="60000"/>
                      </a:schemeClr>
                    </a:solidFill>
                  </a:tcPr>
                </a:tc>
                <a:tc>
                  <a:txBody>
                    <a:bodyPr/>
                    <a:lstStyle/>
                    <a:p>
                      <a:r>
                        <a:rPr lang="nl-NL" b="1" dirty="0">
                          <a:solidFill>
                            <a:srgbClr val="373472"/>
                          </a:solidFill>
                        </a:rPr>
                        <a:t>€ 132 per maand</a:t>
                      </a:r>
                    </a:p>
                  </a:txBody>
                  <a:tcPr>
                    <a:solidFill>
                      <a:srgbClr val="B4D6BF"/>
                    </a:solidFill>
                  </a:tcPr>
                </a:tc>
                <a:extLst>
                  <a:ext uri="{0D108BD9-81ED-4DB2-BD59-A6C34878D82A}">
                    <a16:rowId xmlns:a16="http://schemas.microsoft.com/office/drawing/2014/main" val="4015544383"/>
                  </a:ext>
                </a:extLst>
              </a:tr>
              <a:tr h="616715">
                <a:tc>
                  <a:txBody>
                    <a:bodyPr/>
                    <a:lstStyle/>
                    <a:p>
                      <a:r>
                        <a:rPr lang="nl-NL" dirty="0">
                          <a:solidFill>
                            <a:srgbClr val="373472"/>
                          </a:solidFill>
                        </a:rPr>
                        <a:t>Hoger dan gemiddeld</a:t>
                      </a:r>
                    </a:p>
                  </a:txBody>
                  <a:tcPr>
                    <a:solidFill>
                      <a:schemeClr val="bg2">
                        <a:lumMod val="20000"/>
                        <a:lumOff val="80000"/>
                      </a:schemeClr>
                    </a:solidFill>
                  </a:tcPr>
                </a:tc>
                <a:tc>
                  <a:txBody>
                    <a:bodyPr/>
                    <a:lstStyle/>
                    <a:p>
                      <a:r>
                        <a:rPr lang="nl-NL" dirty="0">
                          <a:solidFill>
                            <a:srgbClr val="373472"/>
                          </a:solidFill>
                        </a:rPr>
                        <a:t>1000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endParaRPr lang="nl-NL" b="1" dirty="0">
                        <a:solidFill>
                          <a:srgbClr val="373472"/>
                        </a:solidFill>
                      </a:endParaRPr>
                    </a:p>
                  </a:txBody>
                  <a:tcPr>
                    <a:solidFill>
                      <a:schemeClr val="bg2">
                        <a:lumMod val="20000"/>
                        <a:lumOff val="80000"/>
                      </a:schemeClr>
                    </a:solidFill>
                  </a:tcPr>
                </a:tc>
                <a:tc>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708035467"/>
                  </a:ext>
                </a:extLst>
              </a:tr>
              <a:tr h="616715">
                <a:tc>
                  <a:txBody>
                    <a:bodyPr/>
                    <a:lstStyle/>
                    <a:p>
                      <a:r>
                        <a:rPr lang="nl-NL" dirty="0">
                          <a:solidFill>
                            <a:srgbClr val="373472"/>
                          </a:solidFill>
                        </a:rPr>
                        <a:t>Nog hoger</a:t>
                      </a:r>
                    </a:p>
                  </a:txBody>
                  <a:tcPr>
                    <a:solidFill>
                      <a:schemeClr val="bg2">
                        <a:lumMod val="40000"/>
                        <a:lumOff val="60000"/>
                      </a:schemeClr>
                    </a:solidFill>
                  </a:tcPr>
                </a:tc>
                <a:tc>
                  <a:txBody>
                    <a:bodyPr/>
                    <a:lstStyle/>
                    <a:p>
                      <a:r>
                        <a:rPr lang="nl-NL" dirty="0">
                          <a:solidFill>
                            <a:srgbClr val="373472"/>
                          </a:solidFill>
                        </a:rPr>
                        <a:t>1300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713532251"/>
                  </a:ext>
                </a:extLst>
              </a:tr>
              <a:tr h="665985">
                <a:tc gridSpan="4">
                  <a:txBody>
                    <a:bodyPr/>
                    <a:lstStyle/>
                    <a:p>
                      <a:endParaRPr lang="nl-NL" b="1" dirty="0">
                        <a:solidFill>
                          <a:srgbClr val="007866"/>
                        </a:solidFill>
                      </a:endParaRPr>
                    </a:p>
                  </a:txBody>
                  <a:tcPr>
                    <a:solidFill>
                      <a:srgbClr val="D7E9DD"/>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902328471"/>
                  </a:ext>
                </a:extLst>
              </a:tr>
            </a:tbl>
          </a:graphicData>
        </a:graphic>
      </p:graphicFrame>
      <p:pic>
        <p:nvPicPr>
          <p:cNvPr id="5" name="Afbeelding 4">
            <a:extLst>
              <a:ext uri="{FF2B5EF4-FFF2-40B4-BE49-F238E27FC236}">
                <a16:creationId xmlns:a16="http://schemas.microsoft.com/office/drawing/2014/main" id="{1F38D127-D9F6-26BB-6A4A-BC7E5D124374}"/>
              </a:ext>
            </a:extLst>
          </p:cNvPr>
          <p:cNvPicPr>
            <a:picLocks noChangeAspect="1"/>
          </p:cNvPicPr>
          <p:nvPr/>
        </p:nvPicPr>
        <p:blipFill>
          <a:blip r:embed="rId2"/>
          <a:stretch>
            <a:fillRect/>
          </a:stretch>
        </p:blipFill>
        <p:spPr>
          <a:xfrm>
            <a:off x="8788997" y="332615"/>
            <a:ext cx="2697547" cy="1267589"/>
          </a:xfrm>
          <a:prstGeom prst="rect">
            <a:avLst/>
          </a:prstGeom>
        </p:spPr>
      </p:pic>
      <p:sp>
        <p:nvSpPr>
          <p:cNvPr id="9" name="Tekstvak 8">
            <a:extLst>
              <a:ext uri="{FF2B5EF4-FFF2-40B4-BE49-F238E27FC236}">
                <a16:creationId xmlns:a16="http://schemas.microsoft.com/office/drawing/2014/main" id="{D7EF8490-577B-3289-8BAD-5D48B674504A}"/>
              </a:ext>
            </a:extLst>
          </p:cNvPr>
          <p:cNvSpPr txBox="1"/>
          <p:nvPr/>
        </p:nvSpPr>
        <p:spPr>
          <a:xfrm>
            <a:off x="651666" y="235793"/>
            <a:ext cx="60942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7CC4A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 pakt dat </a:t>
            </a:r>
            <a:r>
              <a:rPr kumimoji="0" lang="nl-NL" sz="3200" b="1" i="1"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gemiddeld</a:t>
            </a: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uit bij verschillend verbruik?</a:t>
            </a:r>
          </a:p>
        </p:txBody>
      </p:sp>
    </p:spTree>
    <p:extLst>
      <p:ext uri="{BB962C8B-B14F-4D97-AF65-F5344CB8AC3E}">
        <p14:creationId xmlns:p14="http://schemas.microsoft.com/office/powerpoint/2010/main" val="39910682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19C52-674A-7749-D20D-B5D964CEC136}"/>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7D78236B-9EF2-F7D4-7E29-9B5FC77066A4}"/>
              </a:ext>
            </a:extLst>
          </p:cNvPr>
          <p:cNvGraphicFramePr>
            <a:graphicFrameLocks noGrp="1"/>
          </p:cNvGraphicFramePr>
          <p:nvPr/>
        </p:nvGraphicFramePr>
        <p:xfrm>
          <a:off x="783622" y="1966928"/>
          <a:ext cx="10692164" cy="4389640"/>
        </p:xfrm>
        <a:graphic>
          <a:graphicData uri="http://schemas.openxmlformats.org/drawingml/2006/table">
            <a:tbl>
              <a:tblPr firstRow="1" bandRow="1">
                <a:tableStyleId>{5C22544A-7EE6-4342-B048-85BDC9FD1C3A}</a:tableStyleId>
              </a:tblPr>
              <a:tblGrid>
                <a:gridCol w="2673041">
                  <a:extLst>
                    <a:ext uri="{9D8B030D-6E8A-4147-A177-3AD203B41FA5}">
                      <a16:colId xmlns:a16="http://schemas.microsoft.com/office/drawing/2014/main" val="1604311354"/>
                    </a:ext>
                  </a:extLst>
                </a:gridCol>
                <a:gridCol w="2673041">
                  <a:extLst>
                    <a:ext uri="{9D8B030D-6E8A-4147-A177-3AD203B41FA5}">
                      <a16:colId xmlns:a16="http://schemas.microsoft.com/office/drawing/2014/main" val="513655141"/>
                    </a:ext>
                  </a:extLst>
                </a:gridCol>
                <a:gridCol w="2673041">
                  <a:extLst>
                    <a:ext uri="{9D8B030D-6E8A-4147-A177-3AD203B41FA5}">
                      <a16:colId xmlns:a16="http://schemas.microsoft.com/office/drawing/2014/main" val="1235483642"/>
                    </a:ext>
                  </a:extLst>
                </a:gridCol>
                <a:gridCol w="2673041">
                  <a:extLst>
                    <a:ext uri="{9D8B030D-6E8A-4147-A177-3AD203B41FA5}">
                      <a16:colId xmlns:a16="http://schemas.microsoft.com/office/drawing/2014/main" val="1735584809"/>
                    </a:ext>
                  </a:extLst>
                </a:gridCol>
              </a:tblGrid>
              <a:tr h="616715">
                <a:tc>
                  <a:txBody>
                    <a:bodyPr/>
                    <a:lstStyle/>
                    <a:p>
                      <a:r>
                        <a:rPr lang="nl-NL" dirty="0"/>
                        <a:t>Verbruik</a:t>
                      </a:r>
                    </a:p>
                  </a:txBody>
                  <a:tcPr>
                    <a:solidFill>
                      <a:schemeClr val="bg2">
                        <a:lumMod val="60000"/>
                        <a:lumOff val="40000"/>
                      </a:schemeClr>
                    </a:solidFill>
                  </a:tcPr>
                </a:tc>
                <a:tc>
                  <a:txBody>
                    <a:bodyPr/>
                    <a:lstStyle/>
                    <a:p>
                      <a:r>
                        <a:rPr lang="nl-NL" dirty="0"/>
                        <a:t>Gasverbruik</a:t>
                      </a:r>
                    </a:p>
                  </a:txBody>
                  <a:tcPr>
                    <a:solidFill>
                      <a:schemeClr val="bg2">
                        <a:lumMod val="60000"/>
                        <a:lumOff val="40000"/>
                      </a:schemeClr>
                    </a:solidFill>
                  </a:tcPr>
                </a:tc>
                <a:tc>
                  <a:txBody>
                    <a:bodyPr/>
                    <a:lstStyle/>
                    <a:p>
                      <a:r>
                        <a:rPr lang="nl-NL" dirty="0"/>
                        <a:t>Gaskosten gemiddeld</a:t>
                      </a:r>
                      <a:br>
                        <a:rPr lang="nl-NL" dirty="0"/>
                      </a:br>
                      <a:r>
                        <a:rPr lang="nl-NL" dirty="0"/>
                        <a:t>nu</a:t>
                      </a:r>
                    </a:p>
                  </a:txBody>
                  <a:tcPr>
                    <a:solidFill>
                      <a:schemeClr val="bg2">
                        <a:lumMod val="60000"/>
                        <a:lumOff val="40000"/>
                      </a:schemeClr>
                    </a:solidFill>
                  </a:tcPr>
                </a:tc>
                <a:tc>
                  <a:txBody>
                    <a:bodyPr/>
                    <a:lstStyle/>
                    <a:p>
                      <a:r>
                        <a:rPr lang="nl-NL" dirty="0"/>
                        <a:t>Warmtekosten </a:t>
                      </a:r>
                      <a:br>
                        <a:rPr lang="nl-NL" dirty="0"/>
                      </a:br>
                      <a:r>
                        <a:rPr lang="nl-NL" dirty="0"/>
                        <a:t>straks</a:t>
                      </a:r>
                    </a:p>
                  </a:txBody>
                  <a:tcPr>
                    <a:solidFill>
                      <a:srgbClr val="8BBF9C"/>
                    </a:solidFill>
                  </a:tcPr>
                </a:tc>
                <a:extLst>
                  <a:ext uri="{0D108BD9-81ED-4DB2-BD59-A6C34878D82A}">
                    <a16:rowId xmlns:a16="http://schemas.microsoft.com/office/drawing/2014/main" val="4283674150"/>
                  </a:ext>
                </a:extLst>
              </a:tr>
              <a:tr h="61671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 500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87 per maand</a:t>
                      </a:r>
                    </a:p>
                  </a:txBody>
                  <a:tcPr>
                    <a:solidFill>
                      <a:schemeClr val="bg2">
                        <a:lumMod val="40000"/>
                        <a:lumOff val="60000"/>
                      </a:schemeClr>
                    </a:solidFill>
                  </a:tcPr>
                </a:tc>
                <a:tc>
                  <a:txBody>
                    <a:bodyPr/>
                    <a:lstStyle/>
                    <a:p>
                      <a:r>
                        <a:rPr lang="nl-NL" b="1" dirty="0">
                          <a:solidFill>
                            <a:srgbClr val="373472"/>
                          </a:solidFill>
                        </a:rPr>
                        <a:t>€  85 per maand</a:t>
                      </a:r>
                    </a:p>
                  </a:txBody>
                  <a:tcPr>
                    <a:solidFill>
                      <a:srgbClr val="B4D6BF"/>
                    </a:solidFill>
                  </a:tcPr>
                </a:tc>
                <a:extLst>
                  <a:ext uri="{0D108BD9-81ED-4DB2-BD59-A6C34878D82A}">
                    <a16:rowId xmlns:a16="http://schemas.microsoft.com/office/drawing/2014/main" val="1214494896"/>
                  </a:ext>
                </a:extLst>
              </a:tr>
              <a:tr h="616715">
                <a:tc>
                  <a:txBody>
                    <a:bodyPr/>
                    <a:lstStyle/>
                    <a:p>
                      <a:r>
                        <a:rPr lang="nl-NL" dirty="0">
                          <a:solidFill>
                            <a:srgbClr val="373472"/>
                          </a:solidFill>
                        </a:rPr>
                        <a:t>Gemiddelde WG-buurt</a:t>
                      </a:r>
                    </a:p>
                  </a:txBody>
                  <a:tcPr>
                    <a:solidFill>
                      <a:schemeClr val="bg2">
                        <a:lumMod val="20000"/>
                        <a:lumOff val="80000"/>
                      </a:schemeClr>
                    </a:solidFill>
                  </a:tcPr>
                </a:tc>
                <a:tc>
                  <a:txBody>
                    <a:bodyPr/>
                    <a:lstStyle/>
                    <a:p>
                      <a:r>
                        <a:rPr lang="nl-NL" dirty="0">
                          <a:solidFill>
                            <a:srgbClr val="373472"/>
                          </a:solidFill>
                        </a:rPr>
                        <a:t> 750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€ 117 per maand</a:t>
                      </a:r>
                    </a:p>
                  </a:txBody>
                  <a:tcPr>
                    <a:solidFill>
                      <a:schemeClr val="bg2">
                        <a:lumMod val="20000"/>
                        <a:lumOff val="80000"/>
                      </a:schemeClr>
                    </a:solidFill>
                  </a:tcPr>
                </a:tc>
                <a:tc>
                  <a:txBody>
                    <a:bodyPr/>
                    <a:lstStyle/>
                    <a:p>
                      <a:r>
                        <a:rPr lang="nl-NL" b="1" dirty="0">
                          <a:solidFill>
                            <a:srgbClr val="373472"/>
                          </a:solidFill>
                        </a:rPr>
                        <a:t>€ 114 per maand</a:t>
                      </a:r>
                    </a:p>
                  </a:txBody>
                  <a:tcPr>
                    <a:solidFill>
                      <a:srgbClr val="D7E9DD"/>
                    </a:solidFill>
                  </a:tcPr>
                </a:tc>
                <a:extLst>
                  <a:ext uri="{0D108BD9-81ED-4DB2-BD59-A6C34878D82A}">
                    <a16:rowId xmlns:a16="http://schemas.microsoft.com/office/drawing/2014/main" val="1108171433"/>
                  </a:ext>
                </a:extLst>
              </a:tr>
              <a:tr h="616715">
                <a:tc>
                  <a:txBody>
                    <a:bodyPr/>
                    <a:lstStyle/>
                    <a:p>
                      <a:r>
                        <a:rPr lang="nl-NL" dirty="0">
                          <a:solidFill>
                            <a:srgbClr val="373472"/>
                          </a:solidFill>
                        </a:rPr>
                        <a:t>Gemiddelde Nederland</a:t>
                      </a:r>
                    </a:p>
                  </a:txBody>
                  <a:tcPr>
                    <a:solidFill>
                      <a:schemeClr val="bg2">
                        <a:lumMod val="40000"/>
                        <a:lumOff val="60000"/>
                      </a:schemeClr>
                    </a:solidFill>
                  </a:tcPr>
                </a:tc>
                <a:tc>
                  <a:txBody>
                    <a:bodyPr/>
                    <a:lstStyle/>
                    <a:p>
                      <a:r>
                        <a:rPr lang="nl-NL" dirty="0">
                          <a:solidFill>
                            <a:srgbClr val="373472"/>
                          </a:solidFill>
                        </a:rPr>
                        <a:t> 900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€ 135 per maand</a:t>
                      </a:r>
                    </a:p>
                  </a:txBody>
                  <a:tcPr>
                    <a:solidFill>
                      <a:schemeClr val="bg2">
                        <a:lumMod val="40000"/>
                        <a:lumOff val="60000"/>
                      </a:schemeClr>
                    </a:solidFill>
                  </a:tcPr>
                </a:tc>
                <a:tc>
                  <a:txBody>
                    <a:bodyPr/>
                    <a:lstStyle/>
                    <a:p>
                      <a:r>
                        <a:rPr lang="nl-NL" b="1" dirty="0">
                          <a:solidFill>
                            <a:srgbClr val="373472"/>
                          </a:solidFill>
                        </a:rPr>
                        <a:t>€ 132 per maand</a:t>
                      </a:r>
                    </a:p>
                  </a:txBody>
                  <a:tcPr>
                    <a:solidFill>
                      <a:srgbClr val="B4D6BF"/>
                    </a:solidFill>
                  </a:tcPr>
                </a:tc>
                <a:extLst>
                  <a:ext uri="{0D108BD9-81ED-4DB2-BD59-A6C34878D82A}">
                    <a16:rowId xmlns:a16="http://schemas.microsoft.com/office/drawing/2014/main" val="4015544383"/>
                  </a:ext>
                </a:extLst>
              </a:tr>
              <a:tr h="616715">
                <a:tc>
                  <a:txBody>
                    <a:bodyPr/>
                    <a:lstStyle/>
                    <a:p>
                      <a:r>
                        <a:rPr lang="nl-NL" dirty="0">
                          <a:solidFill>
                            <a:srgbClr val="373472"/>
                          </a:solidFill>
                        </a:rPr>
                        <a:t>Hoger dan gemiddeld</a:t>
                      </a:r>
                    </a:p>
                  </a:txBody>
                  <a:tcPr>
                    <a:solidFill>
                      <a:schemeClr val="bg2">
                        <a:lumMod val="20000"/>
                        <a:lumOff val="80000"/>
                      </a:schemeClr>
                    </a:solidFill>
                  </a:tcPr>
                </a:tc>
                <a:tc>
                  <a:txBody>
                    <a:bodyPr/>
                    <a:lstStyle/>
                    <a:p>
                      <a:r>
                        <a:rPr lang="nl-NL" dirty="0">
                          <a:solidFill>
                            <a:srgbClr val="373472"/>
                          </a:solidFill>
                        </a:rPr>
                        <a:t>1000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€ 147 per maand</a:t>
                      </a:r>
                    </a:p>
                  </a:txBody>
                  <a:tcPr>
                    <a:solidFill>
                      <a:schemeClr val="bg2">
                        <a:lumMod val="20000"/>
                        <a:lumOff val="80000"/>
                      </a:schemeClr>
                    </a:solidFill>
                  </a:tcPr>
                </a:tc>
                <a:tc>
                  <a:txBody>
                    <a:bodyPr/>
                    <a:lstStyle/>
                    <a:p>
                      <a:r>
                        <a:rPr lang="nl-NL" b="1" dirty="0">
                          <a:solidFill>
                            <a:srgbClr val="373472"/>
                          </a:solidFill>
                        </a:rPr>
                        <a:t>€ 144 per maand</a:t>
                      </a:r>
                    </a:p>
                  </a:txBody>
                  <a:tcPr>
                    <a:solidFill>
                      <a:srgbClr val="D7E9DD"/>
                    </a:solidFill>
                  </a:tcPr>
                </a:tc>
                <a:extLst>
                  <a:ext uri="{0D108BD9-81ED-4DB2-BD59-A6C34878D82A}">
                    <a16:rowId xmlns:a16="http://schemas.microsoft.com/office/drawing/2014/main" val="708035467"/>
                  </a:ext>
                </a:extLst>
              </a:tr>
              <a:tr h="616715">
                <a:tc>
                  <a:txBody>
                    <a:bodyPr/>
                    <a:lstStyle/>
                    <a:p>
                      <a:r>
                        <a:rPr lang="nl-NL" dirty="0">
                          <a:solidFill>
                            <a:srgbClr val="373472"/>
                          </a:solidFill>
                        </a:rPr>
                        <a:t>Nog hoger</a:t>
                      </a:r>
                    </a:p>
                  </a:txBody>
                  <a:tcPr>
                    <a:solidFill>
                      <a:schemeClr val="bg2">
                        <a:lumMod val="40000"/>
                        <a:lumOff val="60000"/>
                      </a:schemeClr>
                    </a:solidFill>
                  </a:tcPr>
                </a:tc>
                <a:tc>
                  <a:txBody>
                    <a:bodyPr/>
                    <a:lstStyle/>
                    <a:p>
                      <a:r>
                        <a:rPr lang="nl-NL" dirty="0">
                          <a:solidFill>
                            <a:srgbClr val="373472"/>
                          </a:solidFill>
                        </a:rPr>
                        <a:t>1300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endParaRPr lang="nl-NL" b="1" dirty="0">
                        <a:solidFill>
                          <a:srgbClr val="373472"/>
                        </a:solidFill>
                      </a:endParaRPr>
                    </a:p>
                  </a:txBody>
                  <a:tcPr>
                    <a:solidFill>
                      <a:schemeClr val="bg2">
                        <a:lumMod val="40000"/>
                        <a:lumOff val="60000"/>
                      </a:schemeClr>
                    </a:solidFill>
                  </a:tcPr>
                </a:tc>
                <a:tc>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713532251"/>
                  </a:ext>
                </a:extLst>
              </a:tr>
              <a:tr h="665985">
                <a:tc gridSpan="4">
                  <a:txBody>
                    <a:bodyPr/>
                    <a:lstStyle/>
                    <a:p>
                      <a:endParaRPr lang="nl-NL" b="1" dirty="0">
                        <a:solidFill>
                          <a:srgbClr val="007866"/>
                        </a:solidFill>
                      </a:endParaRPr>
                    </a:p>
                  </a:txBody>
                  <a:tcPr>
                    <a:solidFill>
                      <a:srgbClr val="D7E9DD"/>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902328471"/>
                  </a:ext>
                </a:extLst>
              </a:tr>
            </a:tbl>
          </a:graphicData>
        </a:graphic>
      </p:graphicFrame>
      <p:pic>
        <p:nvPicPr>
          <p:cNvPr id="5" name="Afbeelding 4">
            <a:extLst>
              <a:ext uri="{FF2B5EF4-FFF2-40B4-BE49-F238E27FC236}">
                <a16:creationId xmlns:a16="http://schemas.microsoft.com/office/drawing/2014/main" id="{D9694439-3C0D-FDE0-8C14-B59ECED6A4CB}"/>
              </a:ext>
            </a:extLst>
          </p:cNvPr>
          <p:cNvPicPr>
            <a:picLocks noChangeAspect="1"/>
          </p:cNvPicPr>
          <p:nvPr/>
        </p:nvPicPr>
        <p:blipFill>
          <a:blip r:embed="rId2"/>
          <a:stretch>
            <a:fillRect/>
          </a:stretch>
        </p:blipFill>
        <p:spPr>
          <a:xfrm>
            <a:off x="8788997" y="332615"/>
            <a:ext cx="2697547" cy="1267589"/>
          </a:xfrm>
          <a:prstGeom prst="rect">
            <a:avLst/>
          </a:prstGeom>
        </p:spPr>
      </p:pic>
      <p:sp>
        <p:nvSpPr>
          <p:cNvPr id="9" name="Tekstvak 8">
            <a:extLst>
              <a:ext uri="{FF2B5EF4-FFF2-40B4-BE49-F238E27FC236}">
                <a16:creationId xmlns:a16="http://schemas.microsoft.com/office/drawing/2014/main" id="{4ECA7F90-005F-F80B-149A-0C094EFAA767}"/>
              </a:ext>
            </a:extLst>
          </p:cNvPr>
          <p:cNvSpPr txBox="1"/>
          <p:nvPr/>
        </p:nvSpPr>
        <p:spPr>
          <a:xfrm>
            <a:off x="651666" y="235793"/>
            <a:ext cx="60942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7CC4A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 pakt dat </a:t>
            </a:r>
            <a:r>
              <a:rPr kumimoji="0" lang="nl-NL" sz="3200" b="1" i="1"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gemiddeld</a:t>
            </a: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uit bij verschillend verbruik?</a:t>
            </a:r>
          </a:p>
        </p:txBody>
      </p:sp>
    </p:spTree>
    <p:extLst>
      <p:ext uri="{BB962C8B-B14F-4D97-AF65-F5344CB8AC3E}">
        <p14:creationId xmlns:p14="http://schemas.microsoft.com/office/powerpoint/2010/main" val="16821424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01830-423E-E262-917A-B25EA7A949B9}"/>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F8F34D4D-3D40-D359-4300-F820E6D31BFF}"/>
              </a:ext>
            </a:extLst>
          </p:cNvPr>
          <p:cNvGraphicFramePr>
            <a:graphicFrameLocks noGrp="1"/>
          </p:cNvGraphicFramePr>
          <p:nvPr/>
        </p:nvGraphicFramePr>
        <p:xfrm>
          <a:off x="783622" y="1966928"/>
          <a:ext cx="10692164" cy="4389640"/>
        </p:xfrm>
        <a:graphic>
          <a:graphicData uri="http://schemas.openxmlformats.org/drawingml/2006/table">
            <a:tbl>
              <a:tblPr firstRow="1" bandRow="1">
                <a:tableStyleId>{5C22544A-7EE6-4342-B048-85BDC9FD1C3A}</a:tableStyleId>
              </a:tblPr>
              <a:tblGrid>
                <a:gridCol w="2673041">
                  <a:extLst>
                    <a:ext uri="{9D8B030D-6E8A-4147-A177-3AD203B41FA5}">
                      <a16:colId xmlns:a16="http://schemas.microsoft.com/office/drawing/2014/main" val="1604311354"/>
                    </a:ext>
                  </a:extLst>
                </a:gridCol>
                <a:gridCol w="2673041">
                  <a:extLst>
                    <a:ext uri="{9D8B030D-6E8A-4147-A177-3AD203B41FA5}">
                      <a16:colId xmlns:a16="http://schemas.microsoft.com/office/drawing/2014/main" val="513655141"/>
                    </a:ext>
                  </a:extLst>
                </a:gridCol>
                <a:gridCol w="2673041">
                  <a:extLst>
                    <a:ext uri="{9D8B030D-6E8A-4147-A177-3AD203B41FA5}">
                      <a16:colId xmlns:a16="http://schemas.microsoft.com/office/drawing/2014/main" val="1235483642"/>
                    </a:ext>
                  </a:extLst>
                </a:gridCol>
                <a:gridCol w="2673041">
                  <a:extLst>
                    <a:ext uri="{9D8B030D-6E8A-4147-A177-3AD203B41FA5}">
                      <a16:colId xmlns:a16="http://schemas.microsoft.com/office/drawing/2014/main" val="1735584809"/>
                    </a:ext>
                  </a:extLst>
                </a:gridCol>
              </a:tblGrid>
              <a:tr h="616715">
                <a:tc>
                  <a:txBody>
                    <a:bodyPr/>
                    <a:lstStyle/>
                    <a:p>
                      <a:r>
                        <a:rPr lang="nl-NL" dirty="0"/>
                        <a:t>Verbruik</a:t>
                      </a:r>
                    </a:p>
                  </a:txBody>
                  <a:tcPr>
                    <a:solidFill>
                      <a:schemeClr val="bg2">
                        <a:lumMod val="60000"/>
                        <a:lumOff val="40000"/>
                      </a:schemeClr>
                    </a:solidFill>
                  </a:tcPr>
                </a:tc>
                <a:tc>
                  <a:txBody>
                    <a:bodyPr/>
                    <a:lstStyle/>
                    <a:p>
                      <a:r>
                        <a:rPr lang="nl-NL" dirty="0"/>
                        <a:t>Gasverbruik</a:t>
                      </a:r>
                    </a:p>
                  </a:txBody>
                  <a:tcPr>
                    <a:solidFill>
                      <a:schemeClr val="bg2">
                        <a:lumMod val="60000"/>
                        <a:lumOff val="40000"/>
                      </a:schemeClr>
                    </a:solidFill>
                  </a:tcPr>
                </a:tc>
                <a:tc>
                  <a:txBody>
                    <a:bodyPr/>
                    <a:lstStyle/>
                    <a:p>
                      <a:r>
                        <a:rPr lang="nl-NL" dirty="0"/>
                        <a:t>Gaskosten gemiddeld</a:t>
                      </a:r>
                      <a:br>
                        <a:rPr lang="nl-NL" dirty="0"/>
                      </a:br>
                      <a:r>
                        <a:rPr lang="nl-NL" dirty="0"/>
                        <a:t>nu</a:t>
                      </a:r>
                    </a:p>
                  </a:txBody>
                  <a:tcPr>
                    <a:solidFill>
                      <a:schemeClr val="bg2">
                        <a:lumMod val="60000"/>
                        <a:lumOff val="40000"/>
                      </a:schemeClr>
                    </a:solidFill>
                  </a:tcPr>
                </a:tc>
                <a:tc>
                  <a:txBody>
                    <a:bodyPr/>
                    <a:lstStyle/>
                    <a:p>
                      <a:r>
                        <a:rPr lang="nl-NL" dirty="0"/>
                        <a:t>Warmtekosten </a:t>
                      </a:r>
                      <a:br>
                        <a:rPr lang="nl-NL" dirty="0"/>
                      </a:br>
                      <a:r>
                        <a:rPr lang="nl-NL" dirty="0"/>
                        <a:t>straks</a:t>
                      </a:r>
                    </a:p>
                  </a:txBody>
                  <a:tcPr>
                    <a:solidFill>
                      <a:srgbClr val="8BBF9C"/>
                    </a:solidFill>
                  </a:tcPr>
                </a:tc>
                <a:extLst>
                  <a:ext uri="{0D108BD9-81ED-4DB2-BD59-A6C34878D82A}">
                    <a16:rowId xmlns:a16="http://schemas.microsoft.com/office/drawing/2014/main" val="4283674150"/>
                  </a:ext>
                </a:extLst>
              </a:tr>
              <a:tr h="61671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 500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87 per maand</a:t>
                      </a:r>
                    </a:p>
                  </a:txBody>
                  <a:tcPr>
                    <a:solidFill>
                      <a:schemeClr val="bg2">
                        <a:lumMod val="40000"/>
                        <a:lumOff val="60000"/>
                      </a:schemeClr>
                    </a:solidFill>
                  </a:tcPr>
                </a:tc>
                <a:tc>
                  <a:txBody>
                    <a:bodyPr/>
                    <a:lstStyle/>
                    <a:p>
                      <a:r>
                        <a:rPr lang="nl-NL" b="1" dirty="0">
                          <a:solidFill>
                            <a:srgbClr val="373472"/>
                          </a:solidFill>
                        </a:rPr>
                        <a:t>€  85 per maand</a:t>
                      </a:r>
                    </a:p>
                  </a:txBody>
                  <a:tcPr>
                    <a:solidFill>
                      <a:srgbClr val="B4D6BF"/>
                    </a:solidFill>
                  </a:tcPr>
                </a:tc>
                <a:extLst>
                  <a:ext uri="{0D108BD9-81ED-4DB2-BD59-A6C34878D82A}">
                    <a16:rowId xmlns:a16="http://schemas.microsoft.com/office/drawing/2014/main" val="1214494896"/>
                  </a:ext>
                </a:extLst>
              </a:tr>
              <a:tr h="616715">
                <a:tc>
                  <a:txBody>
                    <a:bodyPr/>
                    <a:lstStyle/>
                    <a:p>
                      <a:r>
                        <a:rPr lang="nl-NL" dirty="0">
                          <a:solidFill>
                            <a:srgbClr val="373472"/>
                          </a:solidFill>
                        </a:rPr>
                        <a:t>Gemiddelde WG-buurt</a:t>
                      </a:r>
                    </a:p>
                  </a:txBody>
                  <a:tcPr>
                    <a:solidFill>
                      <a:schemeClr val="bg2">
                        <a:lumMod val="20000"/>
                        <a:lumOff val="80000"/>
                      </a:schemeClr>
                    </a:solidFill>
                  </a:tcPr>
                </a:tc>
                <a:tc>
                  <a:txBody>
                    <a:bodyPr/>
                    <a:lstStyle/>
                    <a:p>
                      <a:r>
                        <a:rPr lang="nl-NL" dirty="0">
                          <a:solidFill>
                            <a:srgbClr val="373472"/>
                          </a:solidFill>
                        </a:rPr>
                        <a:t> 750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€ 117 per maand</a:t>
                      </a:r>
                    </a:p>
                  </a:txBody>
                  <a:tcPr>
                    <a:solidFill>
                      <a:schemeClr val="bg2">
                        <a:lumMod val="20000"/>
                        <a:lumOff val="80000"/>
                      </a:schemeClr>
                    </a:solidFill>
                  </a:tcPr>
                </a:tc>
                <a:tc>
                  <a:txBody>
                    <a:bodyPr/>
                    <a:lstStyle/>
                    <a:p>
                      <a:r>
                        <a:rPr lang="nl-NL" b="1" dirty="0">
                          <a:solidFill>
                            <a:srgbClr val="373472"/>
                          </a:solidFill>
                        </a:rPr>
                        <a:t>€ 114 per maand</a:t>
                      </a:r>
                    </a:p>
                  </a:txBody>
                  <a:tcPr>
                    <a:solidFill>
                      <a:srgbClr val="D7E9DD"/>
                    </a:solidFill>
                  </a:tcPr>
                </a:tc>
                <a:extLst>
                  <a:ext uri="{0D108BD9-81ED-4DB2-BD59-A6C34878D82A}">
                    <a16:rowId xmlns:a16="http://schemas.microsoft.com/office/drawing/2014/main" val="1108171433"/>
                  </a:ext>
                </a:extLst>
              </a:tr>
              <a:tr h="616715">
                <a:tc>
                  <a:txBody>
                    <a:bodyPr/>
                    <a:lstStyle/>
                    <a:p>
                      <a:r>
                        <a:rPr lang="nl-NL" dirty="0">
                          <a:solidFill>
                            <a:srgbClr val="373472"/>
                          </a:solidFill>
                        </a:rPr>
                        <a:t>Gemiddelde Nederland</a:t>
                      </a:r>
                    </a:p>
                  </a:txBody>
                  <a:tcPr>
                    <a:solidFill>
                      <a:schemeClr val="bg2">
                        <a:lumMod val="40000"/>
                        <a:lumOff val="60000"/>
                      </a:schemeClr>
                    </a:solidFill>
                  </a:tcPr>
                </a:tc>
                <a:tc>
                  <a:txBody>
                    <a:bodyPr/>
                    <a:lstStyle/>
                    <a:p>
                      <a:r>
                        <a:rPr lang="nl-NL" dirty="0">
                          <a:solidFill>
                            <a:srgbClr val="373472"/>
                          </a:solidFill>
                        </a:rPr>
                        <a:t> 900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€ 135 per maand</a:t>
                      </a:r>
                    </a:p>
                  </a:txBody>
                  <a:tcPr>
                    <a:solidFill>
                      <a:schemeClr val="bg2">
                        <a:lumMod val="40000"/>
                        <a:lumOff val="60000"/>
                      </a:schemeClr>
                    </a:solidFill>
                  </a:tcPr>
                </a:tc>
                <a:tc>
                  <a:txBody>
                    <a:bodyPr/>
                    <a:lstStyle/>
                    <a:p>
                      <a:r>
                        <a:rPr lang="nl-NL" b="1" dirty="0">
                          <a:solidFill>
                            <a:srgbClr val="373472"/>
                          </a:solidFill>
                        </a:rPr>
                        <a:t>€ 132 per maand</a:t>
                      </a:r>
                    </a:p>
                  </a:txBody>
                  <a:tcPr>
                    <a:solidFill>
                      <a:srgbClr val="B4D6BF"/>
                    </a:solidFill>
                  </a:tcPr>
                </a:tc>
                <a:extLst>
                  <a:ext uri="{0D108BD9-81ED-4DB2-BD59-A6C34878D82A}">
                    <a16:rowId xmlns:a16="http://schemas.microsoft.com/office/drawing/2014/main" val="4015544383"/>
                  </a:ext>
                </a:extLst>
              </a:tr>
              <a:tr h="616715">
                <a:tc>
                  <a:txBody>
                    <a:bodyPr/>
                    <a:lstStyle/>
                    <a:p>
                      <a:r>
                        <a:rPr lang="nl-NL" dirty="0">
                          <a:solidFill>
                            <a:srgbClr val="373472"/>
                          </a:solidFill>
                        </a:rPr>
                        <a:t>Hoger dan gemiddeld</a:t>
                      </a:r>
                    </a:p>
                  </a:txBody>
                  <a:tcPr>
                    <a:solidFill>
                      <a:schemeClr val="bg2">
                        <a:lumMod val="20000"/>
                        <a:lumOff val="80000"/>
                      </a:schemeClr>
                    </a:solidFill>
                  </a:tcPr>
                </a:tc>
                <a:tc>
                  <a:txBody>
                    <a:bodyPr/>
                    <a:lstStyle/>
                    <a:p>
                      <a:r>
                        <a:rPr lang="nl-NL" dirty="0">
                          <a:solidFill>
                            <a:srgbClr val="373472"/>
                          </a:solidFill>
                        </a:rPr>
                        <a:t>1000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€ 147 per maand</a:t>
                      </a:r>
                    </a:p>
                  </a:txBody>
                  <a:tcPr>
                    <a:solidFill>
                      <a:schemeClr val="bg2">
                        <a:lumMod val="20000"/>
                        <a:lumOff val="80000"/>
                      </a:schemeClr>
                    </a:solidFill>
                  </a:tcPr>
                </a:tc>
                <a:tc>
                  <a:txBody>
                    <a:bodyPr/>
                    <a:lstStyle/>
                    <a:p>
                      <a:r>
                        <a:rPr lang="nl-NL" b="1" dirty="0">
                          <a:solidFill>
                            <a:srgbClr val="373472"/>
                          </a:solidFill>
                        </a:rPr>
                        <a:t>€ 144 per maand</a:t>
                      </a:r>
                    </a:p>
                  </a:txBody>
                  <a:tcPr>
                    <a:solidFill>
                      <a:srgbClr val="D7E9DD"/>
                    </a:solidFill>
                  </a:tcPr>
                </a:tc>
                <a:extLst>
                  <a:ext uri="{0D108BD9-81ED-4DB2-BD59-A6C34878D82A}">
                    <a16:rowId xmlns:a16="http://schemas.microsoft.com/office/drawing/2014/main" val="708035467"/>
                  </a:ext>
                </a:extLst>
              </a:tr>
              <a:tr h="616715">
                <a:tc>
                  <a:txBody>
                    <a:bodyPr/>
                    <a:lstStyle/>
                    <a:p>
                      <a:r>
                        <a:rPr lang="nl-NL" dirty="0">
                          <a:solidFill>
                            <a:srgbClr val="373472"/>
                          </a:solidFill>
                        </a:rPr>
                        <a:t>Nog hoger</a:t>
                      </a:r>
                    </a:p>
                  </a:txBody>
                  <a:tcPr>
                    <a:solidFill>
                      <a:schemeClr val="bg2">
                        <a:lumMod val="40000"/>
                        <a:lumOff val="60000"/>
                      </a:schemeClr>
                    </a:solidFill>
                  </a:tcPr>
                </a:tc>
                <a:tc>
                  <a:txBody>
                    <a:bodyPr/>
                    <a:lstStyle/>
                    <a:p>
                      <a:r>
                        <a:rPr lang="nl-NL" dirty="0">
                          <a:solidFill>
                            <a:srgbClr val="373472"/>
                          </a:solidFill>
                        </a:rPr>
                        <a:t>1300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€ 183 per maand</a:t>
                      </a:r>
                    </a:p>
                  </a:txBody>
                  <a:tcPr>
                    <a:solidFill>
                      <a:schemeClr val="bg2">
                        <a:lumMod val="40000"/>
                        <a:lumOff val="60000"/>
                      </a:schemeClr>
                    </a:solidFill>
                  </a:tcPr>
                </a:tc>
                <a:tc>
                  <a:txBody>
                    <a:bodyPr/>
                    <a:lstStyle/>
                    <a:p>
                      <a:r>
                        <a:rPr lang="nl-NL" b="1" dirty="0">
                          <a:solidFill>
                            <a:srgbClr val="373472"/>
                          </a:solidFill>
                        </a:rPr>
                        <a:t>€ 180 per maand</a:t>
                      </a:r>
                    </a:p>
                  </a:txBody>
                  <a:tcPr>
                    <a:solidFill>
                      <a:srgbClr val="B4D6BF"/>
                    </a:solidFill>
                  </a:tcPr>
                </a:tc>
                <a:extLst>
                  <a:ext uri="{0D108BD9-81ED-4DB2-BD59-A6C34878D82A}">
                    <a16:rowId xmlns:a16="http://schemas.microsoft.com/office/drawing/2014/main" val="713532251"/>
                  </a:ext>
                </a:extLst>
              </a:tr>
              <a:tr h="665985">
                <a:tc gridSpan="4">
                  <a:txBody>
                    <a:bodyPr/>
                    <a:lstStyle/>
                    <a:p>
                      <a:endParaRPr lang="nl-NL" b="1" dirty="0">
                        <a:solidFill>
                          <a:srgbClr val="007866"/>
                        </a:solidFill>
                      </a:endParaRPr>
                    </a:p>
                  </a:txBody>
                  <a:tcPr>
                    <a:solidFill>
                      <a:srgbClr val="D7E9DD"/>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902328471"/>
                  </a:ext>
                </a:extLst>
              </a:tr>
            </a:tbl>
          </a:graphicData>
        </a:graphic>
      </p:graphicFrame>
      <p:pic>
        <p:nvPicPr>
          <p:cNvPr id="5" name="Afbeelding 4">
            <a:extLst>
              <a:ext uri="{FF2B5EF4-FFF2-40B4-BE49-F238E27FC236}">
                <a16:creationId xmlns:a16="http://schemas.microsoft.com/office/drawing/2014/main" id="{741F8C36-8DC4-5E9B-62D5-E2F36F750D16}"/>
              </a:ext>
            </a:extLst>
          </p:cNvPr>
          <p:cNvPicPr>
            <a:picLocks noChangeAspect="1"/>
          </p:cNvPicPr>
          <p:nvPr/>
        </p:nvPicPr>
        <p:blipFill>
          <a:blip r:embed="rId2"/>
          <a:stretch>
            <a:fillRect/>
          </a:stretch>
        </p:blipFill>
        <p:spPr>
          <a:xfrm>
            <a:off x="8788997" y="332615"/>
            <a:ext cx="2697547" cy="1267589"/>
          </a:xfrm>
          <a:prstGeom prst="rect">
            <a:avLst/>
          </a:prstGeom>
        </p:spPr>
      </p:pic>
      <p:sp>
        <p:nvSpPr>
          <p:cNvPr id="9" name="Tekstvak 8">
            <a:extLst>
              <a:ext uri="{FF2B5EF4-FFF2-40B4-BE49-F238E27FC236}">
                <a16:creationId xmlns:a16="http://schemas.microsoft.com/office/drawing/2014/main" id="{DF5446A8-D229-44E4-41A2-164B8144645A}"/>
              </a:ext>
            </a:extLst>
          </p:cNvPr>
          <p:cNvSpPr txBox="1"/>
          <p:nvPr/>
        </p:nvSpPr>
        <p:spPr>
          <a:xfrm>
            <a:off x="651666" y="235793"/>
            <a:ext cx="60942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7CC4A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 pakt dat </a:t>
            </a:r>
            <a:r>
              <a:rPr kumimoji="0" lang="nl-NL" sz="3200" b="1" i="1"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gemiddeld</a:t>
            </a: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uit bij verschillend verbruik?</a:t>
            </a:r>
          </a:p>
        </p:txBody>
      </p:sp>
    </p:spTree>
    <p:extLst>
      <p:ext uri="{BB962C8B-B14F-4D97-AF65-F5344CB8AC3E}">
        <p14:creationId xmlns:p14="http://schemas.microsoft.com/office/powerpoint/2010/main" val="11949295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1311-2949-C7CB-F7B4-DD0B11046902}"/>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4E8ED944-1FA5-2A7D-EA6D-324AA5CBFB00}"/>
              </a:ext>
            </a:extLst>
          </p:cNvPr>
          <p:cNvGraphicFramePr>
            <a:graphicFrameLocks noGrp="1"/>
          </p:cNvGraphicFramePr>
          <p:nvPr/>
        </p:nvGraphicFramePr>
        <p:xfrm>
          <a:off x="783622" y="1966928"/>
          <a:ext cx="10692164" cy="4389640"/>
        </p:xfrm>
        <a:graphic>
          <a:graphicData uri="http://schemas.openxmlformats.org/drawingml/2006/table">
            <a:tbl>
              <a:tblPr firstRow="1" bandRow="1">
                <a:tableStyleId>{5C22544A-7EE6-4342-B048-85BDC9FD1C3A}</a:tableStyleId>
              </a:tblPr>
              <a:tblGrid>
                <a:gridCol w="2673041">
                  <a:extLst>
                    <a:ext uri="{9D8B030D-6E8A-4147-A177-3AD203B41FA5}">
                      <a16:colId xmlns:a16="http://schemas.microsoft.com/office/drawing/2014/main" val="1604311354"/>
                    </a:ext>
                  </a:extLst>
                </a:gridCol>
                <a:gridCol w="2673041">
                  <a:extLst>
                    <a:ext uri="{9D8B030D-6E8A-4147-A177-3AD203B41FA5}">
                      <a16:colId xmlns:a16="http://schemas.microsoft.com/office/drawing/2014/main" val="513655141"/>
                    </a:ext>
                  </a:extLst>
                </a:gridCol>
                <a:gridCol w="2673041">
                  <a:extLst>
                    <a:ext uri="{9D8B030D-6E8A-4147-A177-3AD203B41FA5}">
                      <a16:colId xmlns:a16="http://schemas.microsoft.com/office/drawing/2014/main" val="1235483642"/>
                    </a:ext>
                  </a:extLst>
                </a:gridCol>
                <a:gridCol w="2673041">
                  <a:extLst>
                    <a:ext uri="{9D8B030D-6E8A-4147-A177-3AD203B41FA5}">
                      <a16:colId xmlns:a16="http://schemas.microsoft.com/office/drawing/2014/main" val="1735584809"/>
                    </a:ext>
                  </a:extLst>
                </a:gridCol>
              </a:tblGrid>
              <a:tr h="616715">
                <a:tc>
                  <a:txBody>
                    <a:bodyPr/>
                    <a:lstStyle/>
                    <a:p>
                      <a:r>
                        <a:rPr lang="nl-NL" dirty="0"/>
                        <a:t>Verbruik</a:t>
                      </a:r>
                    </a:p>
                  </a:txBody>
                  <a:tcPr>
                    <a:solidFill>
                      <a:schemeClr val="bg2">
                        <a:lumMod val="60000"/>
                        <a:lumOff val="40000"/>
                      </a:schemeClr>
                    </a:solidFill>
                  </a:tcPr>
                </a:tc>
                <a:tc>
                  <a:txBody>
                    <a:bodyPr/>
                    <a:lstStyle/>
                    <a:p>
                      <a:r>
                        <a:rPr lang="nl-NL" dirty="0"/>
                        <a:t>Gasverbruik</a:t>
                      </a:r>
                    </a:p>
                  </a:txBody>
                  <a:tcPr>
                    <a:solidFill>
                      <a:schemeClr val="bg2">
                        <a:lumMod val="60000"/>
                        <a:lumOff val="40000"/>
                      </a:schemeClr>
                    </a:solidFill>
                  </a:tcPr>
                </a:tc>
                <a:tc>
                  <a:txBody>
                    <a:bodyPr/>
                    <a:lstStyle/>
                    <a:p>
                      <a:r>
                        <a:rPr lang="nl-NL" dirty="0"/>
                        <a:t>Gaskosten gemiddeld</a:t>
                      </a:r>
                      <a:br>
                        <a:rPr lang="nl-NL" dirty="0"/>
                      </a:br>
                      <a:r>
                        <a:rPr lang="nl-NL" dirty="0"/>
                        <a:t>nu</a:t>
                      </a:r>
                    </a:p>
                  </a:txBody>
                  <a:tcPr>
                    <a:solidFill>
                      <a:schemeClr val="bg2">
                        <a:lumMod val="60000"/>
                        <a:lumOff val="40000"/>
                      </a:schemeClr>
                    </a:solidFill>
                  </a:tcPr>
                </a:tc>
                <a:tc>
                  <a:txBody>
                    <a:bodyPr/>
                    <a:lstStyle/>
                    <a:p>
                      <a:r>
                        <a:rPr lang="nl-NL" dirty="0"/>
                        <a:t>Warmtekosten </a:t>
                      </a:r>
                      <a:br>
                        <a:rPr lang="nl-NL" dirty="0"/>
                      </a:br>
                      <a:r>
                        <a:rPr lang="nl-NL" dirty="0"/>
                        <a:t>straks</a:t>
                      </a:r>
                    </a:p>
                  </a:txBody>
                  <a:tcPr>
                    <a:solidFill>
                      <a:srgbClr val="8BBF9C"/>
                    </a:solidFill>
                  </a:tcPr>
                </a:tc>
                <a:extLst>
                  <a:ext uri="{0D108BD9-81ED-4DB2-BD59-A6C34878D82A}">
                    <a16:rowId xmlns:a16="http://schemas.microsoft.com/office/drawing/2014/main" val="4283674150"/>
                  </a:ext>
                </a:extLst>
              </a:tr>
              <a:tr h="61671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 500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87 per maand</a:t>
                      </a:r>
                    </a:p>
                  </a:txBody>
                  <a:tcPr>
                    <a:solidFill>
                      <a:schemeClr val="bg2">
                        <a:lumMod val="40000"/>
                        <a:lumOff val="60000"/>
                      </a:schemeClr>
                    </a:solidFill>
                  </a:tcPr>
                </a:tc>
                <a:tc>
                  <a:txBody>
                    <a:bodyPr/>
                    <a:lstStyle/>
                    <a:p>
                      <a:r>
                        <a:rPr lang="nl-NL" b="1" dirty="0">
                          <a:solidFill>
                            <a:srgbClr val="373472"/>
                          </a:solidFill>
                        </a:rPr>
                        <a:t>€  85 per maand</a:t>
                      </a:r>
                    </a:p>
                  </a:txBody>
                  <a:tcPr>
                    <a:solidFill>
                      <a:srgbClr val="B4D6BF"/>
                    </a:solidFill>
                  </a:tcPr>
                </a:tc>
                <a:extLst>
                  <a:ext uri="{0D108BD9-81ED-4DB2-BD59-A6C34878D82A}">
                    <a16:rowId xmlns:a16="http://schemas.microsoft.com/office/drawing/2014/main" val="1214494896"/>
                  </a:ext>
                </a:extLst>
              </a:tr>
              <a:tr h="616715">
                <a:tc>
                  <a:txBody>
                    <a:bodyPr/>
                    <a:lstStyle/>
                    <a:p>
                      <a:r>
                        <a:rPr lang="nl-NL" dirty="0">
                          <a:solidFill>
                            <a:srgbClr val="373472"/>
                          </a:solidFill>
                        </a:rPr>
                        <a:t>Gemiddelde WG-buurt</a:t>
                      </a:r>
                    </a:p>
                  </a:txBody>
                  <a:tcPr>
                    <a:solidFill>
                      <a:schemeClr val="bg2">
                        <a:lumMod val="20000"/>
                        <a:lumOff val="80000"/>
                      </a:schemeClr>
                    </a:solidFill>
                  </a:tcPr>
                </a:tc>
                <a:tc>
                  <a:txBody>
                    <a:bodyPr/>
                    <a:lstStyle/>
                    <a:p>
                      <a:r>
                        <a:rPr lang="nl-NL" dirty="0">
                          <a:solidFill>
                            <a:srgbClr val="373472"/>
                          </a:solidFill>
                        </a:rPr>
                        <a:t> 750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€ 117 per maand</a:t>
                      </a:r>
                    </a:p>
                  </a:txBody>
                  <a:tcPr>
                    <a:solidFill>
                      <a:schemeClr val="bg2">
                        <a:lumMod val="20000"/>
                        <a:lumOff val="80000"/>
                      </a:schemeClr>
                    </a:solidFill>
                  </a:tcPr>
                </a:tc>
                <a:tc>
                  <a:txBody>
                    <a:bodyPr/>
                    <a:lstStyle/>
                    <a:p>
                      <a:r>
                        <a:rPr lang="nl-NL" b="1" dirty="0">
                          <a:solidFill>
                            <a:srgbClr val="373472"/>
                          </a:solidFill>
                        </a:rPr>
                        <a:t>€ 114 per maand</a:t>
                      </a:r>
                    </a:p>
                  </a:txBody>
                  <a:tcPr>
                    <a:solidFill>
                      <a:srgbClr val="D7E9DD"/>
                    </a:solidFill>
                  </a:tcPr>
                </a:tc>
                <a:extLst>
                  <a:ext uri="{0D108BD9-81ED-4DB2-BD59-A6C34878D82A}">
                    <a16:rowId xmlns:a16="http://schemas.microsoft.com/office/drawing/2014/main" val="1108171433"/>
                  </a:ext>
                </a:extLst>
              </a:tr>
              <a:tr h="616715">
                <a:tc>
                  <a:txBody>
                    <a:bodyPr/>
                    <a:lstStyle/>
                    <a:p>
                      <a:r>
                        <a:rPr lang="nl-NL" dirty="0">
                          <a:solidFill>
                            <a:srgbClr val="373472"/>
                          </a:solidFill>
                        </a:rPr>
                        <a:t>Gemiddelde Nederland</a:t>
                      </a:r>
                    </a:p>
                  </a:txBody>
                  <a:tcPr>
                    <a:solidFill>
                      <a:schemeClr val="bg2">
                        <a:lumMod val="40000"/>
                        <a:lumOff val="60000"/>
                      </a:schemeClr>
                    </a:solidFill>
                  </a:tcPr>
                </a:tc>
                <a:tc>
                  <a:txBody>
                    <a:bodyPr/>
                    <a:lstStyle/>
                    <a:p>
                      <a:r>
                        <a:rPr lang="nl-NL" dirty="0">
                          <a:solidFill>
                            <a:srgbClr val="373472"/>
                          </a:solidFill>
                        </a:rPr>
                        <a:t> 900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€ 135 per maand</a:t>
                      </a:r>
                    </a:p>
                  </a:txBody>
                  <a:tcPr>
                    <a:solidFill>
                      <a:schemeClr val="bg2">
                        <a:lumMod val="40000"/>
                        <a:lumOff val="60000"/>
                      </a:schemeClr>
                    </a:solidFill>
                  </a:tcPr>
                </a:tc>
                <a:tc>
                  <a:txBody>
                    <a:bodyPr/>
                    <a:lstStyle/>
                    <a:p>
                      <a:r>
                        <a:rPr lang="nl-NL" b="1" dirty="0">
                          <a:solidFill>
                            <a:srgbClr val="373472"/>
                          </a:solidFill>
                        </a:rPr>
                        <a:t>€ 132 per maand</a:t>
                      </a:r>
                    </a:p>
                  </a:txBody>
                  <a:tcPr>
                    <a:solidFill>
                      <a:srgbClr val="B4D6BF"/>
                    </a:solidFill>
                  </a:tcPr>
                </a:tc>
                <a:extLst>
                  <a:ext uri="{0D108BD9-81ED-4DB2-BD59-A6C34878D82A}">
                    <a16:rowId xmlns:a16="http://schemas.microsoft.com/office/drawing/2014/main" val="4015544383"/>
                  </a:ext>
                </a:extLst>
              </a:tr>
              <a:tr h="616715">
                <a:tc>
                  <a:txBody>
                    <a:bodyPr/>
                    <a:lstStyle/>
                    <a:p>
                      <a:r>
                        <a:rPr lang="nl-NL" dirty="0">
                          <a:solidFill>
                            <a:srgbClr val="373472"/>
                          </a:solidFill>
                        </a:rPr>
                        <a:t>Hoger dan gemiddeld</a:t>
                      </a:r>
                    </a:p>
                  </a:txBody>
                  <a:tcPr>
                    <a:solidFill>
                      <a:schemeClr val="bg2">
                        <a:lumMod val="20000"/>
                        <a:lumOff val="80000"/>
                      </a:schemeClr>
                    </a:solidFill>
                  </a:tcPr>
                </a:tc>
                <a:tc>
                  <a:txBody>
                    <a:bodyPr/>
                    <a:lstStyle/>
                    <a:p>
                      <a:r>
                        <a:rPr lang="nl-NL" dirty="0">
                          <a:solidFill>
                            <a:srgbClr val="373472"/>
                          </a:solidFill>
                        </a:rPr>
                        <a:t>1000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€ 147 per maand</a:t>
                      </a:r>
                    </a:p>
                  </a:txBody>
                  <a:tcPr>
                    <a:solidFill>
                      <a:schemeClr val="bg2">
                        <a:lumMod val="20000"/>
                        <a:lumOff val="80000"/>
                      </a:schemeClr>
                    </a:solidFill>
                  </a:tcPr>
                </a:tc>
                <a:tc>
                  <a:txBody>
                    <a:bodyPr/>
                    <a:lstStyle/>
                    <a:p>
                      <a:r>
                        <a:rPr lang="nl-NL" b="1" dirty="0">
                          <a:solidFill>
                            <a:srgbClr val="373472"/>
                          </a:solidFill>
                        </a:rPr>
                        <a:t>€ 144 per maand</a:t>
                      </a:r>
                    </a:p>
                  </a:txBody>
                  <a:tcPr>
                    <a:solidFill>
                      <a:srgbClr val="D7E9DD"/>
                    </a:solidFill>
                  </a:tcPr>
                </a:tc>
                <a:extLst>
                  <a:ext uri="{0D108BD9-81ED-4DB2-BD59-A6C34878D82A}">
                    <a16:rowId xmlns:a16="http://schemas.microsoft.com/office/drawing/2014/main" val="708035467"/>
                  </a:ext>
                </a:extLst>
              </a:tr>
              <a:tr h="616715">
                <a:tc>
                  <a:txBody>
                    <a:bodyPr/>
                    <a:lstStyle/>
                    <a:p>
                      <a:r>
                        <a:rPr lang="nl-NL" dirty="0">
                          <a:solidFill>
                            <a:srgbClr val="373472"/>
                          </a:solidFill>
                        </a:rPr>
                        <a:t>Nog hoger</a:t>
                      </a:r>
                    </a:p>
                  </a:txBody>
                  <a:tcPr>
                    <a:solidFill>
                      <a:schemeClr val="bg2">
                        <a:lumMod val="40000"/>
                        <a:lumOff val="60000"/>
                      </a:schemeClr>
                    </a:solidFill>
                  </a:tcPr>
                </a:tc>
                <a:tc>
                  <a:txBody>
                    <a:bodyPr/>
                    <a:lstStyle/>
                    <a:p>
                      <a:r>
                        <a:rPr lang="nl-NL" dirty="0">
                          <a:solidFill>
                            <a:srgbClr val="373472"/>
                          </a:solidFill>
                        </a:rPr>
                        <a:t>1300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€ 183 per maand</a:t>
                      </a:r>
                    </a:p>
                  </a:txBody>
                  <a:tcPr>
                    <a:solidFill>
                      <a:schemeClr val="bg2">
                        <a:lumMod val="40000"/>
                        <a:lumOff val="60000"/>
                      </a:schemeClr>
                    </a:solidFill>
                  </a:tcPr>
                </a:tc>
                <a:tc>
                  <a:txBody>
                    <a:bodyPr/>
                    <a:lstStyle/>
                    <a:p>
                      <a:r>
                        <a:rPr lang="nl-NL" b="1" dirty="0">
                          <a:solidFill>
                            <a:srgbClr val="373472"/>
                          </a:solidFill>
                        </a:rPr>
                        <a:t>€ 180 per maand</a:t>
                      </a:r>
                    </a:p>
                  </a:txBody>
                  <a:tcPr>
                    <a:solidFill>
                      <a:srgbClr val="B4D6BF"/>
                    </a:solidFill>
                  </a:tcPr>
                </a:tc>
                <a:extLst>
                  <a:ext uri="{0D108BD9-81ED-4DB2-BD59-A6C34878D82A}">
                    <a16:rowId xmlns:a16="http://schemas.microsoft.com/office/drawing/2014/main" val="713532251"/>
                  </a:ext>
                </a:extLst>
              </a:tr>
              <a:tr h="665985">
                <a:tc gridSpan="4">
                  <a:txBody>
                    <a:bodyPr/>
                    <a:lstStyle/>
                    <a:p>
                      <a:r>
                        <a:rPr lang="nl-NL" b="1" dirty="0">
                          <a:solidFill>
                            <a:srgbClr val="007866"/>
                          </a:solidFill>
                        </a:rPr>
                        <a:t>Bij zeer laag verbruik: achteraf deel vastrecht terug</a:t>
                      </a:r>
                    </a:p>
                  </a:txBody>
                  <a:tcPr>
                    <a:solidFill>
                      <a:srgbClr val="D7E9DD"/>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902328471"/>
                  </a:ext>
                </a:extLst>
              </a:tr>
            </a:tbl>
          </a:graphicData>
        </a:graphic>
      </p:graphicFrame>
      <p:pic>
        <p:nvPicPr>
          <p:cNvPr id="5" name="Afbeelding 4">
            <a:extLst>
              <a:ext uri="{FF2B5EF4-FFF2-40B4-BE49-F238E27FC236}">
                <a16:creationId xmlns:a16="http://schemas.microsoft.com/office/drawing/2014/main" id="{647E69F5-4597-026C-6D9A-19DF198485F5}"/>
              </a:ext>
            </a:extLst>
          </p:cNvPr>
          <p:cNvPicPr>
            <a:picLocks noChangeAspect="1"/>
          </p:cNvPicPr>
          <p:nvPr/>
        </p:nvPicPr>
        <p:blipFill>
          <a:blip r:embed="rId2"/>
          <a:stretch>
            <a:fillRect/>
          </a:stretch>
        </p:blipFill>
        <p:spPr>
          <a:xfrm>
            <a:off x="8788997" y="332615"/>
            <a:ext cx="2697547" cy="1267589"/>
          </a:xfrm>
          <a:prstGeom prst="rect">
            <a:avLst/>
          </a:prstGeom>
        </p:spPr>
      </p:pic>
      <p:sp>
        <p:nvSpPr>
          <p:cNvPr id="9" name="Tekstvak 8">
            <a:extLst>
              <a:ext uri="{FF2B5EF4-FFF2-40B4-BE49-F238E27FC236}">
                <a16:creationId xmlns:a16="http://schemas.microsoft.com/office/drawing/2014/main" id="{9CD0E8D4-D8F1-2F74-A57E-136BDFE0C7D6}"/>
              </a:ext>
            </a:extLst>
          </p:cNvPr>
          <p:cNvSpPr txBox="1"/>
          <p:nvPr/>
        </p:nvSpPr>
        <p:spPr>
          <a:xfrm>
            <a:off x="651666" y="235793"/>
            <a:ext cx="60942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7CC4A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 pakt dat </a:t>
            </a:r>
            <a:r>
              <a:rPr kumimoji="0" lang="nl-NL" sz="3200" b="1" i="1"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gemiddeld</a:t>
            </a: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uit bij verschillend verbruik?</a:t>
            </a:r>
          </a:p>
        </p:txBody>
      </p:sp>
    </p:spTree>
    <p:extLst>
      <p:ext uri="{BB962C8B-B14F-4D97-AF65-F5344CB8AC3E}">
        <p14:creationId xmlns:p14="http://schemas.microsoft.com/office/powerpoint/2010/main" val="7349334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51BF4-DFE3-E40B-5AA8-3DD5743101F4}"/>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B6DAC74E-23AA-B205-DEEB-B796768BB35C}"/>
              </a:ext>
            </a:extLst>
          </p:cNvPr>
          <p:cNvGraphicFramePr>
            <a:graphicFrameLocks noGrp="1"/>
          </p:cNvGraphicFramePr>
          <p:nvPr/>
        </p:nvGraphicFramePr>
        <p:xfrm>
          <a:off x="783622" y="1966928"/>
          <a:ext cx="10692164" cy="4389640"/>
        </p:xfrm>
        <a:graphic>
          <a:graphicData uri="http://schemas.openxmlformats.org/drawingml/2006/table">
            <a:tbl>
              <a:tblPr firstRow="1" bandRow="1">
                <a:tableStyleId>{5C22544A-7EE6-4342-B048-85BDC9FD1C3A}</a:tableStyleId>
              </a:tblPr>
              <a:tblGrid>
                <a:gridCol w="2673041">
                  <a:extLst>
                    <a:ext uri="{9D8B030D-6E8A-4147-A177-3AD203B41FA5}">
                      <a16:colId xmlns:a16="http://schemas.microsoft.com/office/drawing/2014/main" val="1604311354"/>
                    </a:ext>
                  </a:extLst>
                </a:gridCol>
                <a:gridCol w="2673041">
                  <a:extLst>
                    <a:ext uri="{9D8B030D-6E8A-4147-A177-3AD203B41FA5}">
                      <a16:colId xmlns:a16="http://schemas.microsoft.com/office/drawing/2014/main" val="513655141"/>
                    </a:ext>
                  </a:extLst>
                </a:gridCol>
                <a:gridCol w="2673041">
                  <a:extLst>
                    <a:ext uri="{9D8B030D-6E8A-4147-A177-3AD203B41FA5}">
                      <a16:colId xmlns:a16="http://schemas.microsoft.com/office/drawing/2014/main" val="1235483642"/>
                    </a:ext>
                  </a:extLst>
                </a:gridCol>
                <a:gridCol w="2673041">
                  <a:extLst>
                    <a:ext uri="{9D8B030D-6E8A-4147-A177-3AD203B41FA5}">
                      <a16:colId xmlns:a16="http://schemas.microsoft.com/office/drawing/2014/main" val="1735584809"/>
                    </a:ext>
                  </a:extLst>
                </a:gridCol>
              </a:tblGrid>
              <a:tr h="616715">
                <a:tc>
                  <a:txBody>
                    <a:bodyPr/>
                    <a:lstStyle/>
                    <a:p>
                      <a:r>
                        <a:rPr lang="nl-NL" dirty="0"/>
                        <a:t>Verbruik</a:t>
                      </a:r>
                    </a:p>
                  </a:txBody>
                  <a:tcPr>
                    <a:solidFill>
                      <a:schemeClr val="bg2">
                        <a:lumMod val="60000"/>
                        <a:lumOff val="40000"/>
                      </a:schemeClr>
                    </a:solidFill>
                  </a:tcPr>
                </a:tc>
                <a:tc>
                  <a:txBody>
                    <a:bodyPr/>
                    <a:lstStyle/>
                    <a:p>
                      <a:r>
                        <a:rPr lang="nl-NL" dirty="0"/>
                        <a:t>Gasverbruik</a:t>
                      </a:r>
                    </a:p>
                  </a:txBody>
                  <a:tcPr>
                    <a:solidFill>
                      <a:schemeClr val="bg2">
                        <a:lumMod val="60000"/>
                        <a:lumOff val="40000"/>
                      </a:schemeClr>
                    </a:solidFill>
                  </a:tcPr>
                </a:tc>
                <a:tc>
                  <a:txBody>
                    <a:bodyPr/>
                    <a:lstStyle/>
                    <a:p>
                      <a:r>
                        <a:rPr lang="nl-NL" dirty="0"/>
                        <a:t>Gaskosten gemiddeld</a:t>
                      </a:r>
                      <a:br>
                        <a:rPr lang="nl-NL" dirty="0"/>
                      </a:br>
                      <a:r>
                        <a:rPr lang="nl-NL" dirty="0"/>
                        <a:t>nu</a:t>
                      </a:r>
                    </a:p>
                  </a:txBody>
                  <a:tcPr>
                    <a:solidFill>
                      <a:schemeClr val="bg2">
                        <a:lumMod val="60000"/>
                        <a:lumOff val="40000"/>
                      </a:schemeClr>
                    </a:solidFill>
                  </a:tcPr>
                </a:tc>
                <a:tc>
                  <a:txBody>
                    <a:bodyPr/>
                    <a:lstStyle/>
                    <a:p>
                      <a:r>
                        <a:rPr lang="nl-NL" dirty="0"/>
                        <a:t>Warmtekosten </a:t>
                      </a:r>
                      <a:br>
                        <a:rPr lang="nl-NL" dirty="0"/>
                      </a:br>
                      <a:r>
                        <a:rPr lang="nl-NL" dirty="0"/>
                        <a:t>straks</a:t>
                      </a:r>
                    </a:p>
                  </a:txBody>
                  <a:tcPr>
                    <a:solidFill>
                      <a:srgbClr val="8BBF9C"/>
                    </a:solidFill>
                  </a:tcPr>
                </a:tc>
                <a:extLst>
                  <a:ext uri="{0D108BD9-81ED-4DB2-BD59-A6C34878D82A}">
                    <a16:rowId xmlns:a16="http://schemas.microsoft.com/office/drawing/2014/main" val="4283674150"/>
                  </a:ext>
                </a:extLst>
              </a:tr>
              <a:tr h="61671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 500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87 per maand</a:t>
                      </a:r>
                    </a:p>
                  </a:txBody>
                  <a:tcPr>
                    <a:solidFill>
                      <a:schemeClr val="bg2">
                        <a:lumMod val="40000"/>
                        <a:lumOff val="60000"/>
                      </a:schemeClr>
                    </a:solidFill>
                  </a:tcPr>
                </a:tc>
                <a:tc>
                  <a:txBody>
                    <a:bodyPr/>
                    <a:lstStyle/>
                    <a:p>
                      <a:r>
                        <a:rPr lang="nl-NL" b="1" dirty="0">
                          <a:solidFill>
                            <a:srgbClr val="373472"/>
                          </a:solidFill>
                        </a:rPr>
                        <a:t>€  85 per maand</a:t>
                      </a:r>
                    </a:p>
                  </a:txBody>
                  <a:tcPr>
                    <a:solidFill>
                      <a:srgbClr val="B4D6BF"/>
                    </a:solidFill>
                  </a:tcPr>
                </a:tc>
                <a:extLst>
                  <a:ext uri="{0D108BD9-81ED-4DB2-BD59-A6C34878D82A}">
                    <a16:rowId xmlns:a16="http://schemas.microsoft.com/office/drawing/2014/main" val="1214494896"/>
                  </a:ext>
                </a:extLst>
              </a:tr>
              <a:tr h="616715">
                <a:tc>
                  <a:txBody>
                    <a:bodyPr/>
                    <a:lstStyle/>
                    <a:p>
                      <a:r>
                        <a:rPr lang="nl-NL" dirty="0">
                          <a:solidFill>
                            <a:srgbClr val="373472"/>
                          </a:solidFill>
                        </a:rPr>
                        <a:t>Gemiddelde WG-buurt</a:t>
                      </a:r>
                    </a:p>
                  </a:txBody>
                  <a:tcPr>
                    <a:solidFill>
                      <a:schemeClr val="bg2">
                        <a:lumMod val="20000"/>
                        <a:lumOff val="80000"/>
                      </a:schemeClr>
                    </a:solidFill>
                  </a:tcPr>
                </a:tc>
                <a:tc>
                  <a:txBody>
                    <a:bodyPr/>
                    <a:lstStyle/>
                    <a:p>
                      <a:r>
                        <a:rPr lang="nl-NL" dirty="0">
                          <a:solidFill>
                            <a:srgbClr val="373472"/>
                          </a:solidFill>
                        </a:rPr>
                        <a:t> 750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€ 117 per maand</a:t>
                      </a:r>
                    </a:p>
                  </a:txBody>
                  <a:tcPr>
                    <a:solidFill>
                      <a:schemeClr val="bg2">
                        <a:lumMod val="20000"/>
                        <a:lumOff val="80000"/>
                      </a:schemeClr>
                    </a:solidFill>
                  </a:tcPr>
                </a:tc>
                <a:tc>
                  <a:txBody>
                    <a:bodyPr/>
                    <a:lstStyle/>
                    <a:p>
                      <a:r>
                        <a:rPr lang="nl-NL" b="1" dirty="0">
                          <a:solidFill>
                            <a:srgbClr val="373472"/>
                          </a:solidFill>
                        </a:rPr>
                        <a:t>€ 114 per maand</a:t>
                      </a:r>
                    </a:p>
                  </a:txBody>
                  <a:tcPr>
                    <a:solidFill>
                      <a:srgbClr val="D7E9DD"/>
                    </a:solidFill>
                  </a:tcPr>
                </a:tc>
                <a:extLst>
                  <a:ext uri="{0D108BD9-81ED-4DB2-BD59-A6C34878D82A}">
                    <a16:rowId xmlns:a16="http://schemas.microsoft.com/office/drawing/2014/main" val="1108171433"/>
                  </a:ext>
                </a:extLst>
              </a:tr>
              <a:tr h="616715">
                <a:tc>
                  <a:txBody>
                    <a:bodyPr/>
                    <a:lstStyle/>
                    <a:p>
                      <a:r>
                        <a:rPr lang="nl-NL" dirty="0">
                          <a:solidFill>
                            <a:srgbClr val="373472"/>
                          </a:solidFill>
                        </a:rPr>
                        <a:t>Gemiddelde Nederland</a:t>
                      </a:r>
                    </a:p>
                  </a:txBody>
                  <a:tcPr>
                    <a:solidFill>
                      <a:schemeClr val="bg2">
                        <a:lumMod val="40000"/>
                        <a:lumOff val="60000"/>
                      </a:schemeClr>
                    </a:solidFill>
                  </a:tcPr>
                </a:tc>
                <a:tc>
                  <a:txBody>
                    <a:bodyPr/>
                    <a:lstStyle/>
                    <a:p>
                      <a:r>
                        <a:rPr lang="nl-NL" dirty="0">
                          <a:solidFill>
                            <a:srgbClr val="373472"/>
                          </a:solidFill>
                        </a:rPr>
                        <a:t> 900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€ 135 per maand</a:t>
                      </a:r>
                    </a:p>
                  </a:txBody>
                  <a:tcPr>
                    <a:solidFill>
                      <a:schemeClr val="bg2">
                        <a:lumMod val="40000"/>
                        <a:lumOff val="60000"/>
                      </a:schemeClr>
                    </a:solidFill>
                  </a:tcPr>
                </a:tc>
                <a:tc>
                  <a:txBody>
                    <a:bodyPr/>
                    <a:lstStyle/>
                    <a:p>
                      <a:r>
                        <a:rPr lang="nl-NL" b="1" dirty="0">
                          <a:solidFill>
                            <a:srgbClr val="373472"/>
                          </a:solidFill>
                        </a:rPr>
                        <a:t>€ 132 per maand</a:t>
                      </a:r>
                    </a:p>
                  </a:txBody>
                  <a:tcPr>
                    <a:solidFill>
                      <a:srgbClr val="B4D6BF"/>
                    </a:solidFill>
                  </a:tcPr>
                </a:tc>
                <a:extLst>
                  <a:ext uri="{0D108BD9-81ED-4DB2-BD59-A6C34878D82A}">
                    <a16:rowId xmlns:a16="http://schemas.microsoft.com/office/drawing/2014/main" val="4015544383"/>
                  </a:ext>
                </a:extLst>
              </a:tr>
              <a:tr h="616715">
                <a:tc>
                  <a:txBody>
                    <a:bodyPr/>
                    <a:lstStyle/>
                    <a:p>
                      <a:r>
                        <a:rPr lang="nl-NL" dirty="0">
                          <a:solidFill>
                            <a:srgbClr val="373472"/>
                          </a:solidFill>
                        </a:rPr>
                        <a:t>Hoger dan gemiddeld</a:t>
                      </a:r>
                    </a:p>
                  </a:txBody>
                  <a:tcPr>
                    <a:solidFill>
                      <a:schemeClr val="bg2">
                        <a:lumMod val="20000"/>
                        <a:lumOff val="80000"/>
                      </a:schemeClr>
                    </a:solidFill>
                  </a:tcPr>
                </a:tc>
                <a:tc>
                  <a:txBody>
                    <a:bodyPr/>
                    <a:lstStyle/>
                    <a:p>
                      <a:r>
                        <a:rPr lang="nl-NL" dirty="0">
                          <a:solidFill>
                            <a:srgbClr val="373472"/>
                          </a:solidFill>
                        </a:rPr>
                        <a:t>1000 m</a:t>
                      </a:r>
                      <a:r>
                        <a:rPr lang="nl-NL" baseline="30000" dirty="0">
                          <a:solidFill>
                            <a:srgbClr val="373472"/>
                          </a:solidFill>
                        </a:rPr>
                        <a:t>3</a:t>
                      </a:r>
                      <a:r>
                        <a:rPr lang="nl-NL" dirty="0">
                          <a:solidFill>
                            <a:srgbClr val="373472"/>
                          </a:solidFill>
                        </a:rPr>
                        <a:t> per jaar</a:t>
                      </a:r>
                    </a:p>
                  </a:txBody>
                  <a:tcPr>
                    <a:solidFill>
                      <a:schemeClr val="bg2">
                        <a:lumMod val="20000"/>
                        <a:lumOff val="80000"/>
                      </a:schemeClr>
                    </a:solidFill>
                  </a:tcPr>
                </a:tc>
                <a:tc>
                  <a:txBody>
                    <a:bodyPr/>
                    <a:lstStyle/>
                    <a:p>
                      <a:r>
                        <a:rPr lang="nl-NL" b="1" dirty="0">
                          <a:solidFill>
                            <a:srgbClr val="373472"/>
                          </a:solidFill>
                        </a:rPr>
                        <a:t>€ 147 per maand</a:t>
                      </a:r>
                    </a:p>
                  </a:txBody>
                  <a:tcPr>
                    <a:solidFill>
                      <a:schemeClr val="bg2">
                        <a:lumMod val="20000"/>
                        <a:lumOff val="80000"/>
                      </a:schemeClr>
                    </a:solidFill>
                  </a:tcPr>
                </a:tc>
                <a:tc>
                  <a:txBody>
                    <a:bodyPr/>
                    <a:lstStyle/>
                    <a:p>
                      <a:r>
                        <a:rPr lang="nl-NL" b="1" dirty="0">
                          <a:solidFill>
                            <a:srgbClr val="373472"/>
                          </a:solidFill>
                        </a:rPr>
                        <a:t>€ 144 per maand</a:t>
                      </a:r>
                    </a:p>
                  </a:txBody>
                  <a:tcPr>
                    <a:solidFill>
                      <a:srgbClr val="D7E9DD"/>
                    </a:solidFill>
                  </a:tcPr>
                </a:tc>
                <a:extLst>
                  <a:ext uri="{0D108BD9-81ED-4DB2-BD59-A6C34878D82A}">
                    <a16:rowId xmlns:a16="http://schemas.microsoft.com/office/drawing/2014/main" val="708035467"/>
                  </a:ext>
                </a:extLst>
              </a:tr>
              <a:tr h="616715">
                <a:tc>
                  <a:txBody>
                    <a:bodyPr/>
                    <a:lstStyle/>
                    <a:p>
                      <a:r>
                        <a:rPr lang="nl-NL" dirty="0">
                          <a:solidFill>
                            <a:srgbClr val="373472"/>
                          </a:solidFill>
                        </a:rPr>
                        <a:t>Nog hoger</a:t>
                      </a:r>
                    </a:p>
                  </a:txBody>
                  <a:tcPr>
                    <a:solidFill>
                      <a:schemeClr val="bg2">
                        <a:lumMod val="40000"/>
                        <a:lumOff val="60000"/>
                      </a:schemeClr>
                    </a:solidFill>
                  </a:tcPr>
                </a:tc>
                <a:tc>
                  <a:txBody>
                    <a:bodyPr/>
                    <a:lstStyle/>
                    <a:p>
                      <a:r>
                        <a:rPr lang="nl-NL" dirty="0">
                          <a:solidFill>
                            <a:srgbClr val="373472"/>
                          </a:solidFill>
                        </a:rPr>
                        <a:t>1300 m</a:t>
                      </a:r>
                      <a:r>
                        <a:rPr lang="nl-NL" baseline="30000" dirty="0">
                          <a:solidFill>
                            <a:srgbClr val="373472"/>
                          </a:solidFill>
                        </a:rPr>
                        <a:t>3</a:t>
                      </a:r>
                      <a:r>
                        <a:rPr lang="nl-NL" dirty="0">
                          <a:solidFill>
                            <a:srgbClr val="373472"/>
                          </a:solidFill>
                        </a:rPr>
                        <a:t> per jaar</a:t>
                      </a:r>
                    </a:p>
                  </a:txBody>
                  <a:tcPr>
                    <a:solidFill>
                      <a:schemeClr val="bg2">
                        <a:lumMod val="40000"/>
                        <a:lumOff val="60000"/>
                      </a:schemeClr>
                    </a:solidFill>
                  </a:tcPr>
                </a:tc>
                <a:tc>
                  <a:txBody>
                    <a:bodyPr/>
                    <a:lstStyle/>
                    <a:p>
                      <a:r>
                        <a:rPr lang="nl-NL" b="1" dirty="0">
                          <a:solidFill>
                            <a:srgbClr val="373472"/>
                          </a:solidFill>
                        </a:rPr>
                        <a:t>€ 183 per maand</a:t>
                      </a:r>
                    </a:p>
                  </a:txBody>
                  <a:tcPr>
                    <a:solidFill>
                      <a:schemeClr val="bg2">
                        <a:lumMod val="40000"/>
                        <a:lumOff val="60000"/>
                      </a:schemeClr>
                    </a:solidFill>
                  </a:tcPr>
                </a:tc>
                <a:tc>
                  <a:txBody>
                    <a:bodyPr/>
                    <a:lstStyle/>
                    <a:p>
                      <a:r>
                        <a:rPr lang="nl-NL" b="1" dirty="0">
                          <a:solidFill>
                            <a:srgbClr val="373472"/>
                          </a:solidFill>
                        </a:rPr>
                        <a:t>€ 180 per maand</a:t>
                      </a:r>
                    </a:p>
                  </a:txBody>
                  <a:tcPr>
                    <a:solidFill>
                      <a:srgbClr val="B4D6BF"/>
                    </a:solidFill>
                  </a:tcPr>
                </a:tc>
                <a:extLst>
                  <a:ext uri="{0D108BD9-81ED-4DB2-BD59-A6C34878D82A}">
                    <a16:rowId xmlns:a16="http://schemas.microsoft.com/office/drawing/2014/main" val="713532251"/>
                  </a:ext>
                </a:extLst>
              </a:tr>
              <a:tr h="665985">
                <a:tc gridSpan="4">
                  <a:txBody>
                    <a:bodyPr/>
                    <a:lstStyle/>
                    <a:p>
                      <a:r>
                        <a:rPr lang="nl-NL" b="1" dirty="0">
                          <a:solidFill>
                            <a:srgbClr val="007866"/>
                          </a:solidFill>
                        </a:rPr>
                        <a:t>Bij zeer laag verbruik: achteraf deel vastrecht terug</a:t>
                      </a:r>
                    </a:p>
                    <a:p>
                      <a:r>
                        <a:rPr lang="nl-NL" b="1" dirty="0">
                          <a:solidFill>
                            <a:srgbClr val="007866"/>
                          </a:solidFill>
                        </a:rPr>
                        <a:t>Iedereen moet mee kunnen doen: kom met Stadspas met groene stip naar spreekuur in TKH </a:t>
                      </a:r>
                    </a:p>
                  </a:txBody>
                  <a:tcPr>
                    <a:solidFill>
                      <a:srgbClr val="D7E9DD"/>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902328471"/>
                  </a:ext>
                </a:extLst>
              </a:tr>
            </a:tbl>
          </a:graphicData>
        </a:graphic>
      </p:graphicFrame>
      <p:pic>
        <p:nvPicPr>
          <p:cNvPr id="5" name="Afbeelding 4">
            <a:extLst>
              <a:ext uri="{FF2B5EF4-FFF2-40B4-BE49-F238E27FC236}">
                <a16:creationId xmlns:a16="http://schemas.microsoft.com/office/drawing/2014/main" id="{E621E4EE-4334-EFF5-F86F-9F3704488D61}"/>
              </a:ext>
            </a:extLst>
          </p:cNvPr>
          <p:cNvPicPr>
            <a:picLocks noChangeAspect="1"/>
          </p:cNvPicPr>
          <p:nvPr/>
        </p:nvPicPr>
        <p:blipFill>
          <a:blip r:embed="rId2"/>
          <a:stretch>
            <a:fillRect/>
          </a:stretch>
        </p:blipFill>
        <p:spPr>
          <a:xfrm>
            <a:off x="8788997" y="332615"/>
            <a:ext cx="2697547" cy="1267589"/>
          </a:xfrm>
          <a:prstGeom prst="rect">
            <a:avLst/>
          </a:prstGeom>
        </p:spPr>
      </p:pic>
      <p:sp>
        <p:nvSpPr>
          <p:cNvPr id="9" name="Tekstvak 8">
            <a:extLst>
              <a:ext uri="{FF2B5EF4-FFF2-40B4-BE49-F238E27FC236}">
                <a16:creationId xmlns:a16="http://schemas.microsoft.com/office/drawing/2014/main" id="{5A21DD8E-10BB-B71A-BC19-F94A42E4D6C1}"/>
              </a:ext>
            </a:extLst>
          </p:cNvPr>
          <p:cNvSpPr txBox="1"/>
          <p:nvPr/>
        </p:nvSpPr>
        <p:spPr>
          <a:xfrm>
            <a:off x="651666" y="235793"/>
            <a:ext cx="60942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7CC4A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Hoe pakt dat </a:t>
            </a:r>
            <a:r>
              <a:rPr kumimoji="0" lang="nl-NL" sz="3200" b="1" i="1"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gemiddeld</a:t>
            </a:r>
            <a:r>
              <a:rPr kumimoji="0" lang="nl-NL" sz="32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uit bij verschillend verbruik?</a:t>
            </a:r>
          </a:p>
        </p:txBody>
      </p:sp>
    </p:spTree>
    <p:extLst>
      <p:ext uri="{BB962C8B-B14F-4D97-AF65-F5344CB8AC3E}">
        <p14:creationId xmlns:p14="http://schemas.microsoft.com/office/powerpoint/2010/main" val="11587407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297F1-13F2-AECB-4F75-9CB5104978C1}"/>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91FFD115-0B33-417F-6174-6C3F75EA5596}"/>
              </a:ext>
            </a:extLst>
          </p:cNvPr>
          <p:cNvGraphicFramePr>
            <a:graphicFrameLocks noGrp="1"/>
          </p:cNvGraphicFramePr>
          <p:nvPr>
            <p:extLst>
              <p:ext uri="{D42A27DB-BD31-4B8C-83A1-F6EECF244321}">
                <p14:modId xmlns:p14="http://schemas.microsoft.com/office/powerpoint/2010/main" val="2341467320"/>
              </p:ext>
            </p:extLst>
          </p:nvPr>
        </p:nvGraphicFramePr>
        <p:xfrm>
          <a:off x="775974" y="1754048"/>
          <a:ext cx="10737581" cy="4462907"/>
        </p:xfrm>
        <a:graphic>
          <a:graphicData uri="http://schemas.openxmlformats.org/drawingml/2006/table">
            <a:tbl>
              <a:tblPr firstRow="1" bandRow="1">
                <a:tableStyleId>{7DF18680-E054-41AD-8BC1-D1AEF772440D}</a:tableStyleId>
              </a:tblPr>
              <a:tblGrid>
                <a:gridCol w="2894990">
                  <a:extLst>
                    <a:ext uri="{9D8B030D-6E8A-4147-A177-3AD203B41FA5}">
                      <a16:colId xmlns:a16="http://schemas.microsoft.com/office/drawing/2014/main" val="3052215857"/>
                    </a:ext>
                  </a:extLst>
                </a:gridCol>
                <a:gridCol w="3451345">
                  <a:extLst>
                    <a:ext uri="{9D8B030D-6E8A-4147-A177-3AD203B41FA5}">
                      <a16:colId xmlns:a16="http://schemas.microsoft.com/office/drawing/2014/main" val="4188944063"/>
                    </a:ext>
                  </a:extLst>
                </a:gridCol>
                <a:gridCol w="4391246">
                  <a:extLst>
                    <a:ext uri="{9D8B030D-6E8A-4147-A177-3AD203B41FA5}">
                      <a16:colId xmlns:a16="http://schemas.microsoft.com/office/drawing/2014/main" val="1345800963"/>
                    </a:ext>
                  </a:extLst>
                </a:gridCol>
              </a:tblGrid>
              <a:tr h="662537">
                <a:tc>
                  <a:txBody>
                    <a:bodyPr/>
                    <a:lstStyle/>
                    <a:p>
                      <a:endParaRPr lang="nl-NL" dirty="0"/>
                    </a:p>
                  </a:txBody>
                  <a:tcPr>
                    <a:solidFill>
                      <a:srgbClr val="8BBF9C"/>
                    </a:solidFill>
                  </a:tcPr>
                </a:tc>
                <a:tc>
                  <a:txBody>
                    <a:bodyPr/>
                    <a:lstStyle/>
                    <a:p>
                      <a:pPr algn="ctr"/>
                      <a:r>
                        <a:rPr lang="nl-NL" dirty="0"/>
                        <a:t>Extra kosten voor eigenaren</a:t>
                      </a:r>
                    </a:p>
                    <a:p>
                      <a:pPr algn="ctr"/>
                      <a:r>
                        <a:rPr lang="nl-NL" dirty="0"/>
                        <a:t>na aftrek van subsidie </a:t>
                      </a:r>
                    </a:p>
                  </a:txBody>
                  <a:tcPr>
                    <a:solidFill>
                      <a:srgbClr val="8BBF9C"/>
                    </a:solidFill>
                  </a:tcPr>
                </a:tc>
                <a:tc>
                  <a:txBody>
                    <a:bodyPr/>
                    <a:lstStyle/>
                    <a:p>
                      <a:endParaRPr lang="nl-NL" dirty="0"/>
                    </a:p>
                  </a:txBody>
                  <a:tcPr>
                    <a:solidFill>
                      <a:srgbClr val="8BBF9C"/>
                    </a:solidFill>
                  </a:tcPr>
                </a:tc>
                <a:extLst>
                  <a:ext uri="{0D108BD9-81ED-4DB2-BD59-A6C34878D82A}">
                    <a16:rowId xmlns:a16="http://schemas.microsoft.com/office/drawing/2014/main" val="1641664465"/>
                  </a:ext>
                </a:extLst>
              </a:tr>
              <a:tr h="1604267">
                <a:tc>
                  <a:txBody>
                    <a:bodyPr/>
                    <a:lstStyle/>
                    <a:p>
                      <a:r>
                        <a:rPr lang="nl-NL" dirty="0">
                          <a:solidFill>
                            <a:srgbClr val="373472"/>
                          </a:solidFill>
                        </a:rPr>
                        <a:t>Eenmalige aansluitbijdrage </a:t>
                      </a:r>
                    </a:p>
                    <a:p>
                      <a:r>
                        <a:rPr lang="nl-NL" dirty="0">
                          <a:solidFill>
                            <a:srgbClr val="373472"/>
                          </a:solidFill>
                        </a:rPr>
                        <a:t>voor verwarming </a:t>
                      </a:r>
                    </a:p>
                    <a:p>
                      <a:r>
                        <a:rPr lang="nl-NL" dirty="0">
                          <a:solidFill>
                            <a:srgbClr val="373472"/>
                          </a:solidFill>
                        </a:rPr>
                        <a:t>en warm water</a:t>
                      </a:r>
                    </a:p>
                  </a:txBody>
                  <a:tcPr>
                    <a:solidFill>
                      <a:srgbClr val="B4D6BF"/>
                    </a:solidFill>
                  </a:tcPr>
                </a:tc>
                <a:tc>
                  <a:txBody>
                    <a:bodyPr/>
                    <a:lstStyle/>
                    <a:p>
                      <a:pPr algn="ctr"/>
                      <a:r>
                        <a:rPr lang="nl-NL" b="1" dirty="0">
                          <a:solidFill>
                            <a:srgbClr val="B4D6BF"/>
                          </a:solidFill>
                        </a:rPr>
                        <a:t>€ 3.570</a:t>
                      </a:r>
                    </a:p>
                    <a:p>
                      <a:pPr algn="ctr"/>
                      <a:endParaRPr lang="nl-NL" b="1" dirty="0">
                        <a:solidFill>
                          <a:srgbClr val="B4D6BF"/>
                        </a:solidFill>
                      </a:endParaRPr>
                    </a:p>
                    <a:p>
                      <a:pPr algn="ctr"/>
                      <a:r>
                        <a:rPr lang="nl-NL" b="1" dirty="0">
                          <a:solidFill>
                            <a:srgbClr val="B4D6BF"/>
                          </a:solidFill>
                        </a:rPr>
                        <a:t>+</a:t>
                      </a:r>
                    </a:p>
                    <a:p>
                      <a:pPr algn="ctr"/>
                      <a:endParaRPr lang="nl-NL" b="1" dirty="0">
                        <a:solidFill>
                          <a:srgbClr val="B4D6BF"/>
                        </a:solidFill>
                      </a:endParaRPr>
                    </a:p>
                    <a:p>
                      <a:pPr algn="ctr"/>
                      <a:r>
                        <a:rPr lang="nl-NL" b="1" dirty="0">
                          <a:solidFill>
                            <a:srgbClr val="B4D6BF"/>
                          </a:solidFill>
                        </a:rPr>
                        <a:t>€ 2.430 </a:t>
                      </a:r>
                    </a:p>
                    <a:p>
                      <a:pPr algn="ctr"/>
                      <a:r>
                        <a:rPr lang="nl-NL" b="0" dirty="0">
                          <a:solidFill>
                            <a:srgbClr val="B4D6BF"/>
                          </a:solidFill>
                        </a:rPr>
                        <a:t>(afkoop voor 17,5 jaar</a:t>
                      </a:r>
                    </a:p>
                    <a:p>
                      <a:pPr algn="ctr"/>
                      <a:r>
                        <a:rPr lang="nl-NL" b="0" dirty="0">
                          <a:solidFill>
                            <a:srgbClr val="B4D6BF"/>
                          </a:solidFill>
                        </a:rPr>
                        <a:t>of maandelijkse bijdrage)</a:t>
                      </a:r>
                      <a:r>
                        <a:rPr lang="nl-NL" b="1" dirty="0">
                          <a:solidFill>
                            <a:srgbClr val="B4D6BF"/>
                          </a:solidFill>
                        </a:rPr>
                        <a:t> </a:t>
                      </a:r>
                    </a:p>
                  </a:txBody>
                  <a:tcPr>
                    <a:solidFill>
                      <a:srgbClr val="B4D6BF"/>
                    </a:solidFill>
                  </a:tcPr>
                </a:tc>
                <a:tc>
                  <a:txBody>
                    <a:bodyPr/>
                    <a:lstStyle/>
                    <a:p>
                      <a:r>
                        <a:rPr lang="nl-NL" dirty="0">
                          <a:solidFill>
                            <a:srgbClr val="B4D6BF"/>
                          </a:solidFill>
                        </a:rPr>
                        <a:t>Nooit meer vernieuwing rookgaskanalen bij vervanging cv-ketel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B4D6BF"/>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B4D6BF"/>
                          </a:solidFill>
                          <a:effectLst/>
                          <a:uLnTx/>
                          <a:uFillTx/>
                          <a:latin typeface="+mn-lt"/>
                          <a:ea typeface="+mn-ea"/>
                          <a:cs typeface="+mn-cs"/>
                        </a:rPr>
                        <a:t>Nooit meer onderhoud en vervanging cv-ketel</a:t>
                      </a:r>
                    </a:p>
                    <a:p>
                      <a:endParaRPr lang="nl-NL" dirty="0">
                        <a:solidFill>
                          <a:srgbClr val="B4D6BF"/>
                        </a:solidFill>
                      </a:endParaRPr>
                    </a:p>
                    <a:p>
                      <a:r>
                        <a:rPr lang="nl-NL" dirty="0">
                          <a:solidFill>
                            <a:srgbClr val="B4D6BF"/>
                          </a:solidFill>
                        </a:rPr>
                        <a:t>Alternatief: individuele warmtepomp </a:t>
                      </a:r>
                    </a:p>
                    <a:p>
                      <a:r>
                        <a:rPr lang="nl-NL" dirty="0">
                          <a:solidFill>
                            <a:srgbClr val="B4D6BF"/>
                          </a:solidFill>
                        </a:rPr>
                        <a:t>is duurder</a:t>
                      </a:r>
                    </a:p>
                  </a:txBody>
                  <a:tcPr>
                    <a:solidFill>
                      <a:srgbClr val="B4D6BF"/>
                    </a:solidFill>
                  </a:tcPr>
                </a:tc>
                <a:extLst>
                  <a:ext uri="{0D108BD9-81ED-4DB2-BD59-A6C34878D82A}">
                    <a16:rowId xmlns:a16="http://schemas.microsoft.com/office/drawing/2014/main" val="3035013076"/>
                  </a:ext>
                </a:extLst>
              </a:tr>
              <a:tr h="1514370">
                <a:tc>
                  <a:txBody>
                    <a:bodyPr/>
                    <a:lstStyle/>
                    <a:p>
                      <a:r>
                        <a:rPr lang="nl-NL" dirty="0">
                          <a:solidFill>
                            <a:srgbClr val="D7E9DD"/>
                          </a:solidFill>
                        </a:rPr>
                        <a:t>Eenmalige aansluitbijdrage </a:t>
                      </a:r>
                    </a:p>
                    <a:p>
                      <a:r>
                        <a:rPr lang="nl-NL" dirty="0">
                          <a:solidFill>
                            <a:srgbClr val="D7E9DD"/>
                          </a:solidFill>
                        </a:rPr>
                        <a:t>voor inductie-koken</a:t>
                      </a:r>
                    </a:p>
                  </a:txBody>
                  <a:tcPr>
                    <a:solidFill>
                      <a:srgbClr val="D7E9DD"/>
                    </a:solidFill>
                  </a:tcPr>
                </a:tc>
                <a:tc>
                  <a:txBody>
                    <a:bodyPr/>
                    <a:lstStyle/>
                    <a:p>
                      <a:pPr algn="ctr"/>
                      <a:endParaRPr lang="nl-NL" b="1" dirty="0">
                        <a:solidFill>
                          <a:srgbClr val="373472"/>
                        </a:solidFill>
                      </a:endParaRPr>
                    </a:p>
                  </a:txBody>
                  <a:tcPr>
                    <a:solidFill>
                      <a:srgbClr val="D7E9DD"/>
                    </a:solidFill>
                  </a:tcPr>
                </a:tc>
                <a:tc>
                  <a:txBody>
                    <a:bodyPr/>
                    <a:lstStyle/>
                    <a:p>
                      <a:endParaRPr lang="nl-NL" dirty="0">
                        <a:solidFill>
                          <a:srgbClr val="373472"/>
                        </a:solidFill>
                      </a:endParaRPr>
                    </a:p>
                  </a:txBody>
                  <a:tcPr>
                    <a:solidFill>
                      <a:srgbClr val="D7E9DD"/>
                    </a:solidFill>
                  </a:tcPr>
                </a:tc>
                <a:extLst>
                  <a:ext uri="{0D108BD9-81ED-4DB2-BD59-A6C34878D82A}">
                    <a16:rowId xmlns:a16="http://schemas.microsoft.com/office/drawing/2014/main" val="2536009474"/>
                  </a:ext>
                </a:extLst>
              </a:tr>
            </a:tbl>
          </a:graphicData>
        </a:graphic>
      </p:graphicFrame>
      <p:sp>
        <p:nvSpPr>
          <p:cNvPr id="5" name="Tekstvak 4">
            <a:extLst>
              <a:ext uri="{FF2B5EF4-FFF2-40B4-BE49-F238E27FC236}">
                <a16:creationId xmlns:a16="http://schemas.microsoft.com/office/drawing/2014/main" id="{0240D444-C7BF-F965-2A1E-7153B02A1D78}"/>
              </a:ext>
            </a:extLst>
          </p:cNvPr>
          <p:cNvSpPr txBox="1"/>
          <p:nvPr/>
        </p:nvSpPr>
        <p:spPr>
          <a:xfrm>
            <a:off x="699244" y="877087"/>
            <a:ext cx="6969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b="1" i="0" u="none" strike="noStrike" kern="1200" cap="none" spc="0" normalizeH="0" baseline="0" noProof="0" dirty="0">
                <a:ln>
                  <a:noFill/>
                </a:ln>
                <a:solidFill>
                  <a:srgbClr val="7CC4A4"/>
                </a:solidFill>
                <a:effectLst/>
                <a:uLnTx/>
                <a:uFillTx/>
                <a:latin typeface="DM Sans"/>
                <a:ea typeface="+mn-ea"/>
                <a:cs typeface="+mn-cs"/>
              </a:rPr>
            </a:br>
            <a:r>
              <a:rPr kumimoji="0" lang="nl-NL" b="1" i="0" u="none" strike="noStrike" kern="1200" cap="none" spc="0" normalizeH="0" baseline="0" noProof="0" dirty="0">
                <a:ln>
                  <a:noFill/>
                </a:ln>
                <a:solidFill>
                  <a:srgbClr val="7CC4A4"/>
                </a:solidFill>
                <a:effectLst/>
                <a:uLnTx/>
                <a:uFillTx/>
                <a:latin typeface="DM Sans"/>
                <a:ea typeface="+mn-ea"/>
                <a:cs typeface="+mn-cs"/>
              </a:rPr>
              <a:t>Eigenaar-bewoners, eigenaar-verhuurders </a:t>
            </a:r>
            <a:r>
              <a:rPr lang="nl-NL" b="1" dirty="0">
                <a:solidFill>
                  <a:srgbClr val="7CC4A4"/>
                </a:solidFill>
                <a:latin typeface="DM Sans"/>
              </a:rPr>
              <a:t>en </a:t>
            </a:r>
            <a:r>
              <a:rPr kumimoji="0" lang="nl-NL" b="1" i="0" u="none" strike="noStrike" kern="1200" cap="none" spc="0" normalizeH="0" baseline="0" noProof="0" dirty="0">
                <a:ln>
                  <a:noFill/>
                </a:ln>
                <a:solidFill>
                  <a:srgbClr val="7CC4A4"/>
                </a:solidFill>
                <a:effectLst/>
                <a:uLnTx/>
                <a:uFillTx/>
                <a:latin typeface="DM Sans"/>
                <a:ea typeface="+mn-ea"/>
                <a:cs typeface="+mn-cs"/>
              </a:rPr>
              <a:t>Stadgenoot </a:t>
            </a:r>
          </a:p>
        </p:txBody>
      </p:sp>
      <p:sp>
        <p:nvSpPr>
          <p:cNvPr id="6" name="Tekstvak 5">
            <a:extLst>
              <a:ext uri="{FF2B5EF4-FFF2-40B4-BE49-F238E27FC236}">
                <a16:creationId xmlns:a16="http://schemas.microsoft.com/office/drawing/2014/main" id="{46C00892-8F25-B11B-2A7F-4CD77651CBAA}"/>
              </a:ext>
            </a:extLst>
          </p:cNvPr>
          <p:cNvSpPr txBox="1"/>
          <p:nvPr/>
        </p:nvSpPr>
        <p:spPr>
          <a:xfrm>
            <a:off x="638285" y="600088"/>
            <a:ext cx="11467651" cy="553999"/>
          </a:xfrm>
          <a:prstGeom prst="rect">
            <a:avLst/>
          </a:prstGeom>
          <a:noFill/>
        </p:spPr>
        <p:txBody>
          <a:bodyPr wrap="square">
            <a:spAutoFit/>
          </a:bodyPr>
          <a:lstStyle/>
          <a:p>
            <a:r>
              <a:rPr kumimoji="0" lang="nl-NL" sz="30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Wat komt er bij voor eigenaren? (</a:t>
            </a:r>
            <a:r>
              <a:rPr lang="nl-NL" sz="3000" b="1" dirty="0">
                <a:solidFill>
                  <a:srgbClr val="7CC4A4"/>
                </a:solidFill>
                <a:latin typeface="DM Sans"/>
                <a:ea typeface="Tahoma" panose="020B0604030504040204" pitchFamily="34" charset="0"/>
                <a:cs typeface="Tahoma" panose="020B0604030504040204" pitchFamily="34" charset="0"/>
              </a:rPr>
              <a:t>d</a:t>
            </a:r>
            <a:r>
              <a:rPr kumimoji="0" lang="nl-NL" sz="3000" b="1" i="0" u="none" strike="noStrike" kern="1200" cap="none" spc="0" normalizeH="0" baseline="0" noProof="0" dirty="0" err="1">
                <a:ln>
                  <a:noFill/>
                </a:ln>
                <a:solidFill>
                  <a:srgbClr val="7CC4A4"/>
                </a:solidFill>
                <a:effectLst/>
                <a:uLnTx/>
                <a:uFillTx/>
                <a:latin typeface="DM Sans"/>
                <a:ea typeface="Tahoma" panose="020B0604030504040204" pitchFamily="34" charset="0"/>
                <a:cs typeface="Tahoma" panose="020B0604030504040204" pitchFamily="34" charset="0"/>
              </a:rPr>
              <a:t>us</a:t>
            </a:r>
            <a:r>
              <a:rPr kumimoji="0" lang="nl-NL" sz="30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niet voor huurder</a:t>
            </a:r>
            <a:r>
              <a:rPr lang="nl-NL" sz="3000" b="1" dirty="0">
                <a:solidFill>
                  <a:srgbClr val="7CC4A4"/>
                </a:solidFill>
                <a:latin typeface="DM Sans"/>
                <a:ea typeface="Tahoma" panose="020B0604030504040204" pitchFamily="34" charset="0"/>
                <a:cs typeface="Tahoma" panose="020B0604030504040204" pitchFamily="34" charset="0"/>
              </a:rPr>
              <a:t>s)</a:t>
            </a:r>
            <a:endParaRPr lang="nl-NL" sz="3000" dirty="0">
              <a:solidFill>
                <a:srgbClr val="7CC4A4"/>
              </a:solidFill>
            </a:endParaRPr>
          </a:p>
        </p:txBody>
      </p:sp>
    </p:spTree>
    <p:extLst>
      <p:ext uri="{BB962C8B-B14F-4D97-AF65-F5344CB8AC3E}">
        <p14:creationId xmlns:p14="http://schemas.microsoft.com/office/powerpoint/2010/main" val="33208537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DE73E-1307-8DFA-DC53-2CFE425FB8FD}"/>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C90962CF-87A9-11C9-5489-69A87842D256}"/>
              </a:ext>
            </a:extLst>
          </p:cNvPr>
          <p:cNvGraphicFramePr>
            <a:graphicFrameLocks noGrp="1"/>
          </p:cNvGraphicFramePr>
          <p:nvPr>
            <p:extLst>
              <p:ext uri="{D42A27DB-BD31-4B8C-83A1-F6EECF244321}">
                <p14:modId xmlns:p14="http://schemas.microsoft.com/office/powerpoint/2010/main" val="3716364961"/>
              </p:ext>
            </p:extLst>
          </p:nvPr>
        </p:nvGraphicFramePr>
        <p:xfrm>
          <a:off x="775974" y="1754048"/>
          <a:ext cx="10737581" cy="4462907"/>
        </p:xfrm>
        <a:graphic>
          <a:graphicData uri="http://schemas.openxmlformats.org/drawingml/2006/table">
            <a:tbl>
              <a:tblPr firstRow="1" bandRow="1">
                <a:tableStyleId>{7DF18680-E054-41AD-8BC1-D1AEF772440D}</a:tableStyleId>
              </a:tblPr>
              <a:tblGrid>
                <a:gridCol w="2894990">
                  <a:extLst>
                    <a:ext uri="{9D8B030D-6E8A-4147-A177-3AD203B41FA5}">
                      <a16:colId xmlns:a16="http://schemas.microsoft.com/office/drawing/2014/main" val="3052215857"/>
                    </a:ext>
                  </a:extLst>
                </a:gridCol>
                <a:gridCol w="3451345">
                  <a:extLst>
                    <a:ext uri="{9D8B030D-6E8A-4147-A177-3AD203B41FA5}">
                      <a16:colId xmlns:a16="http://schemas.microsoft.com/office/drawing/2014/main" val="4188944063"/>
                    </a:ext>
                  </a:extLst>
                </a:gridCol>
                <a:gridCol w="4391246">
                  <a:extLst>
                    <a:ext uri="{9D8B030D-6E8A-4147-A177-3AD203B41FA5}">
                      <a16:colId xmlns:a16="http://schemas.microsoft.com/office/drawing/2014/main" val="1345800963"/>
                    </a:ext>
                  </a:extLst>
                </a:gridCol>
              </a:tblGrid>
              <a:tr h="662537">
                <a:tc>
                  <a:txBody>
                    <a:bodyPr/>
                    <a:lstStyle/>
                    <a:p>
                      <a:endParaRPr lang="nl-NL" dirty="0"/>
                    </a:p>
                  </a:txBody>
                  <a:tcPr>
                    <a:solidFill>
                      <a:srgbClr val="8BBF9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Extra kosten voor eigenaren</a:t>
                      </a:r>
                      <a:br>
                        <a:rPr lang="nl-NL" dirty="0"/>
                      </a:br>
                      <a:r>
                        <a:rPr lang="nl-NL" dirty="0"/>
                        <a:t>na aftrek van subsidie  </a:t>
                      </a:r>
                    </a:p>
                  </a:txBody>
                  <a:tcPr>
                    <a:solidFill>
                      <a:srgbClr val="8BBF9C"/>
                    </a:solidFill>
                  </a:tcPr>
                </a:tc>
                <a:tc>
                  <a:txBody>
                    <a:bodyPr/>
                    <a:lstStyle/>
                    <a:p>
                      <a:endParaRPr lang="nl-NL" dirty="0"/>
                    </a:p>
                  </a:txBody>
                  <a:tcPr>
                    <a:solidFill>
                      <a:srgbClr val="8BBF9C"/>
                    </a:solidFill>
                  </a:tcPr>
                </a:tc>
                <a:extLst>
                  <a:ext uri="{0D108BD9-81ED-4DB2-BD59-A6C34878D82A}">
                    <a16:rowId xmlns:a16="http://schemas.microsoft.com/office/drawing/2014/main" val="1641664465"/>
                  </a:ext>
                </a:extLst>
              </a:tr>
              <a:tr h="1604267">
                <a:tc>
                  <a:txBody>
                    <a:bodyPr/>
                    <a:lstStyle/>
                    <a:p>
                      <a:r>
                        <a:rPr lang="nl-NL" dirty="0">
                          <a:solidFill>
                            <a:srgbClr val="373472"/>
                          </a:solidFill>
                        </a:rPr>
                        <a:t>Eenmalige aansluitbijdrage </a:t>
                      </a:r>
                    </a:p>
                    <a:p>
                      <a:r>
                        <a:rPr lang="nl-NL" dirty="0">
                          <a:solidFill>
                            <a:srgbClr val="373472"/>
                          </a:solidFill>
                        </a:rPr>
                        <a:t>voor verwarming </a:t>
                      </a:r>
                    </a:p>
                    <a:p>
                      <a:r>
                        <a:rPr lang="nl-NL" dirty="0">
                          <a:solidFill>
                            <a:srgbClr val="373472"/>
                          </a:solidFill>
                        </a:rPr>
                        <a:t>en warm water</a:t>
                      </a:r>
                    </a:p>
                  </a:txBody>
                  <a:tcPr>
                    <a:solidFill>
                      <a:srgbClr val="B4D6BF"/>
                    </a:solidFill>
                  </a:tcPr>
                </a:tc>
                <a:tc>
                  <a:txBody>
                    <a:bodyPr/>
                    <a:lstStyle/>
                    <a:p>
                      <a:pPr algn="ctr"/>
                      <a:r>
                        <a:rPr lang="nl-NL" b="1" dirty="0">
                          <a:solidFill>
                            <a:srgbClr val="373472"/>
                          </a:solidFill>
                        </a:rPr>
                        <a:t>€ 3.570</a:t>
                      </a:r>
                    </a:p>
                    <a:p>
                      <a:pPr algn="ctr"/>
                      <a:endParaRPr lang="nl-NL" b="1" dirty="0">
                        <a:solidFill>
                          <a:srgbClr val="373472"/>
                        </a:solidFill>
                      </a:endParaRPr>
                    </a:p>
                    <a:p>
                      <a:pPr algn="ctr"/>
                      <a:r>
                        <a:rPr lang="nl-NL" b="1" dirty="0">
                          <a:solidFill>
                            <a:srgbClr val="373472"/>
                          </a:solidFill>
                        </a:rPr>
                        <a:t>+</a:t>
                      </a:r>
                    </a:p>
                    <a:p>
                      <a:pPr algn="ctr"/>
                      <a:endParaRPr lang="nl-NL" b="1" dirty="0">
                        <a:solidFill>
                          <a:srgbClr val="373472"/>
                        </a:solidFill>
                      </a:endParaRPr>
                    </a:p>
                    <a:p>
                      <a:pPr algn="ctr"/>
                      <a:r>
                        <a:rPr lang="nl-NL" b="1" dirty="0">
                          <a:solidFill>
                            <a:srgbClr val="373472"/>
                          </a:solidFill>
                        </a:rPr>
                        <a:t>€ 2.430 </a:t>
                      </a:r>
                    </a:p>
                    <a:p>
                      <a:pPr algn="ctr"/>
                      <a:r>
                        <a:rPr lang="nl-NL" b="0" dirty="0">
                          <a:solidFill>
                            <a:srgbClr val="373472"/>
                          </a:solidFill>
                        </a:rPr>
                        <a:t>(afkoop voor 17,5 jaar</a:t>
                      </a:r>
                    </a:p>
                    <a:p>
                      <a:pPr algn="ctr"/>
                      <a:r>
                        <a:rPr lang="nl-NL" b="0" dirty="0">
                          <a:solidFill>
                            <a:srgbClr val="373472"/>
                          </a:solidFill>
                        </a:rPr>
                        <a:t>of maandelijkse bijdrage)</a:t>
                      </a:r>
                      <a:r>
                        <a:rPr lang="nl-NL" b="1" dirty="0">
                          <a:solidFill>
                            <a:srgbClr val="373472"/>
                          </a:solidFill>
                        </a:rPr>
                        <a:t> </a:t>
                      </a:r>
                    </a:p>
                  </a:txBody>
                  <a:tcPr>
                    <a:solidFill>
                      <a:srgbClr val="B4D6BF"/>
                    </a:solidFill>
                  </a:tcPr>
                </a:tc>
                <a:tc>
                  <a:txBody>
                    <a:bodyPr/>
                    <a:lstStyle/>
                    <a:p>
                      <a:r>
                        <a:rPr lang="nl-NL" dirty="0">
                          <a:solidFill>
                            <a:srgbClr val="373472"/>
                          </a:solidFill>
                        </a:rPr>
                        <a:t>Nooit meer vernieuwing rookgaskanalen bij vervanging cv-ketel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37347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373472"/>
                          </a:solidFill>
                          <a:effectLst/>
                          <a:uLnTx/>
                          <a:uFillTx/>
                          <a:latin typeface="+mn-lt"/>
                          <a:ea typeface="+mn-ea"/>
                          <a:cs typeface="+mn-cs"/>
                        </a:rPr>
                        <a:t>Nooit meer onderhoud en vervanging cv-ketel</a:t>
                      </a:r>
                    </a:p>
                    <a:p>
                      <a:endParaRPr lang="nl-NL" dirty="0">
                        <a:solidFill>
                          <a:srgbClr val="373472"/>
                        </a:solidFill>
                      </a:endParaRPr>
                    </a:p>
                    <a:p>
                      <a:r>
                        <a:rPr lang="nl-NL" dirty="0">
                          <a:solidFill>
                            <a:srgbClr val="373472"/>
                          </a:solidFill>
                        </a:rPr>
                        <a:t>Alternatief: individuele warmtepomp </a:t>
                      </a:r>
                    </a:p>
                    <a:p>
                      <a:r>
                        <a:rPr lang="nl-NL" dirty="0">
                          <a:solidFill>
                            <a:srgbClr val="373472"/>
                          </a:solidFill>
                        </a:rPr>
                        <a:t>is duurder</a:t>
                      </a:r>
                    </a:p>
                  </a:txBody>
                  <a:tcPr>
                    <a:solidFill>
                      <a:srgbClr val="B4D6BF"/>
                    </a:solidFill>
                  </a:tcPr>
                </a:tc>
                <a:extLst>
                  <a:ext uri="{0D108BD9-81ED-4DB2-BD59-A6C34878D82A}">
                    <a16:rowId xmlns:a16="http://schemas.microsoft.com/office/drawing/2014/main" val="3035013076"/>
                  </a:ext>
                </a:extLst>
              </a:tr>
              <a:tr h="1514370">
                <a:tc>
                  <a:txBody>
                    <a:bodyPr/>
                    <a:lstStyle/>
                    <a:p>
                      <a:r>
                        <a:rPr lang="nl-NL" dirty="0">
                          <a:solidFill>
                            <a:srgbClr val="D7E9DD"/>
                          </a:solidFill>
                        </a:rPr>
                        <a:t>Eenmalige aansluitbijdrage </a:t>
                      </a:r>
                    </a:p>
                    <a:p>
                      <a:r>
                        <a:rPr lang="nl-NL" dirty="0">
                          <a:solidFill>
                            <a:srgbClr val="D7E9DD"/>
                          </a:solidFill>
                        </a:rPr>
                        <a:t>voor inductie-koken</a:t>
                      </a:r>
                    </a:p>
                  </a:txBody>
                  <a:tcPr>
                    <a:solidFill>
                      <a:srgbClr val="D7E9DD"/>
                    </a:solidFill>
                  </a:tcPr>
                </a:tc>
                <a:tc>
                  <a:txBody>
                    <a:bodyPr/>
                    <a:lstStyle/>
                    <a:p>
                      <a:pPr algn="ctr"/>
                      <a:endParaRPr lang="nl-NL" b="1" dirty="0">
                        <a:solidFill>
                          <a:srgbClr val="373472"/>
                        </a:solidFill>
                      </a:endParaRPr>
                    </a:p>
                  </a:txBody>
                  <a:tcPr>
                    <a:solidFill>
                      <a:srgbClr val="D7E9DD"/>
                    </a:solidFill>
                  </a:tcPr>
                </a:tc>
                <a:tc>
                  <a:txBody>
                    <a:bodyPr/>
                    <a:lstStyle/>
                    <a:p>
                      <a:endParaRPr lang="nl-NL" dirty="0">
                        <a:solidFill>
                          <a:srgbClr val="373472"/>
                        </a:solidFill>
                      </a:endParaRPr>
                    </a:p>
                  </a:txBody>
                  <a:tcPr>
                    <a:solidFill>
                      <a:srgbClr val="D7E9DD"/>
                    </a:solidFill>
                  </a:tcPr>
                </a:tc>
                <a:extLst>
                  <a:ext uri="{0D108BD9-81ED-4DB2-BD59-A6C34878D82A}">
                    <a16:rowId xmlns:a16="http://schemas.microsoft.com/office/drawing/2014/main" val="2536009474"/>
                  </a:ext>
                </a:extLst>
              </a:tr>
            </a:tbl>
          </a:graphicData>
        </a:graphic>
      </p:graphicFrame>
      <p:sp>
        <p:nvSpPr>
          <p:cNvPr id="5" name="Tekstvak 4">
            <a:extLst>
              <a:ext uri="{FF2B5EF4-FFF2-40B4-BE49-F238E27FC236}">
                <a16:creationId xmlns:a16="http://schemas.microsoft.com/office/drawing/2014/main" id="{5EF1979D-4A06-C41F-B011-9CB3F9E4DD29}"/>
              </a:ext>
            </a:extLst>
          </p:cNvPr>
          <p:cNvSpPr txBox="1"/>
          <p:nvPr/>
        </p:nvSpPr>
        <p:spPr>
          <a:xfrm>
            <a:off x="699244" y="877087"/>
            <a:ext cx="6969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b="1" i="0" u="none" strike="noStrike" kern="1200" cap="none" spc="0" normalizeH="0" baseline="0" noProof="0" dirty="0">
                <a:ln>
                  <a:noFill/>
                </a:ln>
                <a:solidFill>
                  <a:srgbClr val="7CC4A4"/>
                </a:solidFill>
                <a:effectLst/>
                <a:uLnTx/>
                <a:uFillTx/>
                <a:latin typeface="DM Sans"/>
                <a:ea typeface="+mn-ea"/>
                <a:cs typeface="+mn-cs"/>
              </a:rPr>
            </a:br>
            <a:r>
              <a:rPr kumimoji="0" lang="nl-NL" b="1" i="0" u="none" strike="noStrike" kern="1200" cap="none" spc="0" normalizeH="0" baseline="0" noProof="0" dirty="0">
                <a:ln>
                  <a:noFill/>
                </a:ln>
                <a:solidFill>
                  <a:srgbClr val="7CC4A4"/>
                </a:solidFill>
                <a:effectLst/>
                <a:uLnTx/>
                <a:uFillTx/>
                <a:latin typeface="DM Sans"/>
                <a:ea typeface="+mn-ea"/>
                <a:cs typeface="+mn-cs"/>
              </a:rPr>
              <a:t>Eigenaar-bewoners, eigenaar-verhuurders </a:t>
            </a:r>
            <a:r>
              <a:rPr lang="nl-NL" b="1" dirty="0">
                <a:solidFill>
                  <a:srgbClr val="7CC4A4"/>
                </a:solidFill>
                <a:latin typeface="DM Sans"/>
              </a:rPr>
              <a:t>en </a:t>
            </a:r>
            <a:r>
              <a:rPr kumimoji="0" lang="nl-NL" b="1" i="0" u="none" strike="noStrike" kern="1200" cap="none" spc="0" normalizeH="0" baseline="0" noProof="0" dirty="0">
                <a:ln>
                  <a:noFill/>
                </a:ln>
                <a:solidFill>
                  <a:srgbClr val="7CC4A4"/>
                </a:solidFill>
                <a:effectLst/>
                <a:uLnTx/>
                <a:uFillTx/>
                <a:latin typeface="DM Sans"/>
                <a:ea typeface="+mn-ea"/>
                <a:cs typeface="+mn-cs"/>
              </a:rPr>
              <a:t>Stadgenoot </a:t>
            </a:r>
          </a:p>
        </p:txBody>
      </p:sp>
      <p:sp>
        <p:nvSpPr>
          <p:cNvPr id="6" name="Tekstvak 5">
            <a:extLst>
              <a:ext uri="{FF2B5EF4-FFF2-40B4-BE49-F238E27FC236}">
                <a16:creationId xmlns:a16="http://schemas.microsoft.com/office/drawing/2014/main" id="{B5429096-5EF4-4110-9603-36101C879AD1}"/>
              </a:ext>
            </a:extLst>
          </p:cNvPr>
          <p:cNvSpPr txBox="1"/>
          <p:nvPr/>
        </p:nvSpPr>
        <p:spPr>
          <a:xfrm>
            <a:off x="638285" y="600088"/>
            <a:ext cx="11467651" cy="553999"/>
          </a:xfrm>
          <a:prstGeom prst="rect">
            <a:avLst/>
          </a:prstGeom>
          <a:noFill/>
        </p:spPr>
        <p:txBody>
          <a:bodyPr wrap="square">
            <a:spAutoFit/>
          </a:bodyPr>
          <a:lstStyle/>
          <a:p>
            <a:r>
              <a:rPr kumimoji="0" lang="nl-NL" sz="30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Wat komt er bij voor eigenaren? (</a:t>
            </a:r>
            <a:r>
              <a:rPr lang="nl-NL" sz="3000" b="1" dirty="0">
                <a:solidFill>
                  <a:srgbClr val="7CC4A4"/>
                </a:solidFill>
                <a:latin typeface="DM Sans"/>
                <a:ea typeface="Tahoma" panose="020B0604030504040204" pitchFamily="34" charset="0"/>
                <a:cs typeface="Tahoma" panose="020B0604030504040204" pitchFamily="34" charset="0"/>
              </a:rPr>
              <a:t>d</a:t>
            </a:r>
            <a:r>
              <a:rPr kumimoji="0" lang="nl-NL" sz="3000" b="1" i="0" u="none" strike="noStrike" kern="1200" cap="none" spc="0" normalizeH="0" baseline="0" noProof="0" dirty="0" err="1">
                <a:ln>
                  <a:noFill/>
                </a:ln>
                <a:solidFill>
                  <a:srgbClr val="7CC4A4"/>
                </a:solidFill>
                <a:effectLst/>
                <a:uLnTx/>
                <a:uFillTx/>
                <a:latin typeface="DM Sans"/>
                <a:ea typeface="Tahoma" panose="020B0604030504040204" pitchFamily="34" charset="0"/>
                <a:cs typeface="Tahoma" panose="020B0604030504040204" pitchFamily="34" charset="0"/>
              </a:rPr>
              <a:t>us</a:t>
            </a:r>
            <a:r>
              <a:rPr kumimoji="0" lang="nl-NL" sz="3000" b="1" i="0" u="none" strike="noStrike" kern="1200" cap="none" spc="0" normalizeH="0" baseline="0" noProof="0" dirty="0">
                <a:ln>
                  <a:noFill/>
                </a:ln>
                <a:solidFill>
                  <a:srgbClr val="7CC4A4"/>
                </a:solidFill>
                <a:effectLst/>
                <a:uLnTx/>
                <a:uFillTx/>
                <a:latin typeface="DM Sans"/>
                <a:ea typeface="Tahoma" panose="020B0604030504040204" pitchFamily="34" charset="0"/>
                <a:cs typeface="Tahoma" panose="020B0604030504040204" pitchFamily="34" charset="0"/>
              </a:rPr>
              <a:t> niet voor huurder</a:t>
            </a:r>
            <a:r>
              <a:rPr lang="nl-NL" sz="3000" b="1" dirty="0">
                <a:solidFill>
                  <a:srgbClr val="7CC4A4"/>
                </a:solidFill>
                <a:latin typeface="DM Sans"/>
                <a:ea typeface="Tahoma" panose="020B0604030504040204" pitchFamily="34" charset="0"/>
                <a:cs typeface="Tahoma" panose="020B0604030504040204" pitchFamily="34" charset="0"/>
              </a:rPr>
              <a:t>s)</a:t>
            </a:r>
            <a:endParaRPr lang="nl-NL" sz="3000" dirty="0">
              <a:solidFill>
                <a:srgbClr val="7CC4A4"/>
              </a:solidFill>
            </a:endParaRPr>
          </a:p>
        </p:txBody>
      </p:sp>
    </p:spTree>
    <p:extLst>
      <p:ext uri="{BB962C8B-B14F-4D97-AF65-F5344CB8AC3E}">
        <p14:creationId xmlns:p14="http://schemas.microsoft.com/office/powerpoint/2010/main" val="2625367117"/>
      </p:ext>
    </p:extLst>
  </p:cSld>
  <p:clrMapOvr>
    <a:masterClrMapping/>
  </p:clrMapOvr>
</p:sld>
</file>

<file path=ppt/theme/theme1.xml><?xml version="1.0" encoding="utf-8"?>
<a:theme xmlns:a="http://schemas.openxmlformats.org/drawingml/2006/main" name="Office-téma">
  <a:themeElements>
    <a:clrScheme name="KWG-colours">
      <a:dk1>
        <a:sysClr val="windowText" lastClr="000000"/>
      </a:dk1>
      <a:lt1>
        <a:sysClr val="window" lastClr="FFFFFF"/>
      </a:lt1>
      <a:dk2>
        <a:srgbClr val="00816C"/>
      </a:dk2>
      <a:lt2>
        <a:srgbClr val="F58357"/>
      </a:lt2>
      <a:accent1>
        <a:srgbClr val="E8E6DC"/>
      </a:accent1>
      <a:accent2>
        <a:srgbClr val="FBC9BC"/>
      </a:accent2>
      <a:accent3>
        <a:srgbClr val="FFCE71"/>
      </a:accent3>
      <a:accent4>
        <a:srgbClr val="72C6A5"/>
      </a:accent4>
      <a:accent5>
        <a:srgbClr val="629FC3"/>
      </a:accent5>
      <a:accent6>
        <a:srgbClr val="A66898"/>
      </a:accent6>
      <a:hlink>
        <a:srgbClr val="7ACCC8"/>
      </a:hlink>
      <a:folHlink>
        <a:srgbClr val="B6DCAE"/>
      </a:folHlink>
    </a:clrScheme>
    <a:fontScheme name="KWG-DM Sans">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éma">
  <a:themeElements>
    <a:clrScheme name="KWG-colours">
      <a:dk1>
        <a:sysClr val="windowText" lastClr="000000"/>
      </a:dk1>
      <a:lt1>
        <a:sysClr val="window" lastClr="FFFFFF"/>
      </a:lt1>
      <a:dk2>
        <a:srgbClr val="00816C"/>
      </a:dk2>
      <a:lt2>
        <a:srgbClr val="F58357"/>
      </a:lt2>
      <a:accent1>
        <a:srgbClr val="E8E6DC"/>
      </a:accent1>
      <a:accent2>
        <a:srgbClr val="FBC9BC"/>
      </a:accent2>
      <a:accent3>
        <a:srgbClr val="FFCE71"/>
      </a:accent3>
      <a:accent4>
        <a:srgbClr val="72C6A5"/>
      </a:accent4>
      <a:accent5>
        <a:srgbClr val="629FC3"/>
      </a:accent5>
      <a:accent6>
        <a:srgbClr val="A66898"/>
      </a:accent6>
      <a:hlink>
        <a:srgbClr val="7ACCC8"/>
      </a:hlink>
      <a:folHlink>
        <a:srgbClr val="B6DCAE"/>
      </a:folHlink>
    </a:clrScheme>
    <a:fontScheme name="KWG-DM Sans">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f922f57-f605-40f0-a79b-f47d4c0aa8bb">
      <Terms xmlns="http://schemas.microsoft.com/office/infopath/2007/PartnerControls"/>
    </lcf76f155ced4ddcb4097134ff3c332f>
    <TaxCatchAll xmlns="5d1ce242-0ab0-443b-ab51-fed9a5bd4dc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0F708DE1481547B76AD84537B77AA4" ma:contentTypeVersion="15" ma:contentTypeDescription="Create a new document." ma:contentTypeScope="" ma:versionID="a22259d8bccc7315301f04e9ab797c3c">
  <xsd:schema xmlns:xsd="http://www.w3.org/2001/XMLSchema" xmlns:xs="http://www.w3.org/2001/XMLSchema" xmlns:p="http://schemas.microsoft.com/office/2006/metadata/properties" xmlns:ns2="ef922f57-f605-40f0-a79b-f47d4c0aa8bb" xmlns:ns3="5d1ce242-0ab0-443b-ab51-fed9a5bd4dc0" targetNamespace="http://schemas.microsoft.com/office/2006/metadata/properties" ma:root="true" ma:fieldsID="d79b0fa2995f6738ff898787d35a506e" ns2:_="" ns3:_="">
    <xsd:import namespace="ef922f57-f605-40f0-a79b-f47d4c0aa8bb"/>
    <xsd:import namespace="5d1ce242-0ab0-443b-ab51-fed9a5bd4d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22f57-f605-40f0-a79b-f47d4c0aa8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75b352f-1168-4390-a481-8edf54fa75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1ce242-0ab0-443b-ab51-fed9a5bd4dc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3cde748-e044-4ea6-8cd0-941d0cacd4ce}" ma:internalName="TaxCatchAll" ma:showField="CatchAllData" ma:web="5d1ce242-0ab0-443b-ab51-fed9a5bd4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9EC6C3-F975-48CF-BEBA-CC934BF89AE3}">
  <ds:schemaRefs>
    <ds:schemaRef ds:uri="ef922f57-f605-40f0-a79b-f47d4c0aa8bb"/>
    <ds:schemaRef ds:uri="http://schemas.openxmlformats.org/package/2006/metadata/core-properties"/>
    <ds:schemaRef ds:uri="5d1ce242-0ab0-443b-ab51-fed9a5bd4dc0"/>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BFEA897-D76E-4C1B-8F1C-20BBAA497EE0}">
  <ds:schemaRefs>
    <ds:schemaRef ds:uri="http://schemas.microsoft.com/sharepoint/v3/contenttype/forms"/>
  </ds:schemaRefs>
</ds:datastoreItem>
</file>

<file path=customXml/itemProps3.xml><?xml version="1.0" encoding="utf-8"?>
<ds:datastoreItem xmlns:ds="http://schemas.openxmlformats.org/officeDocument/2006/customXml" ds:itemID="{1EC3FB95-E262-4BF2-918C-4B4586813B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22f57-f605-40f0-a79b-f47d4c0aa8bb"/>
    <ds:schemaRef ds:uri="5d1ce242-0ab0-443b-ab51-fed9a5bd4d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6042</Words>
  <Application>Microsoft Office PowerPoint</Application>
  <PresentationFormat>Widescreen</PresentationFormat>
  <Paragraphs>1265</Paragraphs>
  <Slides>132</Slides>
  <Notes>86</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132</vt:i4>
      </vt:variant>
    </vt:vector>
  </HeadingPairs>
  <TitlesOfParts>
    <vt:vector size="142" baseType="lpstr">
      <vt:lpstr>aileron</vt:lpstr>
      <vt:lpstr>Arial</vt:lpstr>
      <vt:lpstr>Calibri</vt:lpstr>
      <vt:lpstr>DM Sans</vt:lpstr>
      <vt:lpstr>DM Sans Medium</vt:lpstr>
      <vt:lpstr>Tahoma</vt:lpstr>
      <vt:lpstr>Times</vt:lpstr>
      <vt:lpstr>Office-téma</vt:lpstr>
      <vt:lpstr>1_Office-téma</vt:lpstr>
      <vt:lpstr>Werkblad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Bewonersbijeenkomsten</vt:lpstr>
      <vt:lpstr>Bewonersbijeenkomsten</vt:lpstr>
      <vt:lpstr>Bewonersbijeenkomsten</vt:lpstr>
      <vt:lpstr>Bewonersbijeenkomsten</vt:lpstr>
      <vt:lpstr>Bewonersbijeenkomsten</vt:lpstr>
      <vt:lpstr>Deelprojecten </vt:lpstr>
      <vt:lpstr>Deelprojecten </vt:lpstr>
      <vt:lpstr>Deelprojecten </vt:lpstr>
      <vt:lpstr>Deelprojecten </vt:lpstr>
      <vt:lpstr>Deelprojecten </vt:lpstr>
      <vt:lpstr>Deelprojecten </vt:lpstr>
      <vt:lpstr>Deelprojecten </vt:lpstr>
      <vt:lpstr>Deelprojecten </vt:lpstr>
      <vt:lpstr>Deelprojecten </vt:lpstr>
      <vt:lpstr>Deelprojecten </vt:lpstr>
      <vt:lpstr>Deelproject 1 – bouw technische ruimte </vt:lpstr>
      <vt:lpstr>PowerPoint Presentation</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1 – bouw technische ruimte </vt:lpstr>
      <vt:lpstr>Deelproject 2 – installaties technische ruimte </vt:lpstr>
      <vt:lpstr>Deelproject 2 – installaties technische ruimte </vt:lpstr>
      <vt:lpstr>PowerPoint Presentation</vt:lpstr>
      <vt:lpstr>Deelproject 3 – WKO installatie</vt:lpstr>
      <vt:lpstr>PowerPoint Presentation</vt:lpstr>
      <vt:lpstr>Deelproject 4 - gebouwaansluitingen</vt:lpstr>
      <vt:lpstr>PowerPoint Presentation</vt:lpstr>
      <vt:lpstr>Deelproject 4 - gebouwaansluitingen</vt:lpstr>
      <vt:lpstr>Deelproject 4 - gebouwaansluitingen</vt:lpstr>
      <vt:lpstr>Deelproject 4 - gebouwaansluitingen</vt:lpstr>
      <vt:lpstr>Deelproject 4 - gebouwaansluitingen</vt:lpstr>
      <vt:lpstr>Deelproject 4 - gebouwaansluitingen</vt:lpstr>
      <vt:lpstr>Deelproject 4 - gebouwaansluitingen</vt:lpstr>
      <vt:lpstr>Deelproject 4 - gebouwaansluitingen</vt:lpstr>
      <vt:lpstr>Deelproject 4 - gebouwaansluitingen</vt:lpstr>
      <vt:lpstr>Deelproject 4 - gebouwaansluitingen</vt:lpstr>
      <vt:lpstr>Deelproject 4 - gebouwaansluitingen</vt:lpstr>
      <vt:lpstr>Deelproject 4 - gebouwaansluitingen</vt:lpstr>
      <vt:lpstr>Deelproject 5 - leidingnet</vt:lpstr>
      <vt:lpstr>Deelproject 5 - leidingnet</vt:lpstr>
      <vt:lpstr>PowerPoint Presentation</vt:lpstr>
      <vt:lpstr>Deelproject 6 - Transformatorhuisje</vt:lpstr>
      <vt:lpstr>PowerPoint Presentation</vt:lpstr>
      <vt:lpstr>Elektriciteitsaansluiting door Liander</vt:lpstr>
      <vt:lpstr>Het groene gasthuis</vt:lpstr>
      <vt:lpstr>Vergunningen </vt:lpstr>
      <vt:lpstr>Begroting uitvoering</vt:lpstr>
      <vt:lpstr>Jaarbegroting energiebedrijf</vt:lpstr>
      <vt:lpstr>PowerPoint Presentation</vt:lpstr>
      <vt:lpstr>Presentatie Businesscase</vt:lpstr>
      <vt:lpstr>Wie doet wat?</vt:lpstr>
      <vt:lpstr>Financiering</vt:lpstr>
      <vt:lpstr>Kerncijfers</vt:lpstr>
      <vt:lpstr>Exploitatie en tariefzekerheid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Besluiten</vt:lpstr>
      <vt:lpstr>Besluiten</vt:lpstr>
      <vt:lpstr>Besluiten</vt:lpstr>
      <vt:lpstr>Besluiten</vt:lpstr>
      <vt:lpstr>Besluit 1</vt:lpstr>
      <vt:lpstr>Besluit 2</vt:lpstr>
      <vt:lpstr>Besluit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Akkoord jaarrekening UA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Nagy Zita</dc:creator>
  <cp:lastModifiedBy>Eileen Velthuis</cp:lastModifiedBy>
  <cp:revision>643</cp:revision>
  <cp:lastPrinted>2023-02-19T08:11:27Z</cp:lastPrinted>
  <dcterms:created xsi:type="dcterms:W3CDTF">2021-10-07T10:12:53Z</dcterms:created>
  <dcterms:modified xsi:type="dcterms:W3CDTF">2025-01-09T14:53:53Z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0x010100C00F708DE1481547B76AD84537B77AA4</vt:lpwstr>
  </property>
  <property fmtid="{D5CDD505-2E9C-101B-9397-08002B2CF9AE}" pid="3" name="MediaServiceImageTags">
    <vt:lpwstr/>
  </property>
</Properties>
</file>